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60" r:id="rId5"/>
    <p:sldId id="265" r:id="rId6"/>
    <p:sldId id="262" r:id="rId7"/>
    <p:sldId id="266" r:id="rId8"/>
    <p:sldId id="267" r:id="rId9"/>
    <p:sldId id="268"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90" d="100"/>
          <a:sy n="90" d="100"/>
        </p:scale>
        <p:origin x="-804" y="-108"/>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317898" y="850175"/>
            <a:ext cx="3561643" cy="2171270"/>
          </a:xfrm>
          <a:prstGeom prst="rect">
            <a:avLst/>
          </a:prstGeom>
          <a:noFill/>
          <a:ln>
            <a:noFill/>
          </a:ln>
        </p:spPr>
        <p:txBody>
          <a:bodyPr spcFirstLastPara="1" wrap="square" lIns="91425" tIns="91425" rIns="91425" bIns="91425" anchor="t" anchorCtr="0">
            <a:noAutofit/>
          </a:bodyPr>
          <a:lstStyle/>
          <a:p>
            <a:r>
              <a:rPr lang="en-US" sz="3600" b="1" dirty="0">
                <a:solidFill>
                  <a:srgbClr val="FF0000"/>
                </a:solidFill>
                <a:latin typeface="Calibri" pitchFamily="34" charset="0"/>
                <a:cs typeface="Calibri" pitchFamily="34" charset="0"/>
              </a:rPr>
              <a:t>Mother’s Day</a:t>
            </a:r>
            <a:br>
              <a:rPr lang="en-US" sz="3600" b="1" dirty="0">
                <a:solidFill>
                  <a:srgbClr val="FF0000"/>
                </a:solidFill>
                <a:latin typeface="Calibri" pitchFamily="34" charset="0"/>
                <a:cs typeface="Calibri" pitchFamily="34" charset="0"/>
              </a:rPr>
            </a:br>
            <a:r>
              <a:rPr lang="en-US" sz="2400" b="1" dirty="0">
                <a:solidFill>
                  <a:srgbClr val="FF0000"/>
                </a:solidFill>
                <a:latin typeface="Calibri" pitchFamily="34" charset="0"/>
                <a:cs typeface="Calibri" pitchFamily="34" charset="0"/>
              </a:rPr>
              <a:t>J.B. Priestley</a:t>
            </a:r>
            <a:endParaRPr lang="en-IN" sz="3200" b="1" dirty="0" smtClean="0">
              <a:solidFill>
                <a:srgbClr val="FF0000"/>
              </a:solidFill>
              <a:latin typeface="Calibri" pitchFamily="34" charset="0"/>
              <a:cs typeface="Calibri" pitchFamily="34" charset="0"/>
            </a:endParaRPr>
          </a:p>
        </p:txBody>
      </p:sp>
      <p:sp>
        <p:nvSpPr>
          <p:cNvPr id="57" name="Google Shape;57;p13"/>
          <p:cNvSpPr txBox="1"/>
          <p:nvPr/>
        </p:nvSpPr>
        <p:spPr>
          <a:xfrm>
            <a:off x="2413591" y="2286268"/>
            <a:ext cx="4550735" cy="917462"/>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dirty="0">
                <a:latin typeface="Calibri" pitchFamily="34" charset="0"/>
                <a:cs typeface="Calibri" pitchFamily="34" charset="0"/>
              </a:rPr>
              <a:t>SUBJECT : </a:t>
            </a:r>
            <a:r>
              <a:rPr lang="en" sz="1800" b="1" dirty="0" smtClean="0">
                <a:latin typeface="Calibri" pitchFamily="34" charset="0"/>
                <a:cs typeface="Calibri" pitchFamily="34" charset="0"/>
              </a:rPr>
              <a:t>(ENGLISH)</a:t>
            </a:r>
            <a:endParaRPr sz="1800" b="1" dirty="0">
              <a:latin typeface="Calibri" pitchFamily="34" charset="0"/>
              <a:cs typeface="Calibri" pitchFamily="34" charset="0"/>
            </a:endParaRPr>
          </a:p>
          <a:p>
            <a:pPr marL="0" lvl="0" indent="0" algn="l" rtl="0">
              <a:spcBef>
                <a:spcPts val="0"/>
              </a:spcBef>
              <a:spcAft>
                <a:spcPts val="0"/>
              </a:spcAft>
              <a:buNone/>
            </a:pPr>
            <a:r>
              <a:rPr lang="en" sz="1800" b="1" dirty="0" smtClean="0">
                <a:latin typeface="Calibri" pitchFamily="34" charset="0"/>
                <a:cs typeface="Calibri" pitchFamily="34" charset="0"/>
              </a:rPr>
              <a:t>CHAPTER-5</a:t>
            </a:r>
          </a:p>
          <a:p>
            <a:pPr marL="0" lvl="0" indent="0" algn="l" rtl="0">
              <a:spcBef>
                <a:spcPts val="0"/>
              </a:spcBef>
              <a:spcAft>
                <a:spcPts val="0"/>
              </a:spcAft>
              <a:buNone/>
            </a:pPr>
            <a:r>
              <a:rPr lang="en" sz="1800" b="1" dirty="0" smtClean="0">
                <a:latin typeface="Calibri" pitchFamily="34" charset="0"/>
                <a:cs typeface="Calibri" pitchFamily="34" charset="0"/>
              </a:rPr>
              <a:t>CLASS-XI</a:t>
            </a:r>
          </a:p>
          <a:p>
            <a:pPr marL="0" lvl="0" indent="0" algn="l" rtl="0">
              <a:spcBef>
                <a:spcPts val="0"/>
              </a:spcBef>
              <a:spcAft>
                <a:spcPts val="0"/>
              </a:spcAft>
              <a:buNone/>
            </a:pPr>
            <a:endParaRPr sz="1800" b="1" dirty="0">
              <a:latin typeface="Calibri" pitchFamily="34" charset="0"/>
              <a:cs typeface="Calibri" pitchFamily="34" charset="0"/>
            </a:endParaRPr>
          </a:p>
          <a:p>
            <a:pPr marL="0" lvl="0" indent="0" algn="l" rtl="0">
              <a:spcBef>
                <a:spcPts val="0"/>
              </a:spcBef>
              <a:spcAft>
                <a:spcPts val="0"/>
              </a:spcAft>
              <a:buNone/>
            </a:pP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7811504" y="4134830"/>
            <a:ext cx="925650" cy="925650"/>
          </a:xfrm>
          <a:prstGeom prst="rect">
            <a:avLst/>
          </a:prstGeom>
          <a:noFill/>
          <a:ln>
            <a:noFill/>
          </a:ln>
        </p:spPr>
      </p:pic>
      <p:sp>
        <p:nvSpPr>
          <p:cNvPr id="64" name="Google Shape;64;p14"/>
          <p:cNvSpPr txBox="1"/>
          <p:nvPr/>
        </p:nvSpPr>
        <p:spPr>
          <a:xfrm>
            <a:off x="0" y="-1"/>
            <a:ext cx="9144000" cy="5345519"/>
          </a:xfrm>
          <a:prstGeom prst="rect">
            <a:avLst/>
          </a:prstGeom>
          <a:noFill/>
          <a:ln>
            <a:noFill/>
          </a:ln>
        </p:spPr>
        <p:txBody>
          <a:bodyPr spcFirstLastPara="1" wrap="square" lIns="91425" tIns="91425" rIns="91425" bIns="91425" anchor="t" anchorCtr="0">
            <a:noAutofit/>
          </a:bodyPr>
          <a:lstStyle/>
          <a:p>
            <a:pPr marL="0" indent="0">
              <a:buNone/>
            </a:pPr>
            <a:r>
              <a:rPr lang="en-IN" sz="2000" b="1" dirty="0" smtClean="0">
                <a:solidFill>
                  <a:srgbClr val="FF0000"/>
                </a:solidFill>
              </a:rPr>
              <a:t>   </a:t>
            </a:r>
          </a:p>
          <a:p>
            <a:pPr marL="0" indent="0">
              <a:buNone/>
            </a:pPr>
            <a:endParaRPr lang="en-IN" sz="2000" b="1" dirty="0" smtClean="0">
              <a:solidFill>
                <a:srgbClr val="FF0000"/>
              </a:solidFill>
            </a:endParaRPr>
          </a:p>
          <a:p>
            <a:pPr marL="0" indent="0">
              <a:buNone/>
            </a:pPr>
            <a:r>
              <a:rPr lang="en-IN" sz="2000" b="1" dirty="0" smtClean="0">
                <a:solidFill>
                  <a:srgbClr val="FF0000"/>
                </a:solidFill>
              </a:rPr>
              <a:t>About the author-</a:t>
            </a:r>
          </a:p>
          <a:p>
            <a:pPr marL="0" indent="0">
              <a:buNone/>
            </a:pPr>
            <a:endParaRPr lang="en-IN" sz="2000" b="1" dirty="0">
              <a:solidFill>
                <a:srgbClr val="FF0000"/>
              </a:solidFill>
            </a:endParaRPr>
          </a:p>
          <a:p>
            <a:pPr marL="0" indent="0">
              <a:buNone/>
            </a:pPr>
            <a:r>
              <a:rPr lang="en-US" sz="2000" b="1" dirty="0" smtClean="0">
                <a:solidFill>
                  <a:srgbClr val="FF0000"/>
                </a:solidFill>
                <a:latin typeface="Calibri" pitchFamily="34" charset="0"/>
                <a:cs typeface="Calibri" pitchFamily="34" charset="0"/>
              </a:rPr>
              <a:t>John </a:t>
            </a:r>
            <a:r>
              <a:rPr lang="en-US" sz="2000" b="1" dirty="0">
                <a:solidFill>
                  <a:srgbClr val="FF0000"/>
                </a:solidFill>
                <a:latin typeface="Calibri" pitchFamily="34" charset="0"/>
                <a:cs typeface="Calibri" pitchFamily="34" charset="0"/>
              </a:rPr>
              <a:t>Boynton Priestley</a:t>
            </a:r>
            <a:br>
              <a:rPr lang="en-US" sz="2000" b="1" dirty="0">
                <a:solidFill>
                  <a:srgbClr val="FF0000"/>
                </a:solidFill>
                <a:latin typeface="Calibri" pitchFamily="34" charset="0"/>
                <a:cs typeface="Calibri" pitchFamily="34" charset="0"/>
              </a:rPr>
            </a:br>
            <a:r>
              <a:rPr lang="en-US" sz="2000" b="1" dirty="0" smtClean="0">
                <a:solidFill>
                  <a:srgbClr val="FF0000"/>
                </a:solidFill>
                <a:latin typeface="Calibri" pitchFamily="34" charset="0"/>
                <a:cs typeface="Calibri" pitchFamily="34" charset="0"/>
              </a:rPr>
              <a:t>1894-1984</a:t>
            </a:r>
          </a:p>
          <a:p>
            <a:pPr marL="0" indent="0">
              <a:buNone/>
            </a:pPr>
            <a:endParaRPr lang="en-IN" sz="2000" b="1" dirty="0" smtClean="0">
              <a:solidFill>
                <a:srgbClr val="FF0000"/>
              </a:solidFill>
              <a:latin typeface="Calibri" pitchFamily="34" charset="0"/>
              <a:cs typeface="Calibri" pitchFamily="34" charset="0"/>
            </a:endParaRPr>
          </a:p>
          <a:p>
            <a:pPr marL="342900" indent="-342900" eaLnBrk="1" hangingPunct="1">
              <a:buClr>
                <a:srgbClr val="FF0000"/>
              </a:buClr>
              <a:buFont typeface="Arial" pitchFamily="34" charset="0"/>
              <a:buChar char="•"/>
            </a:pPr>
            <a:r>
              <a:rPr lang="en-US" sz="2000" dirty="0">
                <a:solidFill>
                  <a:schemeClr val="tx1"/>
                </a:solidFill>
                <a:latin typeface="Calibri" pitchFamily="34" charset="0"/>
                <a:cs typeface="Calibri" pitchFamily="34" charset="0"/>
              </a:rPr>
              <a:t>Educated at Trinity Hall, Cambridge</a:t>
            </a:r>
          </a:p>
          <a:p>
            <a:pPr marL="342900" indent="-342900" eaLnBrk="1" hangingPunct="1">
              <a:buClr>
                <a:srgbClr val="FF0000"/>
              </a:buClr>
              <a:buFont typeface="Arial" pitchFamily="34" charset="0"/>
              <a:buChar char="•"/>
            </a:pPr>
            <a:r>
              <a:rPr lang="en-US" sz="2000" dirty="0">
                <a:solidFill>
                  <a:schemeClr val="tx1"/>
                </a:solidFill>
                <a:latin typeface="Calibri" pitchFamily="34" charset="0"/>
                <a:cs typeface="Calibri" pitchFamily="34" charset="0"/>
              </a:rPr>
              <a:t>Novelist, Playwright, Critic</a:t>
            </a:r>
          </a:p>
          <a:p>
            <a:pPr marL="342900" indent="-342900" eaLnBrk="1" hangingPunct="1">
              <a:buClr>
                <a:srgbClr val="FF0000"/>
              </a:buClr>
              <a:buFont typeface="Arial" pitchFamily="34" charset="0"/>
              <a:buChar char="•"/>
            </a:pPr>
            <a:r>
              <a:rPr lang="en-US" sz="2000" dirty="0">
                <a:solidFill>
                  <a:schemeClr val="tx1"/>
                </a:solidFill>
                <a:latin typeface="Calibri" pitchFamily="34" charset="0"/>
                <a:cs typeface="Calibri" pitchFamily="34" charset="0"/>
              </a:rPr>
              <a:t>Major Works: Novels- </a:t>
            </a:r>
            <a:r>
              <a:rPr lang="en-US" sz="2000" i="1" dirty="0">
                <a:solidFill>
                  <a:schemeClr val="tx1"/>
                </a:solidFill>
                <a:latin typeface="Calibri" pitchFamily="34" charset="0"/>
                <a:cs typeface="Calibri" pitchFamily="34" charset="0"/>
              </a:rPr>
              <a:t>The Good Companions, Angel Pavement; </a:t>
            </a:r>
            <a:endParaRPr lang="en-US" sz="2000" i="1" dirty="0" smtClean="0">
              <a:solidFill>
                <a:schemeClr val="tx1"/>
              </a:solidFill>
              <a:latin typeface="Calibri" pitchFamily="34" charset="0"/>
              <a:cs typeface="Calibri" pitchFamily="34" charset="0"/>
            </a:endParaRPr>
          </a:p>
          <a:p>
            <a:pPr marL="342900" indent="-342900" eaLnBrk="1" hangingPunct="1">
              <a:buClr>
                <a:srgbClr val="FF0000"/>
              </a:buClr>
              <a:buFont typeface="Arial" pitchFamily="34" charset="0"/>
              <a:buChar char="•"/>
            </a:pPr>
            <a:r>
              <a:rPr lang="en-US" sz="2000" dirty="0" smtClean="0">
                <a:solidFill>
                  <a:schemeClr val="tx1"/>
                </a:solidFill>
                <a:latin typeface="Calibri" pitchFamily="34" charset="0"/>
                <a:cs typeface="Calibri" pitchFamily="34" charset="0"/>
              </a:rPr>
              <a:t>Plays: “</a:t>
            </a:r>
            <a:r>
              <a:rPr lang="en-US" sz="2000" dirty="0">
                <a:solidFill>
                  <a:schemeClr val="tx1"/>
                </a:solidFill>
                <a:latin typeface="Calibri" pitchFamily="34" charset="0"/>
                <a:cs typeface="Calibri" pitchFamily="34" charset="0"/>
              </a:rPr>
              <a:t>Dangerous Corner”, “I Have Been Here Before”</a:t>
            </a:r>
          </a:p>
          <a:p>
            <a:pPr marL="0" indent="0">
              <a:buNone/>
            </a:pPr>
            <a:endParaRPr lang="en-IN" sz="2000" b="1" dirty="0" smtClean="0">
              <a:solidFill>
                <a:srgbClr val="FF0000"/>
              </a:solidFill>
              <a:latin typeface="Calibri" pitchFamily="34" charset="0"/>
              <a:cs typeface="Calibri" pitchFamily="34" charset="0"/>
            </a:endParaRPr>
          </a:p>
        </p:txBody>
      </p:sp>
      <p:pic>
        <p:nvPicPr>
          <p:cNvPr id="4" name="Picture 5" descr="JpriestleyJ"/>
          <p:cNvPicPr>
            <a:picLocks noChangeAspect="1" noChangeArrowheads="1"/>
          </p:cNvPicPr>
          <p:nvPr/>
        </p:nvPicPr>
        <p:blipFill>
          <a:blip r:embed="rId4"/>
          <a:srcRect/>
          <a:stretch>
            <a:fillRect/>
          </a:stretch>
        </p:blipFill>
        <p:spPr bwMode="auto">
          <a:xfrm>
            <a:off x="6730410" y="446568"/>
            <a:ext cx="1666503" cy="207589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3" name="Rectangle 2"/>
          <p:cNvSpPr/>
          <p:nvPr/>
        </p:nvSpPr>
        <p:spPr>
          <a:xfrm>
            <a:off x="648586" y="606056"/>
            <a:ext cx="7389628" cy="3847207"/>
          </a:xfrm>
          <a:prstGeom prst="rect">
            <a:avLst/>
          </a:prstGeom>
        </p:spPr>
        <p:txBody>
          <a:bodyPr wrap="square">
            <a:spAutoFit/>
          </a:bodyPr>
          <a:lstStyle/>
          <a:p>
            <a:r>
              <a:rPr lang="en-IN" sz="2400" b="1" dirty="0">
                <a:solidFill>
                  <a:srgbClr val="FF0000"/>
                </a:solidFill>
                <a:latin typeface="Calibri" pitchFamily="34" charset="0"/>
                <a:cs typeface="Calibri" pitchFamily="34" charset="0"/>
              </a:rPr>
              <a:t>Introduction</a:t>
            </a:r>
            <a:endParaRPr lang="en-IN" sz="2400" dirty="0">
              <a:solidFill>
                <a:srgbClr val="FF0000"/>
              </a:solidFill>
              <a:latin typeface="Calibri" pitchFamily="34" charset="0"/>
              <a:cs typeface="Calibri" pitchFamily="34" charset="0"/>
            </a:endParaRPr>
          </a:p>
          <a:p>
            <a:pPr marL="285750" lvl="0" indent="-285750">
              <a:buFont typeface="Arial" pitchFamily="34" charset="0"/>
              <a:buChar char="•"/>
            </a:pPr>
            <a:r>
              <a:rPr lang="en-IN" sz="2000" dirty="0">
                <a:latin typeface="Calibri" pitchFamily="34" charset="0"/>
                <a:cs typeface="Calibri" pitchFamily="34" charset="0"/>
              </a:rPr>
              <a:t>The play written by J.B. Priestly reveals how a mother’s efforts are ignored by her family.</a:t>
            </a:r>
          </a:p>
          <a:p>
            <a:pPr marL="285750" lvl="0" indent="-285750">
              <a:buFont typeface="Arial" pitchFamily="34" charset="0"/>
              <a:buChar char="•"/>
            </a:pPr>
            <a:r>
              <a:rPr lang="en-IN" sz="2000" dirty="0">
                <a:latin typeface="Calibri" pitchFamily="34" charset="0"/>
                <a:cs typeface="Calibri" pitchFamily="34" charset="0"/>
              </a:rPr>
              <a:t>It narrates how the family members who work eight hour shifts a day look upon her although she works for the whole day and all week. </a:t>
            </a:r>
          </a:p>
          <a:p>
            <a:pPr marL="285750" lvl="0" indent="-285750">
              <a:buFont typeface="Arial" pitchFamily="34" charset="0"/>
              <a:buChar char="•"/>
            </a:pPr>
            <a:r>
              <a:rPr lang="en-IN" sz="2000" dirty="0">
                <a:latin typeface="Calibri" pitchFamily="34" charset="0"/>
                <a:cs typeface="Calibri" pitchFamily="34" charset="0"/>
              </a:rPr>
              <a:t>After all she does for them, they take her for granted. They make her feel obligated to provide for them and do not even appreciate her efforts. </a:t>
            </a:r>
          </a:p>
          <a:p>
            <a:pPr marL="285750" lvl="0" indent="-285750">
              <a:buFont typeface="Arial" pitchFamily="34" charset="0"/>
              <a:buChar char="•"/>
            </a:pPr>
            <a:r>
              <a:rPr lang="en-IN" sz="2000" dirty="0">
                <a:latin typeface="Calibri" pitchFamily="34" charset="0"/>
                <a:cs typeface="Calibri" pitchFamily="34" charset="0"/>
              </a:rPr>
              <a:t>It revolves around how her friend Mrs Fitzgerald who is a fortune teller helps her earn the place and respect she deserves as the woman of the house.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86" y="1"/>
            <a:ext cx="8654902" cy="5125624"/>
          </a:xfrm>
        </p:spPr>
        <p:txBody>
          <a:bodyPr/>
          <a:lstStyle/>
          <a:p>
            <a:pPr algn="l"/>
            <a:r>
              <a:rPr lang="en-IN" sz="2400" b="1" dirty="0">
                <a:solidFill>
                  <a:srgbClr val="FF0000"/>
                </a:solidFill>
                <a:latin typeface="Calibri" pitchFamily="34" charset="0"/>
                <a:cs typeface="Calibri" pitchFamily="34" charset="0"/>
              </a:rPr>
              <a:t>Mother’s Day Theme</a:t>
            </a:r>
            <a:r>
              <a:rPr lang="en-IN" sz="2000" dirty="0"/>
              <a:t/>
            </a:r>
            <a:br>
              <a:rPr lang="en-IN" sz="2000" dirty="0"/>
            </a:br>
            <a:r>
              <a:rPr lang="en-IN" sz="2000" dirty="0" smtClean="0"/>
              <a:t/>
            </a:r>
            <a:br>
              <a:rPr lang="en-IN" sz="2000" dirty="0" smtClean="0"/>
            </a:br>
            <a:r>
              <a:rPr lang="en-IN" sz="2000" dirty="0"/>
              <a:t/>
            </a:r>
            <a:br>
              <a:rPr lang="en-IN" sz="2000" dirty="0"/>
            </a:br>
            <a:r>
              <a:rPr lang="en-IN" sz="2000" dirty="0" smtClean="0"/>
              <a:t>1.This </a:t>
            </a:r>
            <a:r>
              <a:rPr lang="en-IN" sz="2000" dirty="0"/>
              <a:t>humorous play portrays the status of a mother in the family. </a:t>
            </a:r>
            <a:br>
              <a:rPr lang="en-IN" sz="2000" dirty="0"/>
            </a:br>
            <a:r>
              <a:rPr lang="en-IN" sz="2000" dirty="0" smtClean="0"/>
              <a:t>2.The </a:t>
            </a:r>
            <a:r>
              <a:rPr lang="en-IN" sz="2000" dirty="0"/>
              <a:t>author brings out the plight of the mother very realistically in the play. </a:t>
            </a:r>
            <a:br>
              <a:rPr lang="en-IN" sz="2000" dirty="0"/>
            </a:br>
            <a:r>
              <a:rPr lang="en-IN" sz="2000" dirty="0" smtClean="0"/>
              <a:t>3.Mrs </a:t>
            </a:r>
            <a:r>
              <a:rPr lang="en-IN" sz="2000" dirty="0"/>
              <a:t>Annie Pearson, the mother, is not treated well by her husband and children. </a:t>
            </a:r>
            <a:br>
              <a:rPr lang="en-IN" sz="2000" dirty="0"/>
            </a:br>
            <a:r>
              <a:rPr lang="en-IN" sz="2000" dirty="0" smtClean="0"/>
              <a:t>4.With </a:t>
            </a:r>
            <a:r>
              <a:rPr lang="en-IN" sz="2000" dirty="0"/>
              <a:t>the help of her neighbour </a:t>
            </a:r>
            <a:r>
              <a:rPr lang="en-IN" sz="2000" dirty="0" err="1" smtClean="0"/>
              <a:t>Mrs.</a:t>
            </a:r>
            <a:r>
              <a:rPr lang="en-IN" sz="2000" dirty="0" smtClean="0"/>
              <a:t> Fitzgerald </a:t>
            </a:r>
            <a:r>
              <a:rPr lang="en-IN" sz="2000" dirty="0"/>
              <a:t>and a magic spell which temporarily allows them to interchange their roles, she stands up for her rights.</a:t>
            </a:r>
            <a:br>
              <a:rPr lang="en-IN" sz="2000" dirty="0"/>
            </a:br>
            <a:r>
              <a:rPr lang="en-IN" sz="2000" dirty="0" smtClean="0"/>
              <a:t>5.Mrs </a:t>
            </a:r>
            <a:r>
              <a:rPr lang="en-IN" sz="2000" dirty="0"/>
              <a:t>Annie Pearson’s family is shocked at the change, but they learn to behave properly with her so that she gets the respect that </a:t>
            </a:r>
            <a:r>
              <a:rPr lang="en-IN" sz="2000" dirty="0" smtClean="0"/>
              <a:t>she</a:t>
            </a:r>
            <a:br>
              <a:rPr lang="en-IN" sz="2000" dirty="0" smtClean="0"/>
            </a:br>
            <a:r>
              <a:rPr lang="en-IN" sz="2000" dirty="0" smtClean="0"/>
              <a:t>deserved</a:t>
            </a:r>
            <a:r>
              <a:rPr lang="en-IN" sz="2000" dirty="0"/>
              <a:t>.</a:t>
            </a:r>
            <a:endParaRPr lang="en-IN" sz="2000" dirty="0">
              <a:latin typeface="Calibri" pitchFamily="34" charset="0"/>
              <a:cs typeface="Calibri" pitchFamily="34" charset="0"/>
            </a:endParaRPr>
          </a:p>
        </p:txBody>
      </p:sp>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extLst>
      <p:ext uri="{BB962C8B-B14F-4D97-AF65-F5344CB8AC3E}">
        <p14:creationId xmlns:p14="http://schemas.microsoft.com/office/powerpoint/2010/main" xmlns="" val="1283169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dirty="0" smtClean="0">
                <a:solidFill>
                  <a:srgbClr val="FF0000"/>
                </a:solidFill>
                <a:latin typeface="Calibri" pitchFamily="34" charset="0"/>
                <a:cs typeface="Calibri" pitchFamily="34" charset="0"/>
              </a:rPr>
              <a:t>Characters</a:t>
            </a:r>
            <a:endParaRPr lang="en-IN" sz="2400" dirty="0" smtClean="0">
              <a:solidFill>
                <a:srgbClr val="FF0000"/>
              </a:solidFill>
              <a:latin typeface="Calibri" pitchFamily="34" charset="0"/>
              <a:cs typeface="Calibri" pitchFamily="34" charset="0"/>
            </a:endParaRPr>
          </a:p>
          <a:p>
            <a:pPr marL="114300" indent="0">
              <a:buNone/>
            </a:pPr>
            <a:r>
              <a:rPr lang="en-IN" sz="2000" b="1" dirty="0">
                <a:solidFill>
                  <a:schemeClr val="tx1"/>
                </a:solidFill>
                <a:latin typeface="Calibri" pitchFamily="34" charset="0"/>
                <a:cs typeface="Calibri" pitchFamily="34" charset="0"/>
              </a:rPr>
              <a:t>Mrs Fitzgerald</a:t>
            </a:r>
            <a:r>
              <a:rPr lang="en-IN" sz="2000" dirty="0">
                <a:solidFill>
                  <a:schemeClr val="tx1"/>
                </a:solidFill>
                <a:latin typeface="Calibri" pitchFamily="34" charset="0"/>
                <a:cs typeface="Calibri" pitchFamily="34" charset="0"/>
              </a:rPr>
              <a:t>-Mrs Annie Pearson’s neighbour. She is quite strong-willed, knows magic and helps Mrs Pearson to reform the spoilt members of her family.</a:t>
            </a:r>
          </a:p>
          <a:p>
            <a:pPr marL="114300" indent="0">
              <a:buNone/>
            </a:pPr>
            <a:r>
              <a:rPr lang="en-IN" sz="2000" b="1" dirty="0">
                <a:solidFill>
                  <a:schemeClr val="tx1"/>
                </a:solidFill>
                <a:latin typeface="Calibri" pitchFamily="34" charset="0"/>
                <a:cs typeface="Calibri" pitchFamily="34" charset="0"/>
              </a:rPr>
              <a:t>Mrs Annie Pearson</a:t>
            </a:r>
            <a:r>
              <a:rPr lang="en-IN" sz="2000" dirty="0">
                <a:solidFill>
                  <a:schemeClr val="tx1"/>
                </a:solidFill>
                <a:latin typeface="Calibri" pitchFamily="34" charset="0"/>
                <a:cs typeface="Calibri" pitchFamily="34" charset="0"/>
              </a:rPr>
              <a:t>: She is a pleasant but nervous type of woman whose excessive love and care has spoilt her two children and husband.</a:t>
            </a:r>
          </a:p>
          <a:p>
            <a:pPr marL="114300" indent="0">
              <a:buNone/>
            </a:pPr>
            <a:r>
              <a:rPr lang="en-IN" sz="2000" b="1" dirty="0">
                <a:solidFill>
                  <a:schemeClr val="tx1"/>
                </a:solidFill>
                <a:latin typeface="Calibri" pitchFamily="34" charset="0"/>
                <a:cs typeface="Calibri" pitchFamily="34" charset="0"/>
              </a:rPr>
              <a:t>Doris Pearson:</a:t>
            </a:r>
            <a:r>
              <a:rPr lang="en-IN" sz="2000" dirty="0">
                <a:solidFill>
                  <a:schemeClr val="tx1"/>
                </a:solidFill>
                <a:latin typeface="Calibri" pitchFamily="34" charset="0"/>
                <a:cs typeface="Calibri" pitchFamily="34" charset="0"/>
              </a:rPr>
              <a:t> She is Mrs Pearson’s daughter. She fails to understand her mother’s struggle and doesn’t help her in household work.</a:t>
            </a:r>
          </a:p>
          <a:p>
            <a:pPr marL="114300" indent="0">
              <a:buNone/>
            </a:pPr>
            <a:r>
              <a:rPr lang="en-IN" sz="2000" b="1" dirty="0">
                <a:solidFill>
                  <a:schemeClr val="tx1"/>
                </a:solidFill>
                <a:latin typeface="Calibri" pitchFamily="34" charset="0"/>
                <a:cs typeface="Calibri" pitchFamily="34" charset="0"/>
              </a:rPr>
              <a:t>Mr George Pearson</a:t>
            </a:r>
            <a:r>
              <a:rPr lang="en-IN" sz="2000" dirty="0">
                <a:solidFill>
                  <a:schemeClr val="tx1"/>
                </a:solidFill>
                <a:latin typeface="Calibri" pitchFamily="34" charset="0"/>
                <a:cs typeface="Calibri" pitchFamily="34" charset="0"/>
              </a:rPr>
              <a:t>: He is Mrs Pearson’s proud husband who is not as respected in society as expected. He dominates his wife, but he is ridiculed in the club where he is a member.</a:t>
            </a:r>
          </a:p>
          <a:p>
            <a:pPr marL="114300" indent="0">
              <a:buNone/>
            </a:pPr>
            <a:r>
              <a:rPr lang="en-IN" sz="2000" b="1" dirty="0">
                <a:solidFill>
                  <a:schemeClr val="tx1"/>
                </a:solidFill>
                <a:latin typeface="Calibri" pitchFamily="34" charset="0"/>
                <a:cs typeface="Calibri" pitchFamily="34" charset="0"/>
              </a:rPr>
              <a:t>Cyril Pearson</a:t>
            </a:r>
            <a:r>
              <a:rPr lang="en-IN" sz="2000" dirty="0">
                <a:solidFill>
                  <a:schemeClr val="tx1"/>
                </a:solidFill>
                <a:latin typeface="Calibri" pitchFamily="34" charset="0"/>
                <a:cs typeface="Calibri" pitchFamily="34" charset="0"/>
              </a:rPr>
              <a:t>: He is Mrs Annie Pearson’s son who is equally demanding and never sympathises with his mother.</a:t>
            </a:r>
          </a:p>
          <a:p>
            <a:pPr marL="114300" indent="0">
              <a:buNone/>
            </a:pPr>
            <a:endParaRPr lang="en-IN" sz="2000"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7985052" y="4199975"/>
            <a:ext cx="1063256" cy="925650"/>
          </a:xfrm>
          <a:prstGeom prst="rect">
            <a:avLst/>
          </a:prstGeom>
          <a:noFill/>
          <a:ln>
            <a:noFill/>
          </a:ln>
        </p:spPr>
      </p:pic>
    </p:spTree>
    <p:extLst>
      <p:ext uri="{BB962C8B-B14F-4D97-AF65-F5344CB8AC3E}">
        <p14:creationId xmlns:p14="http://schemas.microsoft.com/office/powerpoint/2010/main" xmlns="" val="2421496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428"/>
            <a:ext cx="9143999" cy="5069071"/>
          </a:xfrm>
        </p:spPr>
        <p:txBody>
          <a:bodyPr/>
          <a:lstStyle/>
          <a:p>
            <a:pPr algn="l"/>
            <a:r>
              <a:rPr lang="en-US" sz="2400" b="1" dirty="0" smtClean="0">
                <a:solidFill>
                  <a:srgbClr val="FF0000"/>
                </a:solidFill>
                <a:latin typeface="Calibri" pitchFamily="34" charset="0"/>
                <a:cs typeface="Calibri" pitchFamily="34" charset="0"/>
              </a:rPr>
              <a:t>                                               </a:t>
            </a:r>
            <a:r>
              <a:rPr lang="en-US" sz="2400" b="1" u="sng" dirty="0" smtClean="0">
                <a:solidFill>
                  <a:srgbClr val="FF0000"/>
                </a:solidFill>
                <a:latin typeface="Calibri" pitchFamily="34" charset="0"/>
                <a:cs typeface="Calibri" pitchFamily="34" charset="0"/>
              </a:rPr>
              <a:t>SUMMARY</a:t>
            </a:r>
            <a:r>
              <a:rPr lang="en-US" sz="2400" b="1" dirty="0" smtClean="0">
                <a:solidFill>
                  <a:srgbClr val="FF0000"/>
                </a:solidFill>
                <a:latin typeface="Calibri" pitchFamily="34" charset="0"/>
                <a:cs typeface="Calibri" pitchFamily="34" charset="0"/>
              </a:rPr>
              <a:t/>
            </a:r>
            <a:br>
              <a:rPr lang="en-US" sz="2400" b="1" dirty="0" smtClean="0">
                <a:solidFill>
                  <a:srgbClr val="FF0000"/>
                </a:solidFill>
                <a:latin typeface="Calibri" pitchFamily="34" charset="0"/>
                <a:cs typeface="Calibri" pitchFamily="34" charset="0"/>
              </a:rPr>
            </a:br>
            <a:r>
              <a:rPr lang="en-US" sz="2000" dirty="0" smtClean="0"/>
              <a:t/>
            </a:r>
            <a:br>
              <a:rPr lang="en-US" sz="2000" dirty="0" smtClean="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smtClean="0"/>
              <a:t/>
            </a:r>
            <a:br>
              <a:rPr lang="en-US" sz="2000" dirty="0" smtClean="0"/>
            </a:br>
            <a:r>
              <a:rPr lang="en-US" sz="2000" dirty="0" smtClean="0"/>
              <a:t>-Mrs</a:t>
            </a:r>
            <a:r>
              <a:rPr lang="en-US" sz="2000" dirty="0"/>
              <a:t>. Pearson t</a:t>
            </a:r>
            <a:r>
              <a:rPr lang="en-US" sz="2000" dirty="0" smtClean="0"/>
              <a:t>he mother, </a:t>
            </a:r>
            <a:r>
              <a:rPr lang="en-US" sz="2000" dirty="0"/>
              <a:t>works hard for family </a:t>
            </a:r>
            <a:r>
              <a:rPr lang="en-US" sz="2000" dirty="0" smtClean="0"/>
              <a:t>and </a:t>
            </a:r>
            <a:r>
              <a:rPr lang="en-US" sz="2000" dirty="0"/>
              <a:t>gets no respect in return </a:t>
            </a:r>
            <a:r>
              <a:rPr lang="en-US" sz="2000" dirty="0" smtClean="0"/>
              <a:t/>
            </a:r>
            <a:br>
              <a:rPr lang="en-US" sz="2000" dirty="0" smtClean="0"/>
            </a:br>
            <a:r>
              <a:rPr lang="en-US" sz="2000" dirty="0" smtClean="0"/>
              <a:t>-She was helped </a:t>
            </a:r>
            <a:r>
              <a:rPr lang="en-US" sz="2000" dirty="0"/>
              <a:t>by Mrs. </a:t>
            </a:r>
            <a:r>
              <a:rPr lang="en-US" sz="2000" dirty="0" smtClean="0"/>
              <a:t>Fitzgerald. </a:t>
            </a:r>
            <a:br>
              <a:rPr lang="en-US" sz="2000" dirty="0" smtClean="0"/>
            </a:br>
            <a:r>
              <a:rPr lang="en-US" sz="2000" dirty="0" smtClean="0"/>
              <a:t>-They two </a:t>
            </a:r>
            <a:r>
              <a:rPr lang="en-US" sz="2000" dirty="0"/>
              <a:t>exchange </a:t>
            </a:r>
            <a:r>
              <a:rPr lang="en-US" sz="2000" dirty="0" smtClean="0"/>
              <a:t>bodies by the tricks and spells done by Mrs. Fitzgerald. </a:t>
            </a:r>
            <a:br>
              <a:rPr lang="en-US" sz="2000" dirty="0" smtClean="0"/>
            </a:br>
            <a:r>
              <a:rPr lang="en-US" sz="2000" dirty="0" smtClean="0"/>
              <a:t>-Mrs</a:t>
            </a:r>
            <a:r>
              <a:rPr lang="en-US" sz="2000" dirty="0"/>
              <a:t>. Fitzgerald as Mrs. Pearson reforms the Pearson family one by </a:t>
            </a:r>
            <a:r>
              <a:rPr lang="en-US" sz="2000" dirty="0" smtClean="0"/>
              <a:t>one. </a:t>
            </a:r>
            <a:r>
              <a:rPr lang="en-US" sz="2000" dirty="0"/>
              <a:t/>
            </a:r>
            <a:br>
              <a:rPr lang="en-US" sz="2000" dirty="0"/>
            </a:br>
            <a:r>
              <a:rPr lang="en-US" sz="2000" dirty="0" smtClean="0"/>
              <a:t>-A </a:t>
            </a:r>
            <a:r>
              <a:rPr lang="en-US" sz="2000" dirty="0"/>
              <a:t>lot of </a:t>
            </a:r>
            <a:r>
              <a:rPr lang="en-US" sz="2000" dirty="0" smtClean="0"/>
              <a:t>humor </a:t>
            </a:r>
            <a:r>
              <a:rPr lang="en-US" sz="2000" dirty="0"/>
              <a:t>generated when the family finds the mother not working but drinking, smoking and playing cards </a:t>
            </a:r>
            <a:r>
              <a:rPr lang="en-US" sz="2000" dirty="0" smtClean="0"/>
              <a:t>instead.</a:t>
            </a:r>
            <a:br>
              <a:rPr lang="en-US" sz="2000" dirty="0" smtClean="0"/>
            </a:br>
            <a:r>
              <a:rPr lang="en-US" sz="2000" dirty="0" smtClean="0"/>
              <a:t>-Doris </a:t>
            </a:r>
            <a:r>
              <a:rPr lang="en-US" sz="2000" dirty="0"/>
              <a:t>finds her yellow dress not </a:t>
            </a:r>
            <a:r>
              <a:rPr lang="en-US" sz="2000" dirty="0" smtClean="0"/>
              <a:t>ironed.</a:t>
            </a:r>
            <a:r>
              <a:rPr lang="en-US" sz="2000" dirty="0"/>
              <a:t/>
            </a:r>
            <a:br>
              <a:rPr lang="en-US" sz="2000" dirty="0"/>
            </a:br>
            <a:endParaRPr lang="en-IN" sz="2000" dirty="0">
              <a:latin typeface="Calibri" pitchFamily="34" charset="0"/>
              <a:cs typeface="Calibri" pitchFamily="34" charset="0"/>
            </a:endParaRPr>
          </a:p>
        </p:txBody>
      </p:sp>
      <p:pic>
        <p:nvPicPr>
          <p:cNvPr id="3" name="Google Shape;69;p15"/>
          <p:cNvPicPr preferRelativeResize="0"/>
          <p:nvPr/>
        </p:nvPicPr>
        <p:blipFill rotWithShape="1">
          <a:blip r:embed="rId2">
            <a:alphaModFix/>
          </a:blip>
          <a:srcRect/>
          <a:stretch/>
        </p:blipFill>
        <p:spPr>
          <a:xfrm>
            <a:off x="8070112" y="4455041"/>
            <a:ext cx="1066088" cy="670583"/>
          </a:xfrm>
          <a:prstGeom prst="rect">
            <a:avLst/>
          </a:prstGeom>
          <a:noFill/>
          <a:ln>
            <a:noFill/>
          </a:ln>
        </p:spPr>
      </p:pic>
      <p:pic>
        <p:nvPicPr>
          <p:cNvPr id="205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647507" y="535617"/>
            <a:ext cx="3221665" cy="21544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671687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endParaRPr lang="en-IN" sz="1400" b="1" dirty="0" smtClean="0">
              <a:solidFill>
                <a:schemeClr val="tx1"/>
              </a:solidFill>
              <a:latin typeface="Calibri" pitchFamily="34" charset="0"/>
              <a:cs typeface="Calibri" pitchFamily="34" charset="0"/>
            </a:endParaRPr>
          </a:p>
          <a:p>
            <a:pPr marL="114300" indent="0">
              <a:buNone/>
            </a:pPr>
            <a:r>
              <a:rPr lang="en-IN" sz="1400" dirty="0">
                <a:solidFill>
                  <a:schemeClr val="tx1"/>
                </a:solidFill>
              </a:rPr>
              <a:t>-</a:t>
            </a:r>
            <a:r>
              <a:rPr lang="en-US" sz="2000" dirty="0" smtClean="0">
                <a:solidFill>
                  <a:schemeClr val="tx1"/>
                </a:solidFill>
                <a:latin typeface="Calibri" pitchFamily="34" charset="0"/>
                <a:cs typeface="Calibri" pitchFamily="34" charset="0"/>
              </a:rPr>
              <a:t>Cyril </a:t>
            </a:r>
            <a:r>
              <a:rPr lang="en-US" sz="2000" dirty="0">
                <a:solidFill>
                  <a:schemeClr val="tx1"/>
                </a:solidFill>
                <a:latin typeface="Calibri" pitchFamily="34" charset="0"/>
                <a:cs typeface="Calibri" pitchFamily="34" charset="0"/>
              </a:rPr>
              <a:t>finds his tea not </a:t>
            </a:r>
            <a:r>
              <a:rPr lang="en-US" sz="2000" dirty="0" smtClean="0">
                <a:solidFill>
                  <a:schemeClr val="tx1"/>
                </a:solidFill>
                <a:latin typeface="Calibri" pitchFamily="34" charset="0"/>
                <a:cs typeface="Calibri" pitchFamily="34" charset="0"/>
              </a:rPr>
              <a:t>ready. </a:t>
            </a:r>
          </a:p>
          <a:p>
            <a:pPr marL="114300" indent="0">
              <a:buNone/>
            </a:pPr>
            <a:r>
              <a:rPr lang="en-US" sz="2000" dirty="0">
                <a:solidFill>
                  <a:schemeClr val="tx1"/>
                </a:solidFill>
                <a:latin typeface="Calibri" pitchFamily="34" charset="0"/>
                <a:cs typeface="Calibri" pitchFamily="34" charset="0"/>
              </a:rPr>
              <a:t>-</a:t>
            </a:r>
            <a:r>
              <a:rPr lang="en-US" sz="2000" dirty="0" smtClean="0">
                <a:solidFill>
                  <a:schemeClr val="tx1"/>
                </a:solidFill>
                <a:latin typeface="Calibri" pitchFamily="34" charset="0"/>
                <a:cs typeface="Calibri" pitchFamily="34" charset="0"/>
              </a:rPr>
              <a:t>George </a:t>
            </a:r>
            <a:r>
              <a:rPr lang="en-US" sz="2000" dirty="0">
                <a:solidFill>
                  <a:schemeClr val="tx1"/>
                </a:solidFill>
                <a:latin typeface="Calibri" pitchFamily="34" charset="0"/>
                <a:cs typeface="Calibri" pitchFamily="34" charset="0"/>
              </a:rPr>
              <a:t>is told how his friends at the club laugh at </a:t>
            </a:r>
            <a:r>
              <a:rPr lang="en-US" sz="2000" dirty="0" smtClean="0">
                <a:solidFill>
                  <a:schemeClr val="tx1"/>
                </a:solidFill>
                <a:latin typeface="Calibri" pitchFamily="34" charset="0"/>
                <a:cs typeface="Calibri" pitchFamily="34" charset="0"/>
              </a:rPr>
              <a:t>him. </a:t>
            </a:r>
          </a:p>
          <a:p>
            <a:pPr marL="114300" indent="0">
              <a:buNone/>
            </a:pPr>
            <a:r>
              <a:rPr lang="en-US" sz="2000" dirty="0">
                <a:solidFill>
                  <a:schemeClr val="tx1"/>
                </a:solidFill>
                <a:latin typeface="Calibri" pitchFamily="34" charset="0"/>
                <a:cs typeface="Calibri" pitchFamily="34" charset="0"/>
              </a:rPr>
              <a:t>-</a:t>
            </a:r>
            <a:r>
              <a:rPr lang="en-US" sz="2000" dirty="0" smtClean="0">
                <a:solidFill>
                  <a:schemeClr val="tx1"/>
                </a:solidFill>
                <a:latin typeface="Calibri" pitchFamily="34" charset="0"/>
                <a:cs typeface="Calibri" pitchFamily="34" charset="0"/>
              </a:rPr>
              <a:t>The </a:t>
            </a:r>
            <a:r>
              <a:rPr lang="en-US" sz="2000" dirty="0">
                <a:solidFill>
                  <a:schemeClr val="tx1"/>
                </a:solidFill>
                <a:latin typeface="Calibri" pitchFamily="34" charset="0"/>
                <a:cs typeface="Calibri" pitchFamily="34" charset="0"/>
              </a:rPr>
              <a:t>real Mrs. Pearson enters </a:t>
            </a:r>
            <a:r>
              <a:rPr lang="en-US" sz="2000" dirty="0" smtClean="0">
                <a:solidFill>
                  <a:schemeClr val="tx1"/>
                </a:solidFill>
                <a:latin typeface="Calibri" pitchFamily="34" charset="0"/>
                <a:cs typeface="Calibri" pitchFamily="34" charset="0"/>
              </a:rPr>
              <a:t>and </a:t>
            </a:r>
            <a:r>
              <a:rPr lang="en-US" sz="2000" dirty="0">
                <a:solidFill>
                  <a:schemeClr val="tx1"/>
                </a:solidFill>
                <a:latin typeface="Calibri" pitchFamily="34" charset="0"/>
                <a:cs typeface="Calibri" pitchFamily="34" charset="0"/>
              </a:rPr>
              <a:t>requests Mrs. Fitzgerald to stop the </a:t>
            </a:r>
            <a:r>
              <a:rPr lang="en-US" sz="2000" dirty="0" smtClean="0">
                <a:solidFill>
                  <a:schemeClr val="tx1"/>
                </a:solidFill>
                <a:latin typeface="Calibri" pitchFamily="34" charset="0"/>
                <a:cs typeface="Calibri" pitchFamily="34" charset="0"/>
              </a:rPr>
              <a:t>game. </a:t>
            </a:r>
          </a:p>
          <a:p>
            <a:pPr marL="114300" indent="0">
              <a:buNone/>
            </a:pPr>
            <a:r>
              <a:rPr lang="en-US" sz="2000" dirty="0">
                <a:solidFill>
                  <a:schemeClr val="tx1"/>
                </a:solidFill>
                <a:latin typeface="Calibri" pitchFamily="34" charset="0"/>
                <a:cs typeface="Calibri" pitchFamily="34" charset="0"/>
              </a:rPr>
              <a:t>-</a:t>
            </a:r>
            <a:r>
              <a:rPr lang="en-US" sz="2000" dirty="0" smtClean="0">
                <a:solidFill>
                  <a:schemeClr val="tx1"/>
                </a:solidFill>
                <a:latin typeface="Calibri" pitchFamily="34" charset="0"/>
                <a:cs typeface="Calibri" pitchFamily="34" charset="0"/>
              </a:rPr>
              <a:t>The </a:t>
            </a:r>
            <a:r>
              <a:rPr lang="en-US" sz="2000" dirty="0">
                <a:solidFill>
                  <a:schemeClr val="tx1"/>
                </a:solidFill>
                <a:latin typeface="Calibri" pitchFamily="34" charset="0"/>
                <a:cs typeface="Calibri" pitchFamily="34" charset="0"/>
              </a:rPr>
              <a:t>play ends with the children getting ready to cook supper while the parents sit and talk.</a:t>
            </a:r>
          </a:p>
          <a:p>
            <a:pPr marL="114300" indent="0">
              <a:buNone/>
            </a:pPr>
            <a:endParaRPr lang="en-IN" sz="1400" dirty="0" smtClean="0">
              <a:solidFill>
                <a:schemeClr val="tx1"/>
              </a:solidFill>
            </a:endParaRPr>
          </a:p>
          <a:p>
            <a:pPr marL="114300" indent="0">
              <a:buNone/>
            </a:pPr>
            <a:endParaRPr lang="en-IN" sz="2000" b="1" dirty="0" smtClean="0">
              <a:solidFill>
                <a:schemeClr val="tx1"/>
              </a:solidFill>
              <a:latin typeface="Calibri" pitchFamily="34" charset="0"/>
              <a:cs typeface="Calibri" pitchFamily="34" charset="0"/>
            </a:endParaRPr>
          </a:p>
          <a:p>
            <a:pPr marL="114300" indent="0">
              <a:buNone/>
            </a:pPr>
            <a:r>
              <a:rPr lang="en-IN" sz="2000" dirty="0" smtClean="0">
                <a:solidFill>
                  <a:schemeClr val="tx1"/>
                </a:solidFill>
                <a:latin typeface="Calibri" pitchFamily="34" charset="0"/>
                <a:cs typeface="Calibri" pitchFamily="34" charset="0"/>
              </a:rPr>
              <a:t> </a:t>
            </a:r>
            <a:endParaRPr lang="en-IN" sz="1400" b="1" dirty="0">
              <a:solidFill>
                <a:schemeClr val="tx1"/>
              </a:solidFill>
              <a:latin typeface="Calibri" pitchFamily="34" charset="0"/>
              <a:cs typeface="Calibri" pitchFamily="34" charset="0"/>
            </a:endParaRPr>
          </a:p>
          <a:p>
            <a:pPr marL="114300" indent="0">
              <a:buNone/>
            </a:pPr>
            <a:r>
              <a:rPr lang="en-IN" sz="1400" dirty="0">
                <a:solidFill>
                  <a:schemeClr val="tx1"/>
                </a:solidFill>
                <a:latin typeface="Calibri" pitchFamily="34" charset="0"/>
                <a:cs typeface="Calibri" pitchFamily="34" charset="0"/>
              </a:rPr>
              <a:t/>
            </a:r>
            <a:br>
              <a:rPr lang="en-IN" sz="1400" dirty="0">
                <a:solidFill>
                  <a:schemeClr val="tx1"/>
                </a:solidFill>
                <a:latin typeface="Calibri" pitchFamily="34" charset="0"/>
                <a:cs typeface="Calibri" pitchFamily="34" charset="0"/>
              </a:rPr>
            </a:br>
            <a:endParaRPr lang="en-IN" sz="1400" dirty="0">
              <a:solidFill>
                <a:schemeClr val="tx1"/>
              </a:solidFill>
            </a:endParaRPr>
          </a:p>
        </p:txBody>
      </p:sp>
      <p:pic>
        <p:nvPicPr>
          <p:cNvPr id="4" name="Google Shape;69;p15"/>
          <p:cNvPicPr preferRelativeResize="0"/>
          <p:nvPr/>
        </p:nvPicPr>
        <p:blipFill rotWithShape="1">
          <a:blip r:embed="rId2">
            <a:alphaModFix/>
          </a:blip>
          <a:srcRect/>
          <a:stretch/>
        </p:blipFill>
        <p:spPr>
          <a:xfrm>
            <a:off x="8091377" y="4199975"/>
            <a:ext cx="1044823" cy="925650"/>
          </a:xfrm>
          <a:prstGeom prst="rect">
            <a:avLst/>
          </a:prstGeom>
          <a:noFill/>
          <a:ln>
            <a:noFill/>
          </a:ln>
        </p:spPr>
      </p:pic>
      <p:pic>
        <p:nvPicPr>
          <p:cNvPr id="1026"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392326" y="2109657"/>
            <a:ext cx="3519376" cy="269625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48907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
            <a:ext cx="9136200" cy="5125624"/>
          </a:xfrm>
        </p:spPr>
        <p:txBody>
          <a:bodyPr/>
          <a:lstStyle/>
          <a:p>
            <a:pPr marL="114300" indent="0">
              <a:buNone/>
            </a:pPr>
            <a:endParaRPr lang="en-IN" b="1" i="1" dirty="0" smtClean="0">
              <a:latin typeface="Calibri" pitchFamily="34" charset="0"/>
              <a:cs typeface="Calibri" pitchFamily="34" charset="0"/>
            </a:endParaRPr>
          </a:p>
          <a:p>
            <a:pPr marL="114300" indent="0">
              <a:buNone/>
            </a:pPr>
            <a:r>
              <a:rPr lang="en-US" sz="2800" b="1" dirty="0">
                <a:solidFill>
                  <a:srgbClr val="FF0000"/>
                </a:solidFill>
                <a:latin typeface="Calibri" pitchFamily="34" charset="0"/>
                <a:cs typeface="Calibri" pitchFamily="34" charset="0"/>
              </a:rPr>
              <a:t>Glossary</a:t>
            </a:r>
            <a:endParaRPr lang="en-IN" sz="2800" b="1" dirty="0" smtClean="0">
              <a:solidFill>
                <a:schemeClr val="tx1"/>
              </a:solidFill>
              <a:latin typeface="Calibri" pitchFamily="34" charset="0"/>
              <a:cs typeface="Calibri" pitchFamily="34" charset="0"/>
            </a:endParaRPr>
          </a:p>
          <a:p>
            <a:pPr eaLnBrk="1" hangingPunct="1">
              <a:lnSpc>
                <a:spcPct val="90000"/>
              </a:lnSpc>
              <a:buClr>
                <a:srgbClr val="FF0000"/>
              </a:buClr>
            </a:pPr>
            <a:endParaRPr lang="en-US" sz="2000" dirty="0" smtClean="0">
              <a:solidFill>
                <a:schemeClr val="tx1"/>
              </a:solidFill>
              <a:latin typeface="Calibri" pitchFamily="34" charset="0"/>
              <a:cs typeface="Calibri" pitchFamily="34" charset="0"/>
            </a:endParaRPr>
          </a:p>
          <a:p>
            <a:pPr eaLnBrk="1" hangingPunct="1">
              <a:lnSpc>
                <a:spcPct val="90000"/>
              </a:lnSpc>
              <a:buClr>
                <a:srgbClr val="FF0000"/>
              </a:buClr>
            </a:pPr>
            <a:endParaRPr lang="en-US" sz="2000" dirty="0">
              <a:solidFill>
                <a:schemeClr val="tx1"/>
              </a:solidFill>
              <a:latin typeface="Calibri" pitchFamily="34" charset="0"/>
              <a:cs typeface="Calibri" pitchFamily="34" charset="0"/>
            </a:endParaRPr>
          </a:p>
          <a:p>
            <a:pPr eaLnBrk="1" hangingPunct="1">
              <a:lnSpc>
                <a:spcPct val="90000"/>
              </a:lnSpc>
              <a:buClr>
                <a:srgbClr val="FF0000"/>
              </a:buClr>
            </a:pPr>
            <a:r>
              <a:rPr lang="en-US" sz="2000" dirty="0" smtClean="0">
                <a:solidFill>
                  <a:schemeClr val="tx1"/>
                </a:solidFill>
                <a:latin typeface="Calibri" pitchFamily="34" charset="0"/>
                <a:cs typeface="Calibri" pitchFamily="34" charset="0"/>
              </a:rPr>
              <a:t>Sinister- </a:t>
            </a:r>
            <a:r>
              <a:rPr lang="en-US" sz="2000" dirty="0">
                <a:solidFill>
                  <a:schemeClr val="tx1"/>
                </a:solidFill>
                <a:latin typeface="Calibri" pitchFamily="34" charset="0"/>
                <a:cs typeface="Calibri" pitchFamily="34" charset="0"/>
              </a:rPr>
              <a:t>suggesting evil</a:t>
            </a:r>
          </a:p>
          <a:p>
            <a:pPr eaLnBrk="1" hangingPunct="1">
              <a:lnSpc>
                <a:spcPct val="90000"/>
              </a:lnSpc>
              <a:buClr>
                <a:srgbClr val="FF0000"/>
              </a:buClr>
            </a:pPr>
            <a:r>
              <a:rPr lang="en-US" sz="2000" dirty="0">
                <a:solidFill>
                  <a:schemeClr val="tx1"/>
                </a:solidFill>
                <a:latin typeface="Calibri" pitchFamily="34" charset="0"/>
                <a:cs typeface="Calibri" pitchFamily="34" charset="0"/>
              </a:rPr>
              <a:t>Flurried- nervous</a:t>
            </a:r>
          </a:p>
          <a:p>
            <a:pPr eaLnBrk="1" hangingPunct="1">
              <a:lnSpc>
                <a:spcPct val="90000"/>
              </a:lnSpc>
              <a:buClr>
                <a:srgbClr val="FF0000"/>
              </a:buClr>
            </a:pPr>
            <a:r>
              <a:rPr lang="en-US" sz="2000" dirty="0">
                <a:solidFill>
                  <a:schemeClr val="tx1"/>
                </a:solidFill>
                <a:latin typeface="Calibri" pitchFamily="34" charset="0"/>
                <a:cs typeface="Calibri" pitchFamily="34" charset="0"/>
              </a:rPr>
              <a:t>Put your foot down- be firm</a:t>
            </a:r>
          </a:p>
          <a:p>
            <a:pPr eaLnBrk="1" hangingPunct="1">
              <a:lnSpc>
                <a:spcPct val="90000"/>
              </a:lnSpc>
              <a:buClr>
                <a:srgbClr val="FF0000"/>
              </a:buClr>
            </a:pPr>
            <a:r>
              <a:rPr lang="en-US" sz="2000" dirty="0">
                <a:solidFill>
                  <a:schemeClr val="tx1"/>
                </a:solidFill>
                <a:latin typeface="Calibri" pitchFamily="34" charset="0"/>
                <a:cs typeface="Calibri" pitchFamily="34" charset="0"/>
              </a:rPr>
              <a:t>Astounded- shocked</a:t>
            </a:r>
          </a:p>
          <a:p>
            <a:pPr eaLnBrk="1" hangingPunct="1">
              <a:lnSpc>
                <a:spcPct val="90000"/>
              </a:lnSpc>
              <a:buClr>
                <a:srgbClr val="FF0000"/>
              </a:buClr>
            </a:pPr>
            <a:r>
              <a:rPr lang="en-US" sz="2000" dirty="0">
                <a:solidFill>
                  <a:schemeClr val="tx1"/>
                </a:solidFill>
                <a:latin typeface="Calibri" pitchFamily="34" charset="0"/>
                <a:cs typeface="Calibri" pitchFamily="34" charset="0"/>
              </a:rPr>
              <a:t>Clot-idiot</a:t>
            </a:r>
          </a:p>
          <a:p>
            <a:pPr eaLnBrk="1" hangingPunct="1">
              <a:lnSpc>
                <a:spcPct val="90000"/>
              </a:lnSpc>
              <a:buClr>
                <a:srgbClr val="FF0000"/>
              </a:buClr>
            </a:pPr>
            <a:r>
              <a:rPr lang="en-US" sz="2000" dirty="0">
                <a:solidFill>
                  <a:schemeClr val="tx1"/>
                </a:solidFill>
                <a:latin typeface="Calibri" pitchFamily="34" charset="0"/>
                <a:cs typeface="Calibri" pitchFamily="34" charset="0"/>
              </a:rPr>
              <a:t>Guffaw- laugh loudly</a:t>
            </a:r>
          </a:p>
          <a:p>
            <a:pPr eaLnBrk="1" hangingPunct="1">
              <a:lnSpc>
                <a:spcPct val="90000"/>
              </a:lnSpc>
              <a:buClr>
                <a:srgbClr val="FF0000"/>
              </a:buClr>
            </a:pPr>
            <a:r>
              <a:rPr lang="en-US" sz="2000" dirty="0">
                <a:solidFill>
                  <a:schemeClr val="tx1"/>
                </a:solidFill>
                <a:latin typeface="Calibri" pitchFamily="34" charset="0"/>
                <a:cs typeface="Calibri" pitchFamily="34" charset="0"/>
              </a:rPr>
              <a:t>At sixes and sevens-in confusion</a:t>
            </a:r>
          </a:p>
          <a:p>
            <a:pPr eaLnBrk="1" hangingPunct="1">
              <a:lnSpc>
                <a:spcPct val="90000"/>
              </a:lnSpc>
              <a:buClr>
                <a:srgbClr val="FF0000"/>
              </a:buClr>
            </a:pPr>
            <a:r>
              <a:rPr lang="en-US" sz="2000" dirty="0">
                <a:solidFill>
                  <a:schemeClr val="tx1"/>
                </a:solidFill>
                <a:latin typeface="Calibri" pitchFamily="34" charset="0"/>
                <a:cs typeface="Calibri" pitchFamily="34" charset="0"/>
              </a:rPr>
              <a:t>Laconic-using as few words as possible</a:t>
            </a:r>
          </a:p>
        </p:txBody>
      </p:sp>
      <p:pic>
        <p:nvPicPr>
          <p:cNvPr id="4" name="Google Shape;69;p15"/>
          <p:cNvPicPr preferRelativeResize="0"/>
          <p:nvPr/>
        </p:nvPicPr>
        <p:blipFill rotWithShape="1">
          <a:blip r:embed="rId2">
            <a:alphaModFix/>
          </a:blip>
          <a:srcRect/>
          <a:stretch/>
        </p:blipFill>
        <p:spPr>
          <a:xfrm>
            <a:off x="8102009" y="4199975"/>
            <a:ext cx="1034191" cy="925650"/>
          </a:xfrm>
          <a:prstGeom prst="rect">
            <a:avLst/>
          </a:prstGeom>
          <a:noFill/>
          <a:ln>
            <a:noFill/>
          </a:ln>
        </p:spPr>
      </p:pic>
    </p:spTree>
    <p:extLst>
      <p:ext uri="{BB962C8B-B14F-4D97-AF65-F5344CB8AC3E}">
        <p14:creationId xmlns:p14="http://schemas.microsoft.com/office/powerpoint/2010/main" xmlns="" val="931710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endParaRPr lang="en-IN" sz="1400" dirty="0" smtClean="0">
              <a:solidFill>
                <a:schemeClr val="tx1"/>
              </a:solidFill>
              <a:latin typeface="Calibri" pitchFamily="34" charset="0"/>
              <a:cs typeface="Calibri" pitchFamily="34" charset="0"/>
            </a:endParaRPr>
          </a:p>
          <a:p>
            <a:pPr marL="114300" indent="0">
              <a:buNone/>
            </a:pPr>
            <a:endParaRPr lang="en-IN" sz="1400" dirty="0">
              <a:solidFill>
                <a:schemeClr val="tx1"/>
              </a:solidFill>
              <a:latin typeface="Calibri" pitchFamily="34" charset="0"/>
              <a:cs typeface="Calibri" pitchFamily="34" charset="0"/>
            </a:endParaRPr>
          </a:p>
          <a:p>
            <a:pPr marL="114300" indent="0">
              <a:buNone/>
            </a:pPr>
            <a:endParaRPr lang="en-IN" sz="1400" dirty="0" smtClean="0">
              <a:solidFill>
                <a:schemeClr val="tx1"/>
              </a:solidFill>
              <a:latin typeface="Calibri" pitchFamily="34" charset="0"/>
              <a:cs typeface="Calibri" pitchFamily="34" charset="0"/>
            </a:endParaRPr>
          </a:p>
          <a:p>
            <a:pPr marL="114300" indent="0">
              <a:buNone/>
            </a:pPr>
            <a:r>
              <a:rPr lang="en-US" sz="2400" b="1" dirty="0" smtClean="0">
                <a:solidFill>
                  <a:srgbClr val="FF0000"/>
                </a:solidFill>
                <a:latin typeface="Calibri" pitchFamily="34" charset="0"/>
                <a:cs typeface="Calibri" pitchFamily="34" charset="0"/>
              </a:rPr>
              <a:t>Assignment</a:t>
            </a:r>
          </a:p>
          <a:p>
            <a:pPr eaLnBrk="1" hangingPunct="1">
              <a:lnSpc>
                <a:spcPct val="80000"/>
              </a:lnSpc>
              <a:buClr>
                <a:srgbClr val="FF0000"/>
              </a:buClr>
            </a:pPr>
            <a:endParaRPr lang="en-US" sz="2400" i="1" dirty="0" smtClean="0">
              <a:solidFill>
                <a:schemeClr val="tx1"/>
              </a:solidFill>
              <a:latin typeface="Calibri" pitchFamily="34" charset="0"/>
              <a:cs typeface="Calibri" pitchFamily="34" charset="0"/>
            </a:endParaRPr>
          </a:p>
          <a:p>
            <a:pPr eaLnBrk="1" hangingPunct="1">
              <a:lnSpc>
                <a:spcPct val="80000"/>
              </a:lnSpc>
              <a:buClr>
                <a:srgbClr val="FF0000"/>
              </a:buClr>
            </a:pPr>
            <a:r>
              <a:rPr lang="en-US" sz="2400" i="1" dirty="0" smtClean="0">
                <a:solidFill>
                  <a:schemeClr val="tx1"/>
                </a:solidFill>
                <a:latin typeface="Calibri" pitchFamily="34" charset="0"/>
                <a:cs typeface="Calibri" pitchFamily="34" charset="0"/>
              </a:rPr>
              <a:t>Mrs</a:t>
            </a:r>
            <a:r>
              <a:rPr lang="en-US" sz="2400" i="1" dirty="0">
                <a:solidFill>
                  <a:schemeClr val="tx1"/>
                </a:solidFill>
                <a:latin typeface="Calibri" pitchFamily="34" charset="0"/>
                <a:cs typeface="Calibri" pitchFamily="34" charset="0"/>
              </a:rPr>
              <a:t>. Pearson: You all do talk like that. If there’s something at home you don’t want to do, you don’t do </a:t>
            </a:r>
            <a:r>
              <a:rPr lang="en-US" sz="2400" i="1" dirty="0" smtClean="0">
                <a:solidFill>
                  <a:schemeClr val="tx1"/>
                </a:solidFill>
                <a:latin typeface="Calibri" pitchFamily="34" charset="0"/>
                <a:cs typeface="Calibri" pitchFamily="34" charset="0"/>
              </a:rPr>
              <a:t>it, If </a:t>
            </a:r>
            <a:r>
              <a:rPr lang="en-US" sz="2400" i="1" dirty="0">
                <a:solidFill>
                  <a:schemeClr val="tx1"/>
                </a:solidFill>
                <a:latin typeface="Calibri" pitchFamily="34" charset="0"/>
                <a:cs typeface="Calibri" pitchFamily="34" charset="0"/>
              </a:rPr>
              <a:t>it is something at your work, you get the Union to bar it. Now all that’s happened is that I’ve joined the movement.</a:t>
            </a:r>
          </a:p>
          <a:p>
            <a:pPr eaLnBrk="1" hangingPunct="1">
              <a:lnSpc>
                <a:spcPct val="80000"/>
              </a:lnSpc>
              <a:buFontTx/>
              <a:buNone/>
            </a:pPr>
            <a:r>
              <a:rPr lang="en-US" sz="2400" dirty="0"/>
              <a:t>   </a:t>
            </a:r>
            <a:r>
              <a:rPr lang="en-US" sz="2400" dirty="0" smtClean="0"/>
              <a:t> </a:t>
            </a:r>
            <a:r>
              <a:rPr lang="en-US" sz="2400" dirty="0" smtClean="0">
                <a:solidFill>
                  <a:schemeClr val="tx1"/>
                </a:solidFill>
                <a:latin typeface="Calibri" pitchFamily="34" charset="0"/>
                <a:cs typeface="Calibri" pitchFamily="34" charset="0"/>
              </a:rPr>
              <a:t>What </a:t>
            </a:r>
            <a:r>
              <a:rPr lang="en-US" sz="2400" dirty="0">
                <a:solidFill>
                  <a:schemeClr val="tx1"/>
                </a:solidFill>
                <a:latin typeface="Calibri" pitchFamily="34" charset="0"/>
                <a:cs typeface="Calibri" pitchFamily="34" charset="0"/>
              </a:rPr>
              <a:t>movement does Mrs. Pearson refer to? How and why has she joined it?</a:t>
            </a:r>
          </a:p>
          <a:p>
            <a:pPr eaLnBrk="1" hangingPunct="1">
              <a:lnSpc>
                <a:spcPct val="80000"/>
              </a:lnSpc>
              <a:buClr>
                <a:srgbClr val="FF0000"/>
              </a:buClr>
            </a:pPr>
            <a:r>
              <a:rPr lang="en-US" sz="2400" dirty="0">
                <a:solidFill>
                  <a:schemeClr val="tx1"/>
                </a:solidFill>
                <a:latin typeface="Calibri" pitchFamily="34" charset="0"/>
                <a:cs typeface="Calibri" pitchFamily="34" charset="0"/>
              </a:rPr>
              <a:t>What change do you notice in Mrs. Pearson’s character when she is back in her own self at the end of the play?</a:t>
            </a:r>
          </a:p>
          <a:p>
            <a:pPr marL="114300" indent="0">
              <a:buNone/>
            </a:pPr>
            <a:endParaRPr lang="en-IN" sz="2400" b="1" dirty="0">
              <a:solidFill>
                <a:schemeClr val="tx1"/>
              </a:solidFill>
              <a:latin typeface="Calibri" pitchFamily="34" charset="0"/>
              <a:cs typeface="Calibri" pitchFamily="34" charset="0"/>
            </a:endParaRPr>
          </a:p>
        </p:txBody>
      </p:sp>
      <p:pic>
        <p:nvPicPr>
          <p:cNvPr id="4" name="Google Shape;69;p15"/>
          <p:cNvPicPr preferRelativeResize="0"/>
          <p:nvPr/>
        </p:nvPicPr>
        <p:blipFill rotWithShape="1">
          <a:blip r:embed="rId2">
            <a:alphaModFix/>
          </a:blip>
          <a:srcRect/>
          <a:stretch/>
        </p:blipFill>
        <p:spPr>
          <a:xfrm>
            <a:off x="8112642" y="4199975"/>
            <a:ext cx="1023558" cy="925650"/>
          </a:xfrm>
          <a:prstGeom prst="rect">
            <a:avLst/>
          </a:prstGeom>
          <a:noFill/>
          <a:ln>
            <a:noFill/>
          </a:ln>
        </p:spPr>
      </p:pic>
    </p:spTree>
    <p:extLst>
      <p:ext uri="{BB962C8B-B14F-4D97-AF65-F5344CB8AC3E}">
        <p14:creationId xmlns:p14="http://schemas.microsoft.com/office/powerpoint/2010/main" xmlns="" val="118195208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TotalTime>
  <Words>452</Words>
  <Application>Microsoft Office PowerPoint</Application>
  <PresentationFormat>On-screen Show (16:9)</PresentationFormat>
  <Paragraphs>58</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Mother’s Day Theme   1.This humorous play portrays the status of a mother in the family.  2.The author brings out the plight of the mother very realistically in the play.  3.Mrs Annie Pearson, the mother, is not treated well by her husband and children.  4.With the help of her neighbour Mrs. Fitzgerald and a magic spell which temporarily allows them to interchange their roles, she stands up for her rights. 5.Mrs Annie Pearson’s family is shocked at the change, but they learn to behave properly with her so that she gets the respect that she deserved.</vt:lpstr>
      <vt:lpstr>Slide 5</vt:lpstr>
      <vt:lpstr>                                               SUMMARY         -Mrs. Pearson the mother, works hard for family and gets no respect in return  -She was helped by Mrs. Fitzgerald.  -They two exchange bodies by the tricks and spells done by Mrs. Fitzgerald.  -Mrs. Fitzgerald as Mrs. Pearson reforms the Pearson family one by one.  -A lot of humor generated when the family finds the mother not working but drinking, smoking and playing cards instead. -Doris finds her yellow dress not ironed. </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HP</cp:lastModifiedBy>
  <cp:revision>30</cp:revision>
  <dcterms:modified xsi:type="dcterms:W3CDTF">2020-08-29T16:03:21Z</dcterms:modified>
</cp:coreProperties>
</file>