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28"/>
  </p:notesMasterIdLst>
  <p:sldIdLst>
    <p:sldId id="256" r:id="rId2"/>
    <p:sldId id="257" r:id="rId3"/>
    <p:sldId id="261" r:id="rId4"/>
    <p:sldId id="284" r:id="rId5"/>
    <p:sldId id="262" r:id="rId6"/>
    <p:sldId id="263" r:id="rId7"/>
    <p:sldId id="264" r:id="rId8"/>
    <p:sldId id="285" r:id="rId9"/>
    <p:sldId id="266" r:id="rId10"/>
    <p:sldId id="265" r:id="rId11"/>
    <p:sldId id="268" r:id="rId12"/>
    <p:sldId id="267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8" r:id="rId21"/>
    <p:sldId id="276" r:id="rId22"/>
    <p:sldId id="277" r:id="rId23"/>
    <p:sldId id="280" r:id="rId24"/>
    <p:sldId id="282" r:id="rId25"/>
    <p:sldId id="286" r:id="rId26"/>
    <p:sldId id="259" r:id="rId2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2" d="100"/>
          <a:sy n="92" d="100"/>
        </p:scale>
        <p:origin x="756" y="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516157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22675" y="1606350"/>
            <a:ext cx="8763000" cy="19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3100"/>
            </a:pPr>
            <a:r>
              <a:rPr lang="en-IN" sz="30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INTRODUCTION and CONCLUSION</a:t>
            </a:r>
            <a:endParaRPr lang="en-IN" sz="2900" b="1" dirty="0" smtClean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0" algn="ctr">
              <a:buSzPts val="3100"/>
            </a:pPr>
            <a:r>
              <a:rPr lang="en-IN" sz="2400" dirty="0" smtClean="0">
                <a:latin typeface="Calibri" pitchFamily="34" charset="0"/>
              </a:rPr>
              <a:t>An undertaking of risk and adventure in child birth.</a:t>
            </a:r>
            <a:endParaRPr sz="2400" b="0" i="0" u="none" strike="noStrike" cap="none" dirty="0">
              <a:solidFill>
                <a:srgbClr val="000000"/>
              </a:solidFill>
              <a:latin typeface="Calibri" pitchFamily="34" charset="0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222175" y="2571738"/>
            <a:ext cx="4764000" cy="9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SUBJECT : </a:t>
            </a:r>
            <a:r>
              <a:rPr lang="en" b="1" dirty="0" smtClean="0"/>
              <a:t>(ENGLISH)</a:t>
            </a:r>
            <a:endParaRPr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NUMBER</a:t>
            </a:r>
            <a:r>
              <a:rPr lang="en" b="1" dirty="0" smtClean="0"/>
              <a:t>:  7 (SnapShots)</a:t>
            </a:r>
            <a:endParaRPr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NAME </a:t>
            </a:r>
            <a:r>
              <a:rPr lang="en" b="1" dirty="0" smtClean="0"/>
              <a:t>: Birth </a:t>
            </a:r>
            <a:r>
              <a:rPr lang="en" b="1" dirty="0" smtClean="0"/>
              <a:t>by </a:t>
            </a:r>
            <a:r>
              <a:rPr lang="en" b="1" dirty="0" smtClean="0"/>
              <a:t>A J Cronin</a:t>
            </a:r>
            <a:endParaRPr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62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1" algn="ctr">
              <a:buSzPts val="2200"/>
            </a:pPr>
            <a:r>
              <a:rPr lang="en-IN" sz="2400" b="1" u="sng" dirty="0" smtClean="0">
                <a:solidFill>
                  <a:srgbClr val="FF0000"/>
                </a:solidFill>
                <a:latin typeface="Calibri" pitchFamily="34" charset="0"/>
              </a:rPr>
              <a:t>INTRODUCTION</a:t>
            </a:r>
            <a:endParaRPr lang="en-IN" sz="2400" b="1" u="sng" dirty="0">
              <a:latin typeface="Calibri" pitchFamily="34" charset="0"/>
            </a:endParaRPr>
          </a:p>
        </p:txBody>
      </p:sp>
      <p:sp>
        <p:nvSpPr>
          <p:cNvPr id="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sz="1400" b="0" i="0" u="none" strike="noStrike" cap="none">
              <a:solidFill>
                <a:srgbClr val="000000"/>
              </a:solidFill>
              <a:latin typeface="Calibri" pitchFamily="34" charset="0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10547" y="1035698"/>
            <a:ext cx="8294914" cy="27853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250000"/>
              </a:lnSpc>
              <a:buSzPts val="1400"/>
              <a:buFont typeface="Wingdings" pitchFamily="2" charset="2"/>
              <a:buChar char="q"/>
            </a:pPr>
            <a:r>
              <a:rPr lang="en-IN" dirty="0" smtClean="0">
                <a:latin typeface="Calibri" pitchFamily="34" charset="0"/>
              </a:rPr>
              <a:t>The story being discussed in context here is an extract from the author’s famous novel </a:t>
            </a:r>
            <a:r>
              <a:rPr lang="en-IN" i="1" dirty="0" smtClean="0">
                <a:latin typeface="Calibri" pitchFamily="34" charset="0"/>
              </a:rPr>
              <a:t>The Citadel</a:t>
            </a:r>
            <a:r>
              <a:rPr lang="en-IN" dirty="0" smtClean="0">
                <a:latin typeface="Calibri" pitchFamily="34" charset="0"/>
              </a:rPr>
              <a:t>. </a:t>
            </a:r>
          </a:p>
          <a:p>
            <a:pPr lvl="0">
              <a:lnSpc>
                <a:spcPct val="250000"/>
              </a:lnSpc>
              <a:buSzPts val="1400"/>
              <a:buFont typeface="Wingdings" pitchFamily="2" charset="2"/>
              <a:buChar char="q"/>
            </a:pPr>
            <a:r>
              <a:rPr lang="en-IN" dirty="0" smtClean="0">
                <a:latin typeface="Calibri" pitchFamily="34" charset="0"/>
              </a:rPr>
              <a:t> In the birth by A.J Cronin characters, the protagonist, Andrew Mason here, has an encounter with Joe Morgan, who along with his wife of twenty years are expecting their first child.</a:t>
            </a:r>
          </a:p>
          <a:p>
            <a:pPr lvl="0">
              <a:lnSpc>
                <a:spcPct val="250000"/>
              </a:lnSpc>
              <a:buSzPts val="1400"/>
              <a:buFont typeface="Wingdings" pitchFamily="2" charset="2"/>
              <a:buChar char="q"/>
            </a:pPr>
            <a:r>
              <a:rPr lang="en-IN" dirty="0" smtClean="0">
                <a:latin typeface="Calibri" pitchFamily="34" charset="0"/>
              </a:rPr>
              <a:t> Mason goes to perform the delivery and what he was expecting to be an uneventful night, turned out to an experience that would change his life forever.</a:t>
            </a:r>
            <a:endParaRPr lang="en-IN" dirty="0">
              <a:latin typeface="Calibri" pitchFamily="34" charset="0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62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2200"/>
            </a:pPr>
            <a:r>
              <a:rPr lang="en-IN" sz="2400" b="1" u="sng" dirty="0" smtClean="0">
                <a:solidFill>
                  <a:srgbClr val="FF0000"/>
                </a:solidFill>
                <a:latin typeface="Calibri" pitchFamily="34" charset="0"/>
                <a:cs typeface="Aharoni" pitchFamily="2" charset="-79"/>
              </a:rPr>
              <a:t>CONTRASTING PERSONALITIES</a:t>
            </a:r>
            <a:endParaRPr lang="en-IN" sz="1800" b="1" i="0" u="sng" cap="none" dirty="0">
              <a:solidFill>
                <a:srgbClr val="FF0000"/>
              </a:solidFill>
              <a:latin typeface="Calibri" pitchFamily="34" charset="0"/>
              <a:cs typeface="Aharoni" pitchFamily="2" charset="-79"/>
              <a:sym typeface="Arial"/>
            </a:endParaRPr>
          </a:p>
        </p:txBody>
      </p:sp>
      <p:sp>
        <p:nvSpPr>
          <p:cNvPr id="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lnSpc>
                <a:spcPct val="300000"/>
              </a:lnSpc>
              <a:buSzPts val="1400"/>
              <a:buFont typeface="Wingdings" pitchFamily="2" charset="2"/>
              <a:buChar char="q"/>
            </a:pPr>
            <a:r>
              <a:rPr lang="en-IN" dirty="0" smtClean="0">
                <a:latin typeface="Calibri" pitchFamily="34" charset="0"/>
              </a:rPr>
              <a:t>The midwife is a foil to Andrew. </a:t>
            </a:r>
          </a:p>
          <a:p>
            <a:pPr lvl="0">
              <a:lnSpc>
                <a:spcPct val="300000"/>
              </a:lnSpc>
              <a:buSzPts val="1400"/>
              <a:buFont typeface="Wingdings" pitchFamily="2" charset="2"/>
              <a:buChar char="q"/>
            </a:pPr>
            <a:r>
              <a:rPr lang="en-IN" dirty="0" smtClean="0">
                <a:latin typeface="Calibri" pitchFamily="34" charset="0"/>
              </a:rPr>
              <a:t>She feels hopeless, resigned, helpless, fearful and untrained. </a:t>
            </a:r>
          </a:p>
          <a:p>
            <a:pPr lvl="0">
              <a:lnSpc>
                <a:spcPct val="300000"/>
              </a:lnSpc>
              <a:buSzPts val="1400"/>
              <a:buFont typeface="Wingdings" pitchFamily="2" charset="2"/>
              <a:buChar char="q"/>
            </a:pPr>
            <a:r>
              <a:rPr lang="en-IN" dirty="0" smtClean="0">
                <a:latin typeface="Calibri" pitchFamily="34" charset="0"/>
              </a:rPr>
              <a:t>On the other hand, Andrew proves to be more optimistic, diligent, efficient, self-sufficient</a:t>
            </a:r>
            <a:r>
              <a:rPr lang="en-IN" dirty="0" smtClean="0"/>
              <a:t>, </a:t>
            </a:r>
            <a:endParaRPr sz="14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62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2200"/>
            </a:pPr>
            <a:r>
              <a:rPr lang="en-IN" sz="2400" b="1" u="sng" dirty="0" smtClean="0">
                <a:solidFill>
                  <a:srgbClr val="FF0000"/>
                </a:solidFill>
                <a:latin typeface="Calibri" pitchFamily="34" charset="0"/>
              </a:rPr>
              <a:t>LESSON-CONTENTS</a:t>
            </a:r>
            <a:endParaRPr lang="en-IN" sz="2400" b="1" dirty="0">
              <a:latin typeface="Calibri" pitchFamily="34" charset="0"/>
            </a:endParaRPr>
          </a:p>
        </p:txBody>
      </p:sp>
      <p:sp>
        <p:nvSpPr>
          <p:cNvPr id="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IN" b="1" dirty="0" smtClean="0">
                <a:solidFill>
                  <a:srgbClr val="002060"/>
                </a:solidFill>
                <a:latin typeface="Calibri" pitchFamily="34" charset="0"/>
              </a:rPr>
              <a:t>And the Lesson </a:t>
            </a:r>
            <a:r>
              <a:rPr lang="en-IN" b="1" i="1" dirty="0" smtClean="0">
                <a:solidFill>
                  <a:srgbClr val="002060"/>
                </a:solidFill>
                <a:latin typeface="Calibri" pitchFamily="34" charset="0"/>
              </a:rPr>
              <a:t>B E G I N S…</a:t>
            </a:r>
          </a:p>
          <a:p>
            <a:endParaRPr lang="en-IN" dirty="0" smtClean="0"/>
          </a:p>
          <a:p>
            <a:pPr lvl="2"/>
            <a:r>
              <a:rPr lang="en-IN" dirty="0" smtClean="0">
                <a:latin typeface="Calibri" pitchFamily="34" charset="0"/>
              </a:rPr>
              <a:t>“THOUGH it was nearly midnight when Andrew reached </a:t>
            </a:r>
            <a:r>
              <a:rPr lang="en-IN" dirty="0" err="1" smtClean="0">
                <a:latin typeface="Calibri" pitchFamily="34" charset="0"/>
              </a:rPr>
              <a:t>Bryngower</a:t>
            </a:r>
            <a:r>
              <a:rPr lang="en-IN" dirty="0" smtClean="0">
                <a:latin typeface="Calibri" pitchFamily="34" charset="0"/>
              </a:rPr>
              <a:t>, he found Joe Morgan waiting for him, walking up and down with short steps between the closed surgery and the entrance to the house. At the sight of </a:t>
            </a:r>
            <a:r>
              <a:rPr lang="en-IN" dirty="0" smtClean="0">
                <a:latin typeface="Calibri" pitchFamily="34" charset="0"/>
              </a:rPr>
              <a:t>him, </a:t>
            </a:r>
            <a:r>
              <a:rPr lang="en-IN" dirty="0" smtClean="0">
                <a:latin typeface="Calibri" pitchFamily="34" charset="0"/>
              </a:rPr>
              <a:t>the burly driller’s face expressed relief.”						</a:t>
            </a:r>
            <a:r>
              <a:rPr lang="en-IN" b="1" dirty="0" smtClean="0">
                <a:latin typeface="Calibri" pitchFamily="34" charset="0"/>
              </a:rPr>
              <a:t>[page -13]</a:t>
            </a:r>
          </a:p>
          <a:p>
            <a:pPr>
              <a:lnSpc>
                <a:spcPct val="200000"/>
              </a:lnSpc>
              <a:buNone/>
            </a:pPr>
            <a:r>
              <a:rPr lang="en-US" b="1" i="1" dirty="0" smtClean="0">
                <a:latin typeface="Calibri" pitchFamily="34" charset="0"/>
              </a:rPr>
              <a:t> …Speaking about – </a:t>
            </a:r>
          </a:p>
          <a:p>
            <a:pPr>
              <a:lnSpc>
                <a:spcPct val="200000"/>
              </a:lnSpc>
              <a:buNone/>
            </a:pPr>
            <a:r>
              <a:rPr lang="en-US" b="1" i="1" dirty="0" smtClean="0">
                <a:latin typeface="Calibri" pitchFamily="34" charset="0"/>
              </a:rPr>
              <a:t>		- </a:t>
            </a:r>
            <a:r>
              <a:rPr lang="en-US" dirty="0" smtClean="0">
                <a:latin typeface="Calibri" pitchFamily="34" charset="0"/>
              </a:rPr>
              <a:t>The a</a:t>
            </a:r>
            <a:r>
              <a:rPr lang="en-US" dirty="0" smtClean="0">
                <a:latin typeface="Calibri" pitchFamily="34" charset="0"/>
              </a:rPr>
              <a:t>uthor </a:t>
            </a:r>
            <a:r>
              <a:rPr lang="en-US" dirty="0" smtClean="0">
                <a:latin typeface="Calibri" pitchFamily="34" charset="0"/>
              </a:rPr>
              <a:t>opens the chapter </a:t>
            </a:r>
            <a:r>
              <a:rPr lang="en-US" dirty="0" smtClean="0">
                <a:latin typeface="Calibri" pitchFamily="34" charset="0"/>
              </a:rPr>
              <a:t>by </a:t>
            </a:r>
            <a:r>
              <a:rPr lang="en-US" dirty="0" smtClean="0">
                <a:latin typeface="Calibri" pitchFamily="34" charset="0"/>
              </a:rPr>
              <a:t>showing </a:t>
            </a:r>
            <a:r>
              <a:rPr lang="en-US" dirty="0" smtClean="0">
                <a:latin typeface="Calibri" pitchFamily="34" charset="0"/>
              </a:rPr>
              <a:t>the personal </a:t>
            </a:r>
            <a:r>
              <a:rPr lang="en-US" dirty="0" smtClean="0">
                <a:latin typeface="Calibri" pitchFamily="34" charset="0"/>
              </a:rPr>
              <a:t>life of doctor Andrew.</a:t>
            </a:r>
          </a:p>
          <a:p>
            <a:pPr>
              <a:lnSpc>
                <a:spcPct val="200000"/>
              </a:lnSpc>
              <a:buNone/>
            </a:pPr>
            <a:r>
              <a:rPr lang="en-US" dirty="0" smtClean="0">
                <a:latin typeface="Calibri" pitchFamily="34" charset="0"/>
              </a:rPr>
              <a:t>		-  Andrew is sad meeting his </a:t>
            </a:r>
            <a:r>
              <a:rPr lang="en-US" dirty="0" smtClean="0">
                <a:latin typeface="Calibri" pitchFamily="34" charset="0"/>
              </a:rPr>
              <a:t>girlfriend </a:t>
            </a:r>
            <a:r>
              <a:rPr lang="en-US" dirty="0" smtClean="0">
                <a:latin typeface="Calibri" pitchFamily="34" charset="0"/>
              </a:rPr>
              <a:t>in the evening and finds Joe Morgan waiting for him </a:t>
            </a:r>
            <a:endParaRPr lang="en-IN" dirty="0" smtClean="0">
              <a:solidFill>
                <a:srgbClr val="002060"/>
              </a:solidFill>
              <a:latin typeface="Calibri" pitchFamily="34" charset="0"/>
            </a:endParaRPr>
          </a:p>
          <a:p>
            <a:pPr>
              <a:lnSpc>
                <a:spcPct val="200000"/>
              </a:lnSpc>
              <a:buNone/>
            </a:pPr>
            <a:endParaRPr lang="en-US" b="1" i="1" dirty="0" smtClean="0">
              <a:latin typeface="Calibri" pitchFamily="34" charset="0"/>
            </a:endParaRPr>
          </a:p>
          <a:p>
            <a:pPr lvl="2"/>
            <a:endParaRPr b="0" i="0" u="none" strike="noStrike" cap="none" dirty="0">
              <a:solidFill>
                <a:srgbClr val="000000"/>
              </a:solidFill>
              <a:latin typeface="Calibri" pitchFamily="34" charset="0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62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2200"/>
            </a:pPr>
            <a:r>
              <a:rPr lang="en-IN" sz="2400" b="1" u="sng" dirty="0" smtClean="0">
                <a:solidFill>
                  <a:srgbClr val="FF0000"/>
                </a:solidFill>
                <a:latin typeface="Calibri" pitchFamily="34" charset="0"/>
              </a:rPr>
              <a:t>JOE MORGAN WAS WAITING FOR DR ANDREW</a:t>
            </a:r>
            <a:endParaRPr lang="en-IN" sz="1800" b="1" i="0" u="sng" strike="noStrike" cap="none" dirty="0">
              <a:solidFill>
                <a:srgbClr val="FF0000"/>
              </a:solidFill>
              <a:latin typeface="Calibri" pitchFamily="34" charset="0"/>
              <a:sym typeface="Arial"/>
            </a:endParaRPr>
          </a:p>
        </p:txBody>
      </p:sp>
      <p:sp>
        <p:nvSpPr>
          <p:cNvPr id="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lnSpc>
                <a:spcPct val="150000"/>
              </a:lnSpc>
              <a:buSzPts val="1400"/>
              <a:buFont typeface="Wingdings" pitchFamily="2" charset="2"/>
              <a:buChar char="q"/>
            </a:pPr>
            <a:r>
              <a:rPr lang="en-IN" dirty="0" smtClean="0">
                <a:latin typeface="Calibri" pitchFamily="34" charset="0"/>
              </a:rPr>
              <a:t>Dr Andrew had recently graduated from medical college. </a:t>
            </a:r>
          </a:p>
          <a:p>
            <a:pPr lvl="0">
              <a:lnSpc>
                <a:spcPct val="150000"/>
              </a:lnSpc>
              <a:buSzPts val="1400"/>
              <a:buFont typeface="Wingdings" pitchFamily="2" charset="2"/>
              <a:buChar char="q"/>
            </a:pPr>
            <a:r>
              <a:rPr lang="en-IN" dirty="0" smtClean="0">
                <a:latin typeface="Calibri" pitchFamily="34" charset="0"/>
              </a:rPr>
              <a:t>He was </a:t>
            </a:r>
            <a:r>
              <a:rPr lang="en-IN" dirty="0" smtClean="0">
                <a:latin typeface="Calibri" pitchFamily="34" charset="0"/>
              </a:rPr>
              <a:t>practising </a:t>
            </a:r>
            <a:r>
              <a:rPr lang="en-IN" dirty="0" smtClean="0">
                <a:latin typeface="Calibri" pitchFamily="34" charset="0"/>
              </a:rPr>
              <a:t>as an assistant to Dr Edward Page in a small Welsh mining town named </a:t>
            </a:r>
            <a:r>
              <a:rPr lang="en-IN" dirty="0" err="1" smtClean="0">
                <a:latin typeface="Calibri" pitchFamily="34" charset="0"/>
              </a:rPr>
              <a:t>Blaenelly</a:t>
            </a:r>
            <a:r>
              <a:rPr lang="en-IN" dirty="0" smtClean="0">
                <a:latin typeface="Calibri" pitchFamily="34" charset="0"/>
              </a:rPr>
              <a:t>. </a:t>
            </a:r>
          </a:p>
          <a:p>
            <a:pPr lvl="0">
              <a:lnSpc>
                <a:spcPct val="150000"/>
              </a:lnSpc>
              <a:buSzPts val="1400"/>
              <a:buFont typeface="Wingdings" pitchFamily="2" charset="2"/>
              <a:buChar char="q"/>
            </a:pPr>
            <a:r>
              <a:rPr lang="en-IN" dirty="0" smtClean="0">
                <a:latin typeface="Calibri" pitchFamily="34" charset="0"/>
              </a:rPr>
              <a:t>One night he was returning home when he found Joe Morgan waiting for him outside the doctor’s home. </a:t>
            </a:r>
          </a:p>
          <a:p>
            <a:pPr lvl="0">
              <a:lnSpc>
                <a:spcPct val="150000"/>
              </a:lnSpc>
              <a:buSzPts val="1400"/>
              <a:buFont typeface="Wingdings" pitchFamily="2" charset="2"/>
              <a:buChar char="q"/>
            </a:pPr>
            <a:r>
              <a:rPr lang="en-IN" dirty="0" smtClean="0">
                <a:latin typeface="Calibri" pitchFamily="34" charset="0"/>
              </a:rPr>
              <a:t>He had been there for more than an hour. He looked relaxed to see the doctor. </a:t>
            </a:r>
          </a:p>
          <a:p>
            <a:pPr lvl="0">
              <a:lnSpc>
                <a:spcPct val="150000"/>
              </a:lnSpc>
              <a:buSzPts val="1400"/>
              <a:buFont typeface="Wingdings" pitchFamily="2" charset="2"/>
              <a:buChar char="q"/>
            </a:pPr>
            <a:r>
              <a:rPr lang="en-IN" dirty="0" smtClean="0">
                <a:latin typeface="Calibri" pitchFamily="34" charset="0"/>
              </a:rPr>
              <a:t>He informed that the doctor was needed at their home as his wife was expecting to deliver a baby after almost 20 years of marriage. </a:t>
            </a:r>
          </a:p>
          <a:p>
            <a:pPr lvl="0">
              <a:lnSpc>
                <a:spcPct val="150000"/>
              </a:lnSpc>
              <a:buSzPts val="1400"/>
              <a:buFont typeface="Wingdings" pitchFamily="2" charset="2"/>
              <a:buChar char="q"/>
            </a:pPr>
            <a:r>
              <a:rPr lang="en-IN" dirty="0" smtClean="0">
                <a:latin typeface="Calibri" pitchFamily="34" charset="0"/>
              </a:rPr>
              <a:t>Dr Andrew asked him to wait for a few minutes. </a:t>
            </a:r>
          </a:p>
          <a:p>
            <a:pPr lvl="0">
              <a:lnSpc>
                <a:spcPct val="150000"/>
              </a:lnSpc>
              <a:buSzPts val="1400"/>
              <a:buFont typeface="Wingdings" pitchFamily="2" charset="2"/>
              <a:buChar char="q"/>
            </a:pPr>
            <a:r>
              <a:rPr lang="en-IN" dirty="0" smtClean="0">
                <a:latin typeface="Calibri" pitchFamily="34" charset="0"/>
              </a:rPr>
              <a:t>He went inside, got his medical bag and set out for Joe Morgan’s house</a:t>
            </a:r>
            <a:r>
              <a:rPr lang="en-IN" dirty="0" smtClean="0"/>
              <a:t>.</a:t>
            </a:r>
            <a:endParaRPr sz="14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62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2200"/>
            </a:pPr>
            <a:r>
              <a:rPr lang="en-IN" sz="2400" b="1" u="sng" dirty="0" smtClean="0">
                <a:solidFill>
                  <a:srgbClr val="FF0000"/>
                </a:solidFill>
                <a:latin typeface="Calibri" pitchFamily="34" charset="0"/>
              </a:rPr>
              <a:t>THE CASE DEMANDED ALL ATTENTION OF DR ANDREW</a:t>
            </a:r>
            <a:endParaRPr lang="en-IN" sz="1800" b="1" i="0" u="sng" strike="noStrike" cap="none" dirty="0">
              <a:solidFill>
                <a:srgbClr val="FF0000"/>
              </a:solidFill>
              <a:latin typeface="Calibri" pitchFamily="34" charset="0"/>
              <a:sym typeface="Arial"/>
            </a:endParaRPr>
          </a:p>
        </p:txBody>
      </p:sp>
      <p:sp>
        <p:nvSpPr>
          <p:cNvPr id="4" name="Google Shape;64;p14"/>
          <p:cNvSpPr txBox="1"/>
          <p:nvPr/>
        </p:nvSpPr>
        <p:spPr>
          <a:xfrm>
            <a:off x="272675" y="1138335"/>
            <a:ext cx="8688300" cy="3188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en-IN" dirty="0" smtClean="0">
                <a:latin typeface="Calibri" pitchFamily="34" charset="0"/>
              </a:rPr>
              <a:t>Joe Morgan stopped outside the house and requested Dr Andrew to go inside alone.</a:t>
            </a: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en-IN" dirty="0" smtClean="0">
                <a:latin typeface="Calibri" pitchFamily="34" charset="0"/>
              </a:rPr>
              <a:t>Through a narrow </a:t>
            </a:r>
            <a:r>
              <a:rPr lang="en-IN" dirty="0" smtClean="0">
                <a:latin typeface="Calibri" pitchFamily="34" charset="0"/>
              </a:rPr>
              <a:t>staircase, </a:t>
            </a:r>
            <a:r>
              <a:rPr lang="en-IN" dirty="0" smtClean="0">
                <a:latin typeface="Calibri" pitchFamily="34" charset="0"/>
              </a:rPr>
              <a:t>the doctor reached a small, clean but scantily furnished room. </a:t>
            </a: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en-IN" dirty="0" smtClean="0">
                <a:latin typeface="Calibri" pitchFamily="34" charset="0"/>
              </a:rPr>
              <a:t>He found two women beside the patient, Susan Morgan’s mother, a tall, grey-haired woman of nearly seventy, and an elderly midwife.</a:t>
            </a: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en-IN" dirty="0" smtClean="0">
                <a:latin typeface="Calibri" pitchFamily="34" charset="0"/>
              </a:rPr>
              <a:t>Susan’s mother offered him a cup of tea. </a:t>
            </a: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en-IN" dirty="0" smtClean="0">
                <a:latin typeface="Calibri" pitchFamily="34" charset="0"/>
              </a:rPr>
              <a:t>Dr Andrew sensed that she didn’t want him to leave, as there would be some waiting period. </a:t>
            </a: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en-IN" dirty="0" smtClean="0">
                <a:latin typeface="Calibri" pitchFamily="34" charset="0"/>
              </a:rPr>
              <a:t>Dr Andrew was tired but still decided to stay.</a:t>
            </a: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en-IN" dirty="0" smtClean="0">
                <a:latin typeface="Calibri" pitchFamily="34" charset="0"/>
              </a:rPr>
              <a:t>An hour later, Dr Andrew went to check the patient and came down. </a:t>
            </a: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en-IN" dirty="0" smtClean="0">
                <a:latin typeface="Calibri" pitchFamily="34" charset="0"/>
              </a:rPr>
              <a:t>The restless footsteps of Joe Morgan could be heard as he paced the street outside.</a:t>
            </a:r>
            <a:br>
              <a:rPr lang="en-IN" dirty="0" smtClean="0">
                <a:latin typeface="Calibri" pitchFamily="34" charset="0"/>
              </a:rPr>
            </a:br>
            <a:endParaRPr sz="1400" b="0" i="0" u="none" strike="noStrike" cap="none" dirty="0">
              <a:solidFill>
                <a:srgbClr val="000000"/>
              </a:solidFill>
              <a:latin typeface="Calibri" pitchFamily="34" charset="0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62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2200"/>
            </a:pPr>
            <a:r>
              <a:rPr lang="en-IN" sz="2400" b="1" u="sng" dirty="0" smtClean="0">
                <a:solidFill>
                  <a:srgbClr val="FF0000"/>
                </a:solidFill>
                <a:latin typeface="Calibri" pitchFamily="34" charset="0"/>
              </a:rPr>
              <a:t>DR ANDREW’S MIND WANDERED</a:t>
            </a:r>
            <a:endParaRPr lang="en-IN" sz="1800" b="1" i="0" u="sng" strike="noStrike" cap="none" dirty="0">
              <a:solidFill>
                <a:srgbClr val="FF0000"/>
              </a:solidFill>
              <a:latin typeface="Calibri" pitchFamily="34" charset="0"/>
              <a:sym typeface="Arial"/>
            </a:endParaRPr>
          </a:p>
        </p:txBody>
      </p:sp>
      <p:sp>
        <p:nvSpPr>
          <p:cNvPr id="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lnSpc>
                <a:spcPct val="200000"/>
              </a:lnSpc>
              <a:buSzPts val="1400"/>
              <a:buFont typeface="Wingdings" pitchFamily="2" charset="2"/>
              <a:buChar char="q"/>
            </a:pPr>
            <a:r>
              <a:rPr lang="en-IN" dirty="0" smtClean="0">
                <a:latin typeface="Calibri" pitchFamily="34" charset="0"/>
              </a:rPr>
              <a:t>Dr Andrew was so deep in his thoughts that the voice of the old lady (Susan Morgan’s mother) surprised him. </a:t>
            </a:r>
          </a:p>
          <a:p>
            <a:pPr lvl="0">
              <a:lnSpc>
                <a:spcPct val="200000"/>
              </a:lnSpc>
              <a:buSzPts val="1400"/>
              <a:buFont typeface="Wingdings" pitchFamily="2" charset="2"/>
              <a:buChar char="q"/>
            </a:pPr>
            <a:r>
              <a:rPr lang="en-IN" dirty="0" smtClean="0">
                <a:latin typeface="Calibri" pitchFamily="34" charset="0"/>
              </a:rPr>
              <a:t>She informed him that her daughter didn’t want him to give her chloroform if it would harm the baby. </a:t>
            </a:r>
          </a:p>
          <a:p>
            <a:pPr lvl="0">
              <a:lnSpc>
                <a:spcPct val="200000"/>
              </a:lnSpc>
              <a:buSzPts val="1400"/>
              <a:buFont typeface="Wingdings" pitchFamily="2" charset="2"/>
              <a:buChar char="q"/>
            </a:pPr>
            <a:r>
              <a:rPr lang="en-IN" dirty="0" smtClean="0">
                <a:latin typeface="Calibri" pitchFamily="34" charset="0"/>
              </a:rPr>
              <a:t>Dr Andrew replied that it would </a:t>
            </a:r>
            <a:r>
              <a:rPr lang="en-IN" dirty="0" smtClean="0">
                <a:latin typeface="Calibri" pitchFamily="34" charset="0"/>
              </a:rPr>
              <a:t>not </a:t>
            </a:r>
            <a:r>
              <a:rPr lang="en-IN" dirty="0" smtClean="0">
                <a:latin typeface="Calibri" pitchFamily="34" charset="0"/>
              </a:rPr>
              <a:t>harm. </a:t>
            </a:r>
          </a:p>
          <a:p>
            <a:pPr lvl="0">
              <a:lnSpc>
                <a:spcPct val="200000"/>
              </a:lnSpc>
              <a:buSzPts val="1400"/>
              <a:buFont typeface="Wingdings" pitchFamily="2" charset="2"/>
              <a:buChar char="q"/>
            </a:pPr>
            <a:r>
              <a:rPr lang="en-IN" dirty="0" smtClean="0">
                <a:latin typeface="Calibri" pitchFamily="34" charset="0"/>
              </a:rPr>
              <a:t>Just then he heard the midwife’s voice. </a:t>
            </a:r>
          </a:p>
          <a:p>
            <a:pPr lvl="0">
              <a:lnSpc>
                <a:spcPct val="200000"/>
              </a:lnSpc>
              <a:buSzPts val="1400"/>
              <a:buFont typeface="Wingdings" pitchFamily="2" charset="2"/>
              <a:buChar char="q"/>
            </a:pPr>
            <a:r>
              <a:rPr lang="en-IN" dirty="0" smtClean="0">
                <a:latin typeface="Calibri" pitchFamily="34" charset="0"/>
              </a:rPr>
              <a:t>It was half-past three and Dr Andrew perceived that it was time for him to start working on the delivery</a:t>
            </a:r>
            <a:r>
              <a:rPr lang="en-IN" dirty="0" smtClean="0"/>
              <a:t>.</a:t>
            </a:r>
            <a:endParaRPr sz="14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62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2200"/>
            </a:pPr>
            <a:r>
              <a:rPr lang="en-IN" sz="2400" b="1" u="sng" dirty="0" smtClean="0">
                <a:solidFill>
                  <a:srgbClr val="FF0000"/>
                </a:solidFill>
                <a:latin typeface="Calibri" pitchFamily="34" charset="0"/>
              </a:rPr>
              <a:t>THE HORRIFYING DILEMMA</a:t>
            </a:r>
            <a:endParaRPr lang="en-IN" sz="1800" b="1" i="0" u="sng" strike="noStrike" cap="none" dirty="0">
              <a:solidFill>
                <a:srgbClr val="FF0000"/>
              </a:solidFill>
              <a:latin typeface="Calibri" pitchFamily="34" charset="0"/>
              <a:sym typeface="Arial"/>
            </a:endParaRPr>
          </a:p>
        </p:txBody>
      </p:sp>
      <p:sp>
        <p:nvSpPr>
          <p:cNvPr id="4" name="Google Shape;64;p14"/>
          <p:cNvSpPr txBox="1"/>
          <p:nvPr/>
        </p:nvSpPr>
        <p:spPr>
          <a:xfrm>
            <a:off x="0" y="727788"/>
            <a:ext cx="9144000" cy="42920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q"/>
            </a:pPr>
            <a:r>
              <a:rPr lang="en-IN" dirty="0" smtClean="0">
                <a:latin typeface="Calibri" pitchFamily="34" charset="0"/>
              </a:rPr>
              <a:t>After a harsh struggle for an hour, the child was born, a perfectly formed boy. </a:t>
            </a:r>
          </a:p>
          <a:p>
            <a:pPr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q"/>
            </a:pPr>
            <a:r>
              <a:rPr lang="en-IN" dirty="0" smtClean="0">
                <a:latin typeface="Calibri" pitchFamily="34" charset="0"/>
              </a:rPr>
              <a:t>Unfortunately, it was not breathing. </a:t>
            </a:r>
          </a:p>
          <a:p>
            <a:pPr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q"/>
            </a:pPr>
            <a:r>
              <a:rPr lang="en-IN" dirty="0" smtClean="0">
                <a:latin typeface="Calibri" pitchFamily="34" charset="0"/>
              </a:rPr>
              <a:t>A shiver of horror passed over Dr Andrew. </a:t>
            </a:r>
          </a:p>
          <a:p>
            <a:pPr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q"/>
            </a:pPr>
            <a:r>
              <a:rPr lang="en-IN" dirty="0" smtClean="0">
                <a:latin typeface="Calibri" pitchFamily="34" charset="0"/>
              </a:rPr>
              <a:t>He had promised the family so much. </a:t>
            </a:r>
          </a:p>
          <a:p>
            <a:pPr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q"/>
            </a:pPr>
            <a:r>
              <a:rPr lang="en-IN" dirty="0" smtClean="0">
                <a:latin typeface="Calibri" pitchFamily="34" charset="0"/>
              </a:rPr>
              <a:t>He wanted to resuscitate the child, but the mother herself was in a very desperate state. </a:t>
            </a:r>
          </a:p>
          <a:p>
            <a:pPr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q"/>
            </a:pPr>
            <a:r>
              <a:rPr lang="en-IN" dirty="0" smtClean="0">
                <a:latin typeface="Calibri" pitchFamily="34" charset="0"/>
              </a:rPr>
              <a:t>He gave the child to the midwife and turned his attention to Susan Morgan, the mother, who was lying unconscious. </a:t>
            </a:r>
          </a:p>
          <a:p>
            <a:pPr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q"/>
            </a:pPr>
            <a:r>
              <a:rPr lang="en-IN" dirty="0" smtClean="0">
                <a:latin typeface="Calibri" pitchFamily="34" charset="0"/>
              </a:rPr>
              <a:t>Her pulse was slow and her strength was reducing.</a:t>
            </a:r>
          </a:p>
          <a:p>
            <a:pPr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q"/>
            </a:pPr>
            <a:r>
              <a:rPr lang="en-IN" dirty="0" smtClean="0">
                <a:latin typeface="Calibri" pitchFamily="34" charset="0"/>
              </a:rPr>
              <a:t>After a few minutes of continuous efforts, he stabilised her by giving her an injection. </a:t>
            </a:r>
          </a:p>
          <a:p>
            <a:pPr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q"/>
            </a:pPr>
            <a:r>
              <a:rPr lang="en-IN" dirty="0" smtClean="0">
                <a:latin typeface="Calibri" pitchFamily="34" charset="0"/>
              </a:rPr>
              <a:t>Then he asked for the child. </a:t>
            </a:r>
          </a:p>
          <a:p>
            <a:pPr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q"/>
            </a:pPr>
            <a:r>
              <a:rPr lang="en-IN" dirty="0" smtClean="0">
                <a:latin typeface="Calibri" pitchFamily="34" charset="0"/>
              </a:rPr>
              <a:t>The midwife had kept the child under the bed, presuming him to be dead. </a:t>
            </a:r>
          </a:p>
          <a:p>
            <a:pPr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q"/>
            </a:pPr>
            <a:r>
              <a:rPr lang="en-IN" dirty="0" smtClean="0">
                <a:latin typeface="Calibri" pitchFamily="34" charset="0"/>
              </a:rPr>
              <a:t>Dr Andrew pulled out the child. </a:t>
            </a:r>
          </a:p>
          <a:p>
            <a:pPr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q"/>
            </a:pPr>
            <a:r>
              <a:rPr lang="en-IN" dirty="0" smtClean="0">
                <a:latin typeface="Calibri" pitchFamily="34" charset="0"/>
              </a:rPr>
              <a:t>His head was hanging loosely and the limbs seemed boneless. </a:t>
            </a:r>
          </a:p>
          <a:p>
            <a:pPr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q"/>
            </a:pPr>
            <a:r>
              <a:rPr lang="en-IN" dirty="0" smtClean="0">
                <a:latin typeface="Calibri" pitchFamily="34" charset="0"/>
              </a:rPr>
              <a:t>He concluded that the child was suffering from asphyxia </a:t>
            </a:r>
            <a:r>
              <a:rPr lang="en-IN" dirty="0" err="1" smtClean="0">
                <a:latin typeface="Calibri" pitchFamily="34" charset="0"/>
              </a:rPr>
              <a:t>pallida</a:t>
            </a:r>
            <a:r>
              <a:rPr lang="en-IN" dirty="0" smtClean="0">
                <a:latin typeface="Calibri" pitchFamily="34" charset="0"/>
              </a:rPr>
              <a:t> (an abnormal medical condition in a newly born baby).</a:t>
            </a:r>
            <a:endParaRPr lang="en-IN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62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2200"/>
            </a:pPr>
            <a:r>
              <a:rPr lang="en-IN" sz="2400" b="1" u="sng" dirty="0" smtClean="0">
                <a:solidFill>
                  <a:srgbClr val="FF0000"/>
                </a:solidFill>
                <a:latin typeface="Calibri" pitchFamily="34" charset="0"/>
              </a:rPr>
              <a:t>DR ANDREW’S EFFORTS TO SAVE THE CHILD</a:t>
            </a:r>
            <a:endParaRPr lang="en-IN" sz="1800" b="1" i="0" u="sng" strike="noStrike" cap="none" dirty="0">
              <a:solidFill>
                <a:srgbClr val="FF0000"/>
              </a:solidFill>
              <a:latin typeface="Calibri" pitchFamily="34" charset="0"/>
              <a:sym typeface="Arial"/>
            </a:endParaRPr>
          </a:p>
        </p:txBody>
      </p:sp>
      <p:sp>
        <p:nvSpPr>
          <p:cNvPr id="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200000"/>
              </a:lnSpc>
              <a:buFont typeface="Wingdings" pitchFamily="2" charset="2"/>
              <a:buChar char="q"/>
            </a:pPr>
            <a:r>
              <a:rPr lang="en-IN" dirty="0" smtClean="0">
                <a:latin typeface="Calibri" pitchFamily="34" charset="0"/>
              </a:rPr>
              <a:t>Dr Andrew recalled a case he had once seen in the Samaritan (a medical journal) and the treatment that was given. </a:t>
            </a:r>
          </a:p>
          <a:p>
            <a:pPr>
              <a:lnSpc>
                <a:spcPct val="200000"/>
              </a:lnSpc>
              <a:buFont typeface="Wingdings" pitchFamily="2" charset="2"/>
              <a:buChar char="q"/>
            </a:pPr>
            <a:r>
              <a:rPr lang="en-IN" dirty="0" smtClean="0">
                <a:latin typeface="Calibri" pitchFamily="34" charset="0"/>
              </a:rPr>
              <a:t>He asked the midwife to quickly get hot water and cold water in two bowls.</a:t>
            </a:r>
          </a:p>
          <a:p>
            <a:pPr>
              <a:lnSpc>
                <a:spcPct val="200000"/>
              </a:lnSpc>
              <a:buFont typeface="Wingdings" pitchFamily="2" charset="2"/>
              <a:buChar char="q"/>
            </a:pPr>
            <a:r>
              <a:rPr lang="en-IN" dirty="0" smtClean="0">
                <a:latin typeface="Calibri" pitchFamily="34" charset="0"/>
              </a:rPr>
              <a:t>He started plunging the child once into the icy water and then into the steaming bath alternately. </a:t>
            </a:r>
          </a:p>
          <a:p>
            <a:pPr>
              <a:lnSpc>
                <a:spcPct val="200000"/>
              </a:lnSpc>
              <a:buFont typeface="Wingdings" pitchFamily="2" charset="2"/>
              <a:buChar char="q"/>
            </a:pPr>
            <a:r>
              <a:rPr lang="en-IN" dirty="0" smtClean="0">
                <a:latin typeface="Calibri" pitchFamily="34" charset="0"/>
              </a:rPr>
              <a:t>Fifteen minutes passed and nothing happened. Dr Andrew was getting frustrated. </a:t>
            </a:r>
          </a:p>
          <a:p>
            <a:pPr>
              <a:lnSpc>
                <a:spcPct val="200000"/>
              </a:lnSpc>
              <a:buFont typeface="Wingdings" pitchFamily="2" charset="2"/>
              <a:buChar char="q"/>
            </a:pPr>
            <a:r>
              <a:rPr lang="en-IN" dirty="0" smtClean="0">
                <a:latin typeface="Calibri" pitchFamily="34" charset="0"/>
              </a:rPr>
              <a:t>He could see the unbelieving faces of the midwife and the old lady but he continued his efforts.</a:t>
            </a:r>
            <a:endParaRPr lang="en-IN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62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2200"/>
            </a:pPr>
            <a:r>
              <a:rPr lang="en-IN" sz="2400" b="1" u="sng" dirty="0" smtClean="0">
                <a:solidFill>
                  <a:srgbClr val="FF0000"/>
                </a:solidFill>
                <a:latin typeface="Calibri" pitchFamily="34" charset="0"/>
              </a:rPr>
              <a:t>THE MIRACLE</a:t>
            </a:r>
            <a:endParaRPr lang="en-IN" sz="1800" b="1" i="0" u="sng" strike="noStrike" cap="none" dirty="0">
              <a:solidFill>
                <a:srgbClr val="FF0000"/>
              </a:solidFill>
              <a:latin typeface="Calibri" pitchFamily="34" charset="0"/>
              <a:sym typeface="Arial"/>
            </a:endParaRPr>
          </a:p>
        </p:txBody>
      </p:sp>
      <p:sp>
        <p:nvSpPr>
          <p:cNvPr id="4" name="Google Shape;64;p14"/>
          <p:cNvSpPr txBox="1"/>
          <p:nvPr/>
        </p:nvSpPr>
        <p:spPr>
          <a:xfrm>
            <a:off x="272675" y="1175657"/>
            <a:ext cx="8688300" cy="3151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200000"/>
              </a:lnSpc>
              <a:buFont typeface="Wingdings" pitchFamily="2" charset="2"/>
              <a:buChar char="q"/>
            </a:pPr>
            <a:r>
              <a:rPr lang="en-IN" dirty="0" smtClean="0">
                <a:latin typeface="Calibri" pitchFamily="34" charset="0"/>
              </a:rPr>
              <a:t>Dr Andrew started rubbing the child’s chest with a rough towel and thumping his little chest, trying to get breath into that limp body. </a:t>
            </a:r>
          </a:p>
          <a:p>
            <a:pPr>
              <a:lnSpc>
                <a:spcPct val="200000"/>
              </a:lnSpc>
              <a:buFont typeface="Wingdings" pitchFamily="2" charset="2"/>
              <a:buChar char="q"/>
            </a:pPr>
            <a:r>
              <a:rPr lang="en-IN" dirty="0" smtClean="0">
                <a:latin typeface="Calibri" pitchFamily="34" charset="0"/>
              </a:rPr>
              <a:t>Then, as if by miracle, the child’s chest began moving. Dr Andrew felt weak and nervous at the site of life springing under his hands. </a:t>
            </a:r>
          </a:p>
          <a:p>
            <a:pPr>
              <a:lnSpc>
                <a:spcPct val="200000"/>
              </a:lnSpc>
              <a:buFont typeface="Wingdings" pitchFamily="2" charset="2"/>
              <a:buChar char="q"/>
            </a:pPr>
            <a:r>
              <a:rPr lang="en-IN" dirty="0" smtClean="0">
                <a:latin typeface="Calibri" pitchFamily="34" charset="0"/>
              </a:rPr>
              <a:t>He redoubled his efforts and the child was now breathing. </a:t>
            </a:r>
          </a:p>
          <a:p>
            <a:pPr>
              <a:lnSpc>
                <a:spcPct val="200000"/>
              </a:lnSpc>
              <a:buFont typeface="Wingdings" pitchFamily="2" charset="2"/>
              <a:buChar char="q"/>
            </a:pPr>
            <a:r>
              <a:rPr lang="en-IN" dirty="0" smtClean="0">
                <a:latin typeface="Calibri" pitchFamily="34" charset="0"/>
              </a:rPr>
              <a:t>Life came to his limbs, head became erect, the child’s skin started turning pink and suddenly the child cried.</a:t>
            </a:r>
          </a:p>
          <a:p>
            <a:pPr>
              <a:lnSpc>
                <a:spcPct val="200000"/>
              </a:lnSpc>
              <a:buFont typeface="Wingdings" pitchFamily="2" charset="2"/>
              <a:buChar char="q"/>
            </a:pPr>
            <a:r>
              <a:rPr lang="en-IN" dirty="0" smtClean="0">
                <a:latin typeface="Calibri" pitchFamily="34" charset="0"/>
              </a:rPr>
              <a:t>The midwife exclaimed with tears of happiness in her eyes, ‘Oh God, he has come alive.’</a:t>
            </a:r>
          </a:p>
          <a:p>
            <a:pPr lvl="0">
              <a:lnSpc>
                <a:spcPct val="150000"/>
              </a:lnSpc>
              <a:buSzPts val="1400"/>
            </a:pPr>
            <a:endParaRPr sz="14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62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2200"/>
            </a:pPr>
            <a:r>
              <a:rPr lang="en-IN" sz="2400" b="1" u="sng" dirty="0" smtClean="0">
                <a:solidFill>
                  <a:srgbClr val="FF0000"/>
                </a:solidFill>
                <a:latin typeface="Calibri" pitchFamily="34" charset="0"/>
              </a:rPr>
              <a:t>DR ANDREW IS RELIEVED</a:t>
            </a:r>
            <a:endParaRPr lang="en-IN" sz="1800" b="1" i="0" u="sng" strike="noStrike" cap="none" dirty="0">
              <a:solidFill>
                <a:srgbClr val="FF0000"/>
              </a:solidFill>
              <a:latin typeface="Calibri" pitchFamily="34" charset="0"/>
              <a:sym typeface="Arial"/>
            </a:endParaRPr>
          </a:p>
        </p:txBody>
      </p:sp>
      <p:sp>
        <p:nvSpPr>
          <p:cNvPr id="4" name="Google Shape;64;p14"/>
          <p:cNvSpPr txBox="1"/>
          <p:nvPr/>
        </p:nvSpPr>
        <p:spPr>
          <a:xfrm>
            <a:off x="272675" y="1166327"/>
            <a:ext cx="8688300" cy="31609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200000"/>
              </a:lnSpc>
              <a:buFont typeface="Wingdings" pitchFamily="2" charset="2"/>
              <a:buChar char="q"/>
            </a:pPr>
            <a:r>
              <a:rPr lang="en-IN" dirty="0" smtClean="0">
                <a:latin typeface="Calibri" pitchFamily="34" charset="0"/>
              </a:rPr>
              <a:t>After so much frantic effort and success, Dr Andrew felt weak and speechless. </a:t>
            </a:r>
          </a:p>
          <a:p>
            <a:pPr>
              <a:lnSpc>
                <a:spcPct val="200000"/>
              </a:lnSpc>
              <a:buFont typeface="Wingdings" pitchFamily="2" charset="2"/>
              <a:buChar char="q"/>
            </a:pPr>
            <a:r>
              <a:rPr lang="en-IN" dirty="0" smtClean="0">
                <a:latin typeface="Calibri" pitchFamily="34" charset="0"/>
              </a:rPr>
              <a:t>The old woman, Susan’s mother, was still standing against the wall, praying.</a:t>
            </a:r>
          </a:p>
          <a:p>
            <a:pPr>
              <a:lnSpc>
                <a:spcPct val="200000"/>
              </a:lnSpc>
              <a:buFont typeface="Wingdings" pitchFamily="2" charset="2"/>
              <a:buChar char="q"/>
            </a:pPr>
            <a:r>
              <a:rPr lang="en-IN" dirty="0" smtClean="0">
                <a:latin typeface="Calibri" pitchFamily="34" charset="0"/>
              </a:rPr>
              <a:t>Andrew went downstairs and told that he would fetch his bag later on. </a:t>
            </a:r>
          </a:p>
          <a:p>
            <a:pPr>
              <a:lnSpc>
                <a:spcPct val="200000"/>
              </a:lnSpc>
              <a:buFont typeface="Wingdings" pitchFamily="2" charset="2"/>
              <a:buChar char="q"/>
            </a:pPr>
            <a:r>
              <a:rPr lang="en-IN" dirty="0" smtClean="0">
                <a:latin typeface="Calibri" pitchFamily="34" charset="0"/>
              </a:rPr>
              <a:t>He found Joe Morgan still waiting with an anxious, eager face. </a:t>
            </a:r>
          </a:p>
          <a:p>
            <a:pPr>
              <a:lnSpc>
                <a:spcPct val="200000"/>
              </a:lnSpc>
              <a:buFont typeface="Wingdings" pitchFamily="2" charset="2"/>
              <a:buChar char="q"/>
            </a:pPr>
            <a:r>
              <a:rPr lang="en-IN" dirty="0" smtClean="0">
                <a:latin typeface="Calibri" pitchFamily="34" charset="0"/>
              </a:rPr>
              <a:t>Dr Andrew gave the happy news that both the mother and the baby were all right.</a:t>
            </a:r>
          </a:p>
          <a:p>
            <a:pPr>
              <a:lnSpc>
                <a:spcPct val="200000"/>
              </a:lnSpc>
              <a:buFont typeface="Wingdings" pitchFamily="2" charset="2"/>
              <a:buChar char="q"/>
            </a:pPr>
            <a:r>
              <a:rPr lang="en-IN" dirty="0" smtClean="0">
                <a:latin typeface="Calibri" pitchFamily="34" charset="0"/>
              </a:rPr>
              <a:t>Andrew was really happy and exclaimed, ‘Oh God, I’ve done something real at last.’ </a:t>
            </a:r>
          </a:p>
          <a:p>
            <a:pPr>
              <a:lnSpc>
                <a:spcPct val="200000"/>
              </a:lnSpc>
              <a:buFont typeface="Wingdings" pitchFamily="2" charset="2"/>
              <a:buChar char="q"/>
            </a:pPr>
            <a:r>
              <a:rPr lang="en-IN" dirty="0" smtClean="0">
                <a:latin typeface="Calibri" pitchFamily="34" charset="0"/>
              </a:rPr>
              <a:t>He had achieved a feat in medical history which would certainly brighten his future.</a:t>
            </a:r>
            <a:endParaRPr lang="en-IN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2200"/>
            </a:pPr>
            <a:r>
              <a:rPr lang="en-IN" sz="2400" b="1" u="sng" dirty="0" smtClean="0">
                <a:solidFill>
                  <a:srgbClr val="FF0000"/>
                </a:solidFill>
                <a:latin typeface="Calibri" pitchFamily="34" charset="0"/>
              </a:rPr>
              <a:t>FACTS ABOUT THE WRITER –  A.J. CRONIN </a:t>
            </a:r>
            <a:endParaRPr lang="en-IN" sz="2400" b="1" dirty="0">
              <a:latin typeface="Calibri" pitchFamily="34" charset="0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lnSpc>
                <a:spcPct val="200000"/>
              </a:lnSpc>
              <a:buSzPts val="1400"/>
            </a:pPr>
            <a:r>
              <a:rPr lang="en-IN" b="1" dirty="0" smtClean="0">
                <a:latin typeface="Calibri" pitchFamily="34" charset="0"/>
              </a:rPr>
              <a:t>Author Name		</a:t>
            </a:r>
            <a:r>
              <a:rPr lang="en-IN" dirty="0" smtClean="0">
                <a:latin typeface="Calibri" pitchFamily="34" charset="0"/>
              </a:rPr>
              <a:t>A.J. Cronin</a:t>
            </a:r>
          </a:p>
          <a:p>
            <a:pPr lvl="0">
              <a:lnSpc>
                <a:spcPct val="200000"/>
              </a:lnSpc>
              <a:buSzPts val="1400"/>
            </a:pPr>
            <a:r>
              <a:rPr lang="en-IN" b="1" dirty="0" smtClean="0">
                <a:latin typeface="Calibri" pitchFamily="34" charset="0"/>
              </a:rPr>
              <a:t>Born			</a:t>
            </a:r>
            <a:r>
              <a:rPr lang="en-IN" dirty="0" smtClean="0">
                <a:latin typeface="Calibri" pitchFamily="34" charset="0"/>
              </a:rPr>
              <a:t>19 July 1896, </a:t>
            </a:r>
            <a:r>
              <a:rPr lang="en-IN" dirty="0" err="1" smtClean="0">
                <a:latin typeface="Calibri" pitchFamily="34" charset="0"/>
              </a:rPr>
              <a:t>Cardross</a:t>
            </a:r>
            <a:r>
              <a:rPr lang="en-IN" dirty="0" smtClean="0">
                <a:latin typeface="Calibri" pitchFamily="34" charset="0"/>
              </a:rPr>
              <a:t>, United Kingdom</a:t>
            </a:r>
          </a:p>
          <a:p>
            <a:pPr lvl="0">
              <a:lnSpc>
                <a:spcPct val="200000"/>
              </a:lnSpc>
              <a:buSzPts val="1400"/>
            </a:pPr>
            <a:r>
              <a:rPr lang="en-IN" b="1" dirty="0" smtClean="0">
                <a:latin typeface="Calibri" pitchFamily="34" charset="0"/>
              </a:rPr>
              <a:t>Died			</a:t>
            </a:r>
            <a:r>
              <a:rPr lang="en-IN" dirty="0" smtClean="0">
                <a:latin typeface="Calibri" pitchFamily="34" charset="0"/>
              </a:rPr>
              <a:t>6 January 1981, </a:t>
            </a:r>
            <a:r>
              <a:rPr lang="en-IN" dirty="0" err="1" smtClean="0">
                <a:latin typeface="Calibri" pitchFamily="34" charset="0"/>
              </a:rPr>
              <a:t>Montreux</a:t>
            </a:r>
            <a:r>
              <a:rPr lang="en-IN" dirty="0" smtClean="0">
                <a:latin typeface="Calibri" pitchFamily="34" charset="0"/>
              </a:rPr>
              <a:t>, Switzerland</a:t>
            </a:r>
          </a:p>
          <a:p>
            <a:pPr lvl="0">
              <a:lnSpc>
                <a:spcPct val="200000"/>
              </a:lnSpc>
              <a:buSzPts val="1400"/>
            </a:pPr>
            <a:r>
              <a:rPr lang="en-IN" b="1" dirty="0" smtClean="0">
                <a:latin typeface="Calibri" pitchFamily="34" charset="0"/>
              </a:rPr>
              <a:t>Full Name			</a:t>
            </a:r>
            <a:r>
              <a:rPr lang="en-IN" dirty="0" smtClean="0">
                <a:latin typeface="Calibri" pitchFamily="34" charset="0"/>
              </a:rPr>
              <a:t>Archibald Joseph Cronin</a:t>
            </a:r>
          </a:p>
          <a:p>
            <a:pPr lvl="0">
              <a:lnSpc>
                <a:spcPct val="200000"/>
              </a:lnSpc>
              <a:buSzPts val="1400"/>
            </a:pPr>
            <a:r>
              <a:rPr lang="en-IN" b="1" dirty="0" smtClean="0">
                <a:latin typeface="Calibri" pitchFamily="34" charset="0"/>
              </a:rPr>
              <a:t>Movies and TV shows	                       </a:t>
            </a:r>
            <a:r>
              <a:rPr lang="en-IN" dirty="0" smtClean="0">
                <a:latin typeface="Calibri" pitchFamily="34" charset="0"/>
              </a:rPr>
              <a:t>Citadel, The Stars Look Down</a:t>
            </a:r>
          </a:p>
          <a:p>
            <a:pPr lvl="0">
              <a:lnSpc>
                <a:spcPct val="200000"/>
              </a:lnSpc>
              <a:buSzPts val="1400"/>
            </a:pPr>
            <a:r>
              <a:rPr lang="en-IN" b="1" dirty="0" smtClean="0">
                <a:latin typeface="Calibri" pitchFamily="34" charset="0"/>
              </a:rPr>
              <a:t>Awards			</a:t>
            </a:r>
            <a:r>
              <a:rPr lang="en-IN" dirty="0" smtClean="0">
                <a:latin typeface="Calibri" pitchFamily="34" charset="0"/>
              </a:rPr>
              <a:t>National Book Award for Fiction</a:t>
            </a:r>
            <a:endParaRPr sz="1400" b="0" i="0" u="none" strike="noStrike" cap="none" dirty="0">
              <a:solidFill>
                <a:srgbClr val="000000"/>
              </a:solidFill>
              <a:latin typeface="Calibri" pitchFamily="34" charset="0"/>
              <a:ea typeface="Calibri"/>
              <a:cs typeface="Calibri"/>
              <a:sym typeface="Calibri"/>
            </a:endParaRPr>
          </a:p>
        </p:txBody>
      </p:sp>
      <p:pic>
        <p:nvPicPr>
          <p:cNvPr id="1026" name="Picture 2" descr="E:\education\cbse\ODM\chapters\Class-XI\Prose\Birth\A.J.-Cronin-birth-summary-in-english-class-11-211x300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710849" y="1165777"/>
            <a:ext cx="2009775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62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2200"/>
            </a:pPr>
            <a:r>
              <a:rPr lang="en-IN" sz="2400" b="1" u="sng" dirty="0" smtClean="0">
                <a:solidFill>
                  <a:srgbClr val="FF0000"/>
                </a:solidFill>
                <a:latin typeface="Calibri" pitchFamily="34" charset="0"/>
              </a:rPr>
              <a:t>CONCLUSION</a:t>
            </a:r>
            <a:endParaRPr sz="24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1400"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10547" y="1119673"/>
            <a:ext cx="829491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  <a:buFont typeface="Wingdings" pitchFamily="2" charset="2"/>
              <a:buChar char="q"/>
            </a:pPr>
            <a:r>
              <a:rPr lang="en-IN" dirty="0" smtClean="0">
                <a:latin typeface="Calibri" pitchFamily="34" charset="0"/>
              </a:rPr>
              <a:t> Andrew handed over the baby to the nurse </a:t>
            </a:r>
          </a:p>
          <a:p>
            <a:pPr>
              <a:lnSpc>
                <a:spcPct val="200000"/>
              </a:lnSpc>
              <a:buFont typeface="Wingdings" pitchFamily="2" charset="2"/>
              <a:buChar char="q"/>
            </a:pPr>
            <a:r>
              <a:rPr lang="en-IN" dirty="0" smtClean="0">
                <a:latin typeface="Calibri" pitchFamily="34" charset="0"/>
              </a:rPr>
              <a:t>He left after comforting Joe that both are alright. </a:t>
            </a:r>
          </a:p>
          <a:p>
            <a:pPr>
              <a:lnSpc>
                <a:spcPct val="200000"/>
              </a:lnSpc>
              <a:buFont typeface="Wingdings" pitchFamily="2" charset="2"/>
              <a:buChar char="q"/>
            </a:pPr>
            <a:r>
              <a:rPr lang="en-IN" dirty="0" smtClean="0">
                <a:latin typeface="Calibri" pitchFamily="34" charset="0"/>
              </a:rPr>
              <a:t>He felt a sense of achievement as he felt that he had done something truly remarkable.</a:t>
            </a:r>
          </a:p>
          <a:p>
            <a:pPr>
              <a:lnSpc>
                <a:spcPct val="200000"/>
              </a:lnSpc>
              <a:buFont typeface="Wingdings" pitchFamily="2" charset="2"/>
              <a:buChar char="q"/>
            </a:pPr>
            <a:r>
              <a:rPr lang="en-IN" dirty="0" smtClean="0">
                <a:latin typeface="Calibri" pitchFamily="34" charset="0"/>
              </a:rPr>
              <a:t>This thing will be a lasting effect in </a:t>
            </a:r>
            <a:r>
              <a:rPr lang="en-IN" dirty="0" err="1" smtClean="0">
                <a:latin typeface="Calibri" pitchFamily="34" charset="0"/>
              </a:rPr>
              <a:t>Balleny</a:t>
            </a:r>
            <a:r>
              <a:rPr lang="en-IN" dirty="0" smtClean="0">
                <a:latin typeface="Calibri" pitchFamily="34" charset="0"/>
              </a:rPr>
              <a:t> 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62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2200"/>
            </a:pPr>
            <a:r>
              <a:rPr lang="en-IN" sz="2400" b="1" u="sng" dirty="0" smtClean="0">
                <a:solidFill>
                  <a:srgbClr val="FF0000"/>
                </a:solidFill>
                <a:latin typeface="Calibri" pitchFamily="34" charset="0"/>
              </a:rPr>
              <a:t>THE CITADEL</a:t>
            </a:r>
            <a:endParaRPr lang="en-IN" sz="1800" b="1" i="0" u="sng" strike="noStrike" cap="none" dirty="0">
              <a:solidFill>
                <a:srgbClr val="FF0000"/>
              </a:solidFill>
              <a:latin typeface="Calibri" pitchFamily="34" charset="0"/>
              <a:sym typeface="Arial"/>
            </a:endParaRPr>
          </a:p>
        </p:txBody>
      </p:sp>
      <p:sp>
        <p:nvSpPr>
          <p:cNvPr id="4" name="Google Shape;64;p14"/>
          <p:cNvSpPr txBox="1"/>
          <p:nvPr/>
        </p:nvSpPr>
        <p:spPr>
          <a:xfrm>
            <a:off x="272675" y="1110343"/>
            <a:ext cx="8688300" cy="32169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fontAlgn="base">
              <a:buFont typeface="Wingdings" pitchFamily="2" charset="2"/>
              <a:buChar char="q"/>
            </a:pPr>
            <a:r>
              <a:rPr lang="en-IN" dirty="0" smtClean="0">
                <a:latin typeface="Calibri" pitchFamily="34" charset="0"/>
              </a:rPr>
              <a:t>In October 1921, Andrew Manson, an idealistic, newly qualified doctor, arrives from Scotland to work as </a:t>
            </a:r>
            <a:r>
              <a:rPr lang="en-IN" dirty="0" smtClean="0">
                <a:latin typeface="Calibri" pitchFamily="34" charset="0"/>
              </a:rPr>
              <a:t>an assistant </a:t>
            </a:r>
            <a:r>
              <a:rPr lang="en-IN" dirty="0" smtClean="0">
                <a:latin typeface="Calibri" pitchFamily="34" charset="0"/>
              </a:rPr>
              <a:t>to Doctor Page in the small Welsh mining town of </a:t>
            </a:r>
            <a:r>
              <a:rPr lang="en-IN" dirty="0" err="1" smtClean="0">
                <a:latin typeface="Calibri" pitchFamily="34" charset="0"/>
              </a:rPr>
              <a:t>Blaenelly</a:t>
            </a:r>
            <a:r>
              <a:rPr lang="en-IN" dirty="0" smtClean="0">
                <a:latin typeface="Calibri" pitchFamily="34" charset="0"/>
              </a:rPr>
              <a:t>.</a:t>
            </a:r>
          </a:p>
          <a:p>
            <a:pPr fontAlgn="base">
              <a:buFont typeface="Wingdings" pitchFamily="2" charset="2"/>
              <a:buChar char="q"/>
            </a:pPr>
            <a:r>
              <a:rPr lang="en-IN" dirty="0" smtClean="0">
                <a:latin typeface="Calibri" pitchFamily="34" charset="0"/>
              </a:rPr>
              <a:t>He quickly realizes that Page </a:t>
            </a:r>
            <a:r>
              <a:rPr lang="en-IN" dirty="0" smtClean="0">
                <a:latin typeface="Calibri" pitchFamily="34" charset="0"/>
              </a:rPr>
              <a:t>is invalid </a:t>
            </a:r>
            <a:r>
              <a:rPr lang="en-IN" dirty="0" smtClean="0">
                <a:latin typeface="Calibri" pitchFamily="34" charset="0"/>
              </a:rPr>
              <a:t>and that he has to do all the work for a low wage.</a:t>
            </a:r>
          </a:p>
          <a:p>
            <a:pPr fontAlgn="base">
              <a:buFont typeface="Wingdings" pitchFamily="2" charset="2"/>
              <a:buChar char="q"/>
            </a:pPr>
            <a:r>
              <a:rPr lang="en-IN" dirty="0" smtClean="0">
                <a:latin typeface="Calibri" pitchFamily="34" charset="0"/>
              </a:rPr>
              <a:t>Shocked by the unsanitary conditions he finds, he works to improve matters and receives the support of </a:t>
            </a:r>
            <a:r>
              <a:rPr lang="en-IN" dirty="0" smtClean="0">
                <a:latin typeface="Calibri" pitchFamily="34" charset="0"/>
              </a:rPr>
              <a:t>Dr Philip </a:t>
            </a:r>
            <a:r>
              <a:rPr lang="en-IN" dirty="0" smtClean="0">
                <a:latin typeface="Calibri" pitchFamily="34" charset="0"/>
              </a:rPr>
              <a:t>Denny, a cynical semi-alcoholic.</a:t>
            </a:r>
          </a:p>
          <a:p>
            <a:pPr fontAlgn="base">
              <a:buFont typeface="Wingdings" pitchFamily="2" charset="2"/>
              <a:buChar char="q"/>
            </a:pPr>
            <a:r>
              <a:rPr lang="en-IN" dirty="0" smtClean="0">
                <a:latin typeface="Calibri" pitchFamily="34" charset="0"/>
              </a:rPr>
              <a:t>Resigning, he obtains a post as assistant in a miners’ medical aid scheme in ‘</a:t>
            </a:r>
            <a:r>
              <a:rPr lang="en-IN" dirty="0" err="1" smtClean="0">
                <a:latin typeface="Calibri" pitchFamily="34" charset="0"/>
              </a:rPr>
              <a:t>Aberalaw</a:t>
            </a:r>
            <a:r>
              <a:rPr lang="en-IN" dirty="0" smtClean="0">
                <a:latin typeface="Calibri" pitchFamily="34" charset="0"/>
              </a:rPr>
              <a:t>’, </a:t>
            </a:r>
            <a:r>
              <a:rPr lang="en-IN" dirty="0">
                <a:latin typeface="Calibri" panose="020F0502020204030204" pitchFamily="34" charset="0"/>
              </a:rPr>
              <a:t>a neighbouring</a:t>
            </a:r>
            <a:r>
              <a:rPr lang="en-IN" dirty="0" smtClean="0">
                <a:latin typeface="Calibri" pitchFamily="34" charset="0"/>
              </a:rPr>
              <a:t> </a:t>
            </a:r>
            <a:r>
              <a:rPr lang="en-IN" dirty="0" smtClean="0">
                <a:latin typeface="Calibri" pitchFamily="34" charset="0"/>
              </a:rPr>
              <a:t>coal mining town in the South Wales coalfield.</a:t>
            </a:r>
          </a:p>
          <a:p>
            <a:pPr fontAlgn="base">
              <a:buFont typeface="Wingdings" pitchFamily="2" charset="2"/>
              <a:buChar char="q"/>
            </a:pPr>
            <a:r>
              <a:rPr lang="en-IN" dirty="0" smtClean="0">
                <a:latin typeface="Calibri" pitchFamily="34" charset="0"/>
              </a:rPr>
              <a:t>On the strength of this job, he marries Christine Barlow, a junior school teacher.</a:t>
            </a:r>
          </a:p>
          <a:p>
            <a:pPr fontAlgn="base">
              <a:buFont typeface="Wingdings" pitchFamily="2" charset="2"/>
              <a:buChar char="q"/>
            </a:pPr>
            <a:r>
              <a:rPr lang="en-IN" dirty="0" smtClean="0">
                <a:latin typeface="Calibri" pitchFamily="34" charset="0"/>
              </a:rPr>
              <a:t>Dr Andrew </a:t>
            </a:r>
            <a:r>
              <a:rPr lang="en-IN" dirty="0" smtClean="0">
                <a:latin typeface="Calibri" pitchFamily="34" charset="0"/>
              </a:rPr>
              <a:t>Manson moves away from his strong medical ethics and is lured by money.</a:t>
            </a:r>
          </a:p>
          <a:p>
            <a:pPr fontAlgn="base">
              <a:buFont typeface="Wingdings" pitchFamily="2" charset="2"/>
              <a:buChar char="q"/>
            </a:pPr>
            <a:r>
              <a:rPr lang="en-IN" dirty="0" smtClean="0">
                <a:latin typeface="Calibri" pitchFamily="34" charset="0"/>
              </a:rPr>
              <a:t>He drifts away from his wife for a while.</a:t>
            </a:r>
          </a:p>
          <a:p>
            <a:pPr fontAlgn="base">
              <a:buFont typeface="Wingdings" pitchFamily="2" charset="2"/>
              <a:buChar char="q"/>
            </a:pPr>
            <a:r>
              <a:rPr lang="en-IN" dirty="0" smtClean="0">
                <a:latin typeface="Calibri" pitchFamily="34" charset="0"/>
              </a:rPr>
              <a:t>A patient at his Hospital dies and Manson is accused by the Medical Council.</a:t>
            </a:r>
          </a:p>
          <a:p>
            <a:pPr fontAlgn="base">
              <a:buFont typeface="Wingdings" pitchFamily="2" charset="2"/>
              <a:buChar char="q"/>
            </a:pPr>
            <a:r>
              <a:rPr lang="en-IN" dirty="0" smtClean="0">
                <a:latin typeface="Calibri" pitchFamily="34" charset="0"/>
              </a:rPr>
              <a:t>Manson returns to Christine but a few days later Christine is hit by a bus. Manson’s life wrecks and he takes time to recover from the wreckage.</a:t>
            </a:r>
          </a:p>
          <a:p>
            <a:pPr fontAlgn="base">
              <a:buFont typeface="Wingdings" pitchFamily="2" charset="2"/>
              <a:buChar char="q"/>
            </a:pPr>
            <a:r>
              <a:rPr lang="en-IN" dirty="0" smtClean="0">
                <a:latin typeface="Calibri" pitchFamily="34" charset="0"/>
              </a:rPr>
              <a:t>In</a:t>
            </a:r>
            <a:r>
              <a:rPr lang="en-IN" dirty="0" smtClean="0">
                <a:latin typeface="Calibri" pitchFamily="34" charset="0"/>
              </a:rPr>
              <a:t> </a:t>
            </a:r>
            <a:r>
              <a:rPr lang="en-IN" dirty="0" smtClean="0">
                <a:latin typeface="Calibri" pitchFamily="34" charset="0"/>
              </a:rPr>
              <a:t>the end, </a:t>
            </a:r>
            <a:r>
              <a:rPr lang="en-IN" dirty="0" smtClean="0">
                <a:latin typeface="Calibri" pitchFamily="34" charset="0"/>
              </a:rPr>
              <a:t>Dr Andrew </a:t>
            </a:r>
            <a:r>
              <a:rPr lang="en-IN" dirty="0" smtClean="0">
                <a:latin typeface="Calibri" pitchFamily="34" charset="0"/>
              </a:rPr>
              <a:t>Manson opens a </a:t>
            </a:r>
            <a:r>
              <a:rPr lang="en-IN" dirty="0" smtClean="0">
                <a:latin typeface="Calibri" pitchFamily="34" charset="0"/>
              </a:rPr>
              <a:t>multi-speciality </a:t>
            </a:r>
            <a:r>
              <a:rPr lang="en-IN" dirty="0" smtClean="0">
                <a:latin typeface="Calibri" pitchFamily="34" charset="0"/>
              </a:rPr>
              <a:t>practice with a few medical friends and experts</a:t>
            </a:r>
            <a:r>
              <a:rPr lang="en-IN" dirty="0" smtClean="0"/>
              <a:t>.</a:t>
            </a:r>
            <a:endParaRPr lang="en-IN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62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2200"/>
            </a:pPr>
            <a:r>
              <a:rPr lang="en-IN" sz="2400" b="1" u="sng" dirty="0" smtClean="0">
                <a:solidFill>
                  <a:srgbClr val="FF0000"/>
                </a:solidFill>
                <a:latin typeface="Calibri" pitchFamily="34" charset="0"/>
              </a:rPr>
              <a:t>MESSAGE</a:t>
            </a:r>
            <a:endParaRPr lang="en-IN" sz="2400" b="1" u="sng" dirty="0">
              <a:latin typeface="Calibri" pitchFamily="34" charset="0"/>
            </a:endParaRPr>
          </a:p>
        </p:txBody>
      </p:sp>
      <p:sp>
        <p:nvSpPr>
          <p:cNvPr id="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lnSpc>
                <a:spcPct val="250000"/>
              </a:lnSpc>
              <a:buSzPts val="1400"/>
              <a:buFont typeface="Wingdings" pitchFamily="2" charset="2"/>
              <a:buChar char="q"/>
            </a:pPr>
            <a:r>
              <a:rPr lang="en-IN" dirty="0" smtClean="0">
                <a:latin typeface="Calibri" pitchFamily="34" charset="0"/>
              </a:rPr>
              <a:t>Sacrifice, integrity and devotion form strength of character. </a:t>
            </a:r>
          </a:p>
          <a:p>
            <a:pPr lvl="0">
              <a:lnSpc>
                <a:spcPct val="250000"/>
              </a:lnSpc>
              <a:buSzPts val="1400"/>
              <a:buFont typeface="Wingdings" pitchFamily="2" charset="2"/>
              <a:buChar char="q"/>
            </a:pPr>
            <a:r>
              <a:rPr lang="en-IN" dirty="0" smtClean="0">
                <a:latin typeface="Calibri" pitchFamily="34" charset="0"/>
              </a:rPr>
              <a:t>These qualities are inspirational and can influence others.</a:t>
            </a:r>
            <a:endParaRPr sz="1400" b="0" i="0" u="none" strike="noStrike" cap="none" dirty="0">
              <a:solidFill>
                <a:srgbClr val="000000"/>
              </a:solidFill>
              <a:latin typeface="Calibri" pitchFamily="34" charset="0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62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2200"/>
            </a:pPr>
            <a:r>
              <a:rPr lang="en-IN" sz="2400" b="1" u="sng" dirty="0" smtClean="0">
                <a:solidFill>
                  <a:srgbClr val="FF0000"/>
                </a:solidFill>
                <a:latin typeface="Calibri" pitchFamily="34" charset="0"/>
              </a:rPr>
              <a:t>MORAL OF THE STORY</a:t>
            </a:r>
            <a:endParaRPr lang="en-IN" sz="2400" b="1" u="sng" dirty="0">
              <a:latin typeface="Calibri" pitchFamily="34" charset="0"/>
            </a:endParaRPr>
          </a:p>
        </p:txBody>
      </p:sp>
      <p:sp>
        <p:nvSpPr>
          <p:cNvPr id="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lnSpc>
                <a:spcPct val="250000"/>
              </a:lnSpc>
              <a:buSzPts val="1400"/>
              <a:buFont typeface="Wingdings" pitchFamily="2" charset="2"/>
              <a:buChar char="q"/>
            </a:pPr>
            <a:r>
              <a:rPr lang="en-IN" dirty="0" smtClean="0"/>
              <a:t>In the </a:t>
            </a:r>
            <a:r>
              <a:rPr lang="en-IN" b="1" dirty="0" smtClean="0"/>
              <a:t>story</a:t>
            </a:r>
            <a:r>
              <a:rPr lang="en-IN" dirty="0" smtClean="0"/>
              <a:t> '</a:t>
            </a:r>
            <a:r>
              <a:rPr lang="en-IN" b="1" dirty="0" smtClean="0"/>
              <a:t>Birth</a:t>
            </a:r>
            <a:r>
              <a:rPr lang="en-IN" dirty="0" smtClean="0"/>
              <a:t>', the doctor saves the mother of the child and then turns to save almost a stillborn child from dying.</a:t>
            </a:r>
          </a:p>
          <a:p>
            <a:pPr lvl="0">
              <a:lnSpc>
                <a:spcPct val="250000"/>
              </a:lnSpc>
              <a:buSzPts val="1400"/>
              <a:buFont typeface="Wingdings" pitchFamily="2" charset="2"/>
              <a:buChar char="q"/>
            </a:pPr>
            <a:r>
              <a:rPr lang="en-IN" dirty="0" smtClean="0"/>
              <a:t>In this way, both the </a:t>
            </a:r>
            <a:r>
              <a:rPr lang="en-IN" b="1" dirty="0" smtClean="0"/>
              <a:t>stories</a:t>
            </a:r>
            <a:r>
              <a:rPr lang="en-IN" dirty="0" smtClean="0"/>
              <a:t> highlights love of humanity, sense of duty, </a:t>
            </a:r>
            <a:r>
              <a:rPr lang="en-IN" b="1" dirty="0" smtClean="0"/>
              <a:t>moral</a:t>
            </a:r>
            <a:r>
              <a:rPr lang="en-IN" dirty="0" smtClean="0"/>
              <a:t> help and dedication towards the suffering human beings.</a:t>
            </a:r>
            <a:endParaRPr sz="14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62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2200"/>
            </a:pPr>
            <a:r>
              <a:rPr lang="en-IN" sz="2400" b="1" u="sng" dirty="0" smtClean="0">
                <a:solidFill>
                  <a:srgbClr val="FF0000"/>
                </a:solidFill>
                <a:latin typeface="Calibri" pitchFamily="34" charset="0"/>
              </a:rPr>
              <a:t>MAY I  CHECK UP YOUR COMPREHENSION?</a:t>
            </a:r>
            <a:endParaRPr lang="en-IN" sz="2400" b="1" u="sng" dirty="0">
              <a:latin typeface="Calibri" pitchFamily="34" charset="0"/>
            </a:endParaRPr>
          </a:p>
        </p:txBody>
      </p:sp>
      <p:sp>
        <p:nvSpPr>
          <p:cNvPr id="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42900" lvl="0" indent="-342900">
              <a:lnSpc>
                <a:spcPct val="150000"/>
              </a:lnSpc>
              <a:buSzPts val="1400"/>
              <a:buFont typeface="+mj-lt"/>
              <a:buAutoNum type="arabicPeriod"/>
            </a:pPr>
            <a:r>
              <a:rPr lang="en-IN" dirty="0" smtClean="0">
                <a:latin typeface="Calibri" pitchFamily="34" charset="0"/>
              </a:rPr>
              <a:t>What did the child look like when Andrew pulled it out? </a:t>
            </a:r>
          </a:p>
          <a:p>
            <a:pPr marL="342900" lvl="0" indent="-342900">
              <a:lnSpc>
                <a:spcPct val="150000"/>
              </a:lnSpc>
              <a:buSzPts val="1400"/>
              <a:buFont typeface="+mj-lt"/>
              <a:buAutoNum type="arabicPeriod"/>
            </a:pPr>
            <a:r>
              <a:rPr lang="en-IN" dirty="0" smtClean="0">
                <a:latin typeface="Calibri" pitchFamily="34" charset="0"/>
              </a:rPr>
              <a:t>What was the cause of the </a:t>
            </a:r>
            <a:r>
              <a:rPr lang="en-IN" dirty="0" smtClean="0">
                <a:latin typeface="Calibri" pitchFamily="34" charset="0"/>
              </a:rPr>
              <a:t>stillbirth</a:t>
            </a:r>
            <a:r>
              <a:rPr lang="en-IN" dirty="0" smtClean="0">
                <a:latin typeface="Calibri" pitchFamily="34" charset="0"/>
              </a:rPr>
              <a:t>? Which methods did the doctor try to resuscitate the child? </a:t>
            </a:r>
          </a:p>
          <a:p>
            <a:pPr marL="342900" lvl="0" indent="-342900">
              <a:lnSpc>
                <a:spcPct val="150000"/>
              </a:lnSpc>
              <a:buSzPts val="1400"/>
              <a:buFont typeface="+mj-lt"/>
              <a:buAutoNum type="arabicPeriod"/>
            </a:pPr>
            <a:r>
              <a:rPr lang="en-IN" dirty="0" smtClean="0">
                <a:latin typeface="Calibri" pitchFamily="34" charset="0"/>
              </a:rPr>
              <a:t> What unexpected miracle took place to turn Andrew’s desperation into joy? </a:t>
            </a:r>
          </a:p>
          <a:p>
            <a:pPr marL="342900" lvl="0" indent="-342900">
              <a:lnSpc>
                <a:spcPct val="150000"/>
              </a:lnSpc>
              <a:buSzPts val="1400"/>
              <a:buFont typeface="+mj-lt"/>
              <a:buAutoNum type="arabicPeriod"/>
            </a:pPr>
            <a:r>
              <a:rPr lang="en-IN" dirty="0" smtClean="0">
                <a:latin typeface="Calibri" pitchFamily="34" charset="0"/>
              </a:rPr>
              <a:t> Do you think that at the end of the story Andrew is justified in saying “ I’ve done something”? Support your answer suitably. </a:t>
            </a:r>
          </a:p>
          <a:p>
            <a:pPr marL="342900" lvl="0" indent="-342900">
              <a:lnSpc>
                <a:spcPct val="150000"/>
              </a:lnSpc>
              <a:buSzPts val="1400"/>
              <a:buFont typeface="+mj-lt"/>
              <a:buAutoNum type="arabicPeriod"/>
            </a:pPr>
            <a:r>
              <a:rPr lang="en-IN" dirty="0" smtClean="0">
                <a:latin typeface="Calibri" pitchFamily="34" charset="0"/>
              </a:rPr>
              <a:t>What opinion do you form of Andrew Mason from this excerpt? Which values can we learn from him? </a:t>
            </a:r>
          </a:p>
          <a:p>
            <a:pPr marL="342900" lvl="0" indent="-342900">
              <a:lnSpc>
                <a:spcPct val="150000"/>
              </a:lnSpc>
              <a:buSzPts val="1400"/>
              <a:buFont typeface="+mj-lt"/>
              <a:buAutoNum type="arabicPeriod"/>
            </a:pPr>
            <a:r>
              <a:rPr lang="en-IN" dirty="0" smtClean="0">
                <a:latin typeface="Calibri" pitchFamily="34" charset="0"/>
              </a:rPr>
              <a:t>There lies a great difference between textbook medicine and the world of a practising physician. Comment with reference to the chapter, 'Birth' by A. J. Cronin</a:t>
            </a:r>
          </a:p>
          <a:p>
            <a:pPr marL="342900" lvl="0" indent="-342900">
              <a:lnSpc>
                <a:spcPct val="150000"/>
              </a:lnSpc>
              <a:buSzPts val="1400"/>
              <a:buFont typeface="+mj-lt"/>
              <a:buAutoNum type="arabicPeriod"/>
            </a:pPr>
            <a:r>
              <a:rPr lang="en-IN" dirty="0" smtClean="0">
                <a:latin typeface="Calibri" pitchFamily="34" charset="0"/>
              </a:rPr>
              <a:t>I've done something; oh, God! I've done something real at last'. This statement justifies the title of the story. Discuss.</a:t>
            </a:r>
            <a:endParaRPr sz="1400" b="0" i="0" u="none" strike="noStrike" cap="none" dirty="0">
              <a:solidFill>
                <a:srgbClr val="000000"/>
              </a:solidFill>
              <a:latin typeface="Calibri" pitchFamily="34" charset="0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69;p1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Google Shape;70;p15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2200"/>
            </a:pPr>
            <a:r>
              <a:rPr lang="en-IN" sz="2400" b="1" u="sng" dirty="0" smtClean="0">
                <a:solidFill>
                  <a:srgbClr val="FF0000"/>
                </a:solidFill>
                <a:latin typeface="Calibri" pitchFamily="34" charset="0"/>
              </a:rPr>
              <a:t>AN ADVICE</a:t>
            </a:r>
            <a:endParaRPr lang="en-IN" sz="1800" b="1" i="0" u="sng" strike="noStrike" cap="none" dirty="0">
              <a:solidFill>
                <a:srgbClr val="000000"/>
              </a:solidFill>
              <a:latin typeface="Calibri" pitchFamily="34" charset="0"/>
              <a:sym typeface="Arial"/>
            </a:endParaRPr>
          </a:p>
        </p:txBody>
      </p:sp>
      <p:sp>
        <p:nvSpPr>
          <p:cNvPr id="5" name="Google Shape;71;p15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IN" dirty="0" smtClean="0">
                <a:latin typeface="Calibri" pitchFamily="34" charset="0"/>
              </a:rPr>
              <a:t>Please read the lesson thoroughly at home.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IN" dirty="0" smtClean="0">
                <a:latin typeface="Calibri" pitchFamily="34" charset="0"/>
              </a:rPr>
              <a:t> </a:t>
            </a:r>
            <a:r>
              <a:rPr lang="en-IN" dirty="0" smtClean="0">
                <a:latin typeface="Calibri" pitchFamily="34" charset="0"/>
              </a:rPr>
              <a:t>Doubts, </a:t>
            </a:r>
            <a:r>
              <a:rPr lang="en-IN" dirty="0" smtClean="0">
                <a:latin typeface="Calibri" pitchFamily="34" charset="0"/>
              </a:rPr>
              <a:t>if any, should be asked for clearance in the next period.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IN" dirty="0" smtClean="0">
                <a:latin typeface="Calibri" pitchFamily="34" charset="0"/>
              </a:rPr>
              <a:t>Attempt answering the questions.</a:t>
            </a:r>
          </a:p>
          <a:p>
            <a:pPr>
              <a:lnSpc>
                <a:spcPct val="150000"/>
              </a:lnSpc>
              <a:buNone/>
            </a:pPr>
            <a:endParaRPr lang="en-IN" dirty="0" smtClean="0">
              <a:latin typeface="Calibri" pitchFamily="34" charset="0"/>
            </a:endParaRPr>
          </a:p>
          <a:p>
            <a:pPr algn="ctr">
              <a:lnSpc>
                <a:spcPct val="150000"/>
              </a:lnSpc>
              <a:buNone/>
            </a:pPr>
            <a:r>
              <a:rPr lang="en-IN" sz="1600" b="1" dirty="0" smtClean="0">
                <a:solidFill>
                  <a:srgbClr val="FF0000"/>
                </a:solidFill>
                <a:latin typeface="Calibri" pitchFamily="34" charset="0"/>
              </a:rPr>
              <a:t>NOW </a:t>
            </a:r>
            <a:r>
              <a:rPr lang="en-IN" sz="1600" b="1" dirty="0" smtClean="0">
                <a:solidFill>
                  <a:srgbClr val="FF0000"/>
                </a:solidFill>
                <a:latin typeface="Calibri" pitchFamily="34" charset="0"/>
              </a:rPr>
              <a:t>RELAX!</a:t>
            </a:r>
            <a:endParaRPr lang="en-IN" sz="1600" b="1" dirty="0" smtClean="0">
              <a:solidFill>
                <a:srgbClr val="FF0000"/>
              </a:solidFill>
              <a:latin typeface="Calibri" pitchFamily="34" charset="0"/>
            </a:endParaRPr>
          </a:p>
          <a:p>
            <a:pPr algn="ctr">
              <a:lnSpc>
                <a:spcPct val="150000"/>
              </a:lnSpc>
              <a:buNone/>
            </a:pPr>
            <a:r>
              <a:rPr lang="en-IN" sz="2000" b="1" dirty="0" smtClean="0">
                <a:solidFill>
                  <a:srgbClr val="FF0000"/>
                </a:solidFill>
                <a:latin typeface="Calibri" pitchFamily="34" charset="0"/>
              </a:rPr>
              <a:t>SEE YOU NEXT TIME !!</a:t>
            </a:r>
          </a:p>
          <a:p>
            <a:pPr algn="ctr">
              <a:lnSpc>
                <a:spcPct val="150000"/>
              </a:lnSpc>
              <a:buNone/>
            </a:pPr>
            <a:r>
              <a:rPr lang="en-IN" sz="2000" b="1" dirty="0" smtClean="0">
                <a:solidFill>
                  <a:srgbClr val="FF0000"/>
                </a:solidFill>
                <a:latin typeface="Calibri" pitchFamily="34" charset="0"/>
              </a:rPr>
              <a:t>BYE !!!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62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2200"/>
            </a:pPr>
            <a:r>
              <a:rPr lang="en-IN" sz="2400" b="1" u="sng" dirty="0" smtClean="0">
                <a:solidFill>
                  <a:srgbClr val="FF0000"/>
                </a:solidFill>
                <a:latin typeface="Calibri" pitchFamily="34" charset="0"/>
              </a:rPr>
              <a:t>THEME OF THE LESSON</a:t>
            </a:r>
            <a:endParaRPr lang="en-IN" sz="2400" b="1" dirty="0">
              <a:latin typeface="Calibri" pitchFamily="34" charset="0"/>
            </a:endParaRPr>
          </a:p>
        </p:txBody>
      </p:sp>
      <p:sp>
        <p:nvSpPr>
          <p:cNvPr id="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lnSpc>
                <a:spcPct val="200000"/>
              </a:lnSpc>
              <a:buSzPts val="1400"/>
              <a:buFont typeface="Wingdings" pitchFamily="2" charset="2"/>
              <a:buChar char="q"/>
            </a:pPr>
            <a:r>
              <a:rPr lang="en-IN" dirty="0" smtClean="0">
                <a:latin typeface="Calibri" pitchFamily="34" charset="0"/>
              </a:rPr>
              <a:t>'</a:t>
            </a:r>
            <a:r>
              <a:rPr lang="en-IN" b="1" dirty="0" smtClean="0">
                <a:latin typeface="Calibri" pitchFamily="34" charset="0"/>
              </a:rPr>
              <a:t>Birth</a:t>
            </a:r>
            <a:r>
              <a:rPr lang="en-IN" dirty="0" smtClean="0">
                <a:latin typeface="Calibri" pitchFamily="34" charset="0"/>
              </a:rPr>
              <a:t>' is the story of an ordeal that is life but there it also talks about another ordeal, that of giving </a:t>
            </a:r>
            <a:r>
              <a:rPr lang="en-IN" b="1" dirty="0" smtClean="0">
                <a:latin typeface="Calibri" pitchFamily="34" charset="0"/>
              </a:rPr>
              <a:t>birth</a:t>
            </a:r>
            <a:r>
              <a:rPr lang="en-IN" dirty="0" smtClean="0">
                <a:latin typeface="Calibri" pitchFamily="34" charset="0"/>
              </a:rPr>
              <a:t> to a life.</a:t>
            </a:r>
          </a:p>
          <a:p>
            <a:pPr lvl="0">
              <a:lnSpc>
                <a:spcPct val="200000"/>
              </a:lnSpc>
              <a:buSzPts val="1400"/>
              <a:buFont typeface="Wingdings" pitchFamily="2" charset="2"/>
              <a:buChar char="q"/>
            </a:pPr>
            <a:r>
              <a:rPr lang="en-IN" dirty="0" smtClean="0">
                <a:latin typeface="Calibri" pitchFamily="34" charset="0"/>
              </a:rPr>
              <a:t>This metaphysical contemplation upon the metaphor of the ordeal concerning life and </a:t>
            </a:r>
            <a:r>
              <a:rPr lang="en-IN" b="1" dirty="0" smtClean="0">
                <a:latin typeface="Calibri" pitchFamily="34" charset="0"/>
              </a:rPr>
              <a:t>birth</a:t>
            </a:r>
            <a:r>
              <a:rPr lang="en-IN" dirty="0" smtClean="0">
                <a:latin typeface="Calibri" pitchFamily="34" charset="0"/>
              </a:rPr>
              <a:t> is the </a:t>
            </a:r>
            <a:r>
              <a:rPr lang="en-IN" b="1" dirty="0" smtClean="0">
                <a:latin typeface="Calibri" pitchFamily="34" charset="0"/>
              </a:rPr>
              <a:t>theme</a:t>
            </a:r>
            <a:r>
              <a:rPr lang="en-IN" dirty="0" smtClean="0">
                <a:latin typeface="Calibri" pitchFamily="34" charset="0"/>
              </a:rPr>
              <a:t> of this story.</a:t>
            </a:r>
          </a:p>
          <a:p>
            <a:pPr lvl="0">
              <a:lnSpc>
                <a:spcPct val="200000"/>
              </a:lnSpc>
              <a:buSzPts val="1400"/>
              <a:buFont typeface="Wingdings" pitchFamily="2" charset="2"/>
              <a:buChar char="q"/>
            </a:pPr>
            <a:r>
              <a:rPr lang="en-IN" dirty="0" smtClean="0">
                <a:latin typeface="Calibri" pitchFamily="34" charset="0"/>
              </a:rPr>
              <a:t>Sacrificing love. </a:t>
            </a:r>
          </a:p>
          <a:p>
            <a:pPr lvl="0">
              <a:lnSpc>
                <a:spcPct val="200000"/>
              </a:lnSpc>
              <a:buSzPts val="1400"/>
              <a:buFont typeface="Wingdings" pitchFamily="2" charset="2"/>
              <a:buChar char="q"/>
            </a:pPr>
            <a:r>
              <a:rPr lang="en-IN" dirty="0" smtClean="0">
                <a:latin typeface="Calibri" pitchFamily="34" charset="0"/>
              </a:rPr>
              <a:t>Strength of character. </a:t>
            </a:r>
          </a:p>
          <a:p>
            <a:pPr lvl="0">
              <a:lnSpc>
                <a:spcPct val="200000"/>
              </a:lnSpc>
              <a:buSzPts val="1400"/>
              <a:buFont typeface="Wingdings" pitchFamily="2" charset="2"/>
              <a:buChar char="q"/>
            </a:pPr>
            <a:r>
              <a:rPr lang="en-IN" dirty="0" smtClean="0">
                <a:latin typeface="Calibri" pitchFamily="34" charset="0"/>
              </a:rPr>
              <a:t>Focussing </a:t>
            </a:r>
            <a:r>
              <a:rPr lang="en-IN" dirty="0" smtClean="0">
                <a:latin typeface="Calibri" pitchFamily="34" charset="0"/>
              </a:rPr>
              <a:t>on the </a:t>
            </a:r>
            <a:r>
              <a:rPr lang="en-IN" dirty="0" smtClean="0">
                <a:latin typeface="Calibri" pitchFamily="34" charset="0"/>
              </a:rPr>
              <a:t>solution rather </a:t>
            </a:r>
            <a:r>
              <a:rPr lang="en-IN" dirty="0" smtClean="0">
                <a:latin typeface="Calibri" pitchFamily="34" charset="0"/>
              </a:rPr>
              <a:t>than the problem </a:t>
            </a:r>
            <a:r>
              <a:rPr lang="en-IN" dirty="0" smtClean="0">
                <a:latin typeface="Calibri" pitchFamily="34" charset="0"/>
              </a:rPr>
              <a:t>helps one overcome all the challenges of life. </a:t>
            </a:r>
          </a:p>
          <a:p>
            <a:pPr lvl="0">
              <a:lnSpc>
                <a:spcPct val="200000"/>
              </a:lnSpc>
              <a:buSzPts val="1400"/>
              <a:buFont typeface="Wingdings" pitchFamily="2" charset="2"/>
              <a:buChar char="q"/>
            </a:pPr>
            <a:r>
              <a:rPr lang="en-IN" dirty="0" smtClean="0">
                <a:latin typeface="Calibri" pitchFamily="34" charset="0"/>
              </a:rPr>
              <a:t>Selfless action brings new nobility to human life and greater hope for human society</a:t>
            </a:r>
            <a:endParaRPr sz="1400" b="0" i="0" u="none" strike="noStrike" cap="none" dirty="0">
              <a:solidFill>
                <a:srgbClr val="000000"/>
              </a:solidFill>
              <a:latin typeface="Calibri" pitchFamily="34" charset="0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62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2200"/>
            </a:pPr>
            <a:r>
              <a:rPr lang="en-IN" sz="2400" b="1" u="sng" dirty="0" smtClean="0">
                <a:solidFill>
                  <a:srgbClr val="FF0000"/>
                </a:solidFill>
                <a:latin typeface="Calibri" pitchFamily="34" charset="0"/>
              </a:rPr>
              <a:t>BACKGROUND INFORMATION OF THE LESSON</a:t>
            </a:r>
            <a:endParaRPr lang="en-IN" sz="2400" b="1" dirty="0">
              <a:latin typeface="Calibri" pitchFamily="34" charset="0"/>
            </a:endParaRPr>
          </a:p>
        </p:txBody>
      </p:sp>
      <p:sp>
        <p:nvSpPr>
          <p:cNvPr id="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lnSpc>
                <a:spcPct val="250000"/>
              </a:lnSpc>
              <a:buSzPts val="1400"/>
              <a:buFont typeface="Wingdings" pitchFamily="2" charset="2"/>
              <a:buChar char="q"/>
            </a:pPr>
            <a:r>
              <a:rPr lang="en-IN" dirty="0" smtClean="0">
                <a:latin typeface="Calibri" pitchFamily="34" charset="0"/>
              </a:rPr>
              <a:t>The midwife is present in the house before the doctor arrives. </a:t>
            </a:r>
          </a:p>
          <a:p>
            <a:pPr lvl="0">
              <a:lnSpc>
                <a:spcPct val="250000"/>
              </a:lnSpc>
              <a:buSzPts val="1400"/>
              <a:buFont typeface="Wingdings" pitchFamily="2" charset="2"/>
              <a:buChar char="q"/>
            </a:pPr>
            <a:r>
              <a:rPr lang="en-IN" dirty="0" smtClean="0">
                <a:latin typeface="Calibri" pitchFamily="34" charset="0"/>
              </a:rPr>
              <a:t>The mining community did not have complete faith in modern medicine and perhaps, preferred to have someone older, more experienced and traditional present during </a:t>
            </a:r>
            <a:r>
              <a:rPr lang="en-IN" dirty="0" smtClean="0">
                <a:latin typeface="Calibri" pitchFamily="34" charset="0"/>
              </a:rPr>
              <a:t>birth</a:t>
            </a:r>
            <a:r>
              <a:rPr lang="en-IN" dirty="0" smtClean="0">
                <a:latin typeface="Calibri" pitchFamily="34" charset="0"/>
              </a:rPr>
              <a:t>. </a:t>
            </a:r>
          </a:p>
          <a:p>
            <a:pPr lvl="0">
              <a:lnSpc>
                <a:spcPct val="250000"/>
              </a:lnSpc>
              <a:buSzPts val="1400"/>
              <a:buFont typeface="Wingdings" pitchFamily="2" charset="2"/>
              <a:buChar char="q"/>
            </a:pPr>
            <a:r>
              <a:rPr lang="en-IN" dirty="0" smtClean="0">
                <a:latin typeface="Calibri" pitchFamily="34" charset="0"/>
              </a:rPr>
              <a:t>Yet, Joe Morgan trusted Andrew completely. </a:t>
            </a:r>
            <a:endParaRPr sz="1400" b="0" i="0" u="none" strike="noStrike" cap="none" dirty="0">
              <a:solidFill>
                <a:srgbClr val="000000"/>
              </a:solidFill>
              <a:latin typeface="Calibri" pitchFamily="34" charset="0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62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2200"/>
            </a:pPr>
            <a:r>
              <a:rPr lang="en-IN" sz="2400" b="1" u="sng" dirty="0" smtClean="0">
                <a:solidFill>
                  <a:srgbClr val="FF0000"/>
                </a:solidFill>
                <a:latin typeface="Calibri" pitchFamily="34" charset="0"/>
              </a:rPr>
              <a:t>SUB-CONCEPTS</a:t>
            </a:r>
            <a:endParaRPr lang="en-IN" sz="2400" b="1" dirty="0">
              <a:latin typeface="Calibri" pitchFamily="34" charset="0"/>
            </a:endParaRPr>
          </a:p>
        </p:txBody>
      </p:sp>
      <p:sp>
        <p:nvSpPr>
          <p:cNvPr id="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lnSpc>
                <a:spcPct val="200000"/>
              </a:lnSpc>
              <a:buSzPts val="1400"/>
              <a:buFont typeface="Wingdings" pitchFamily="2" charset="2"/>
              <a:buChar char="q"/>
            </a:pPr>
            <a:r>
              <a:rPr lang="en-IN" dirty="0" smtClean="0">
                <a:latin typeface="Calibri" pitchFamily="34" charset="0"/>
              </a:rPr>
              <a:t>Global Awareness </a:t>
            </a:r>
          </a:p>
          <a:p>
            <a:pPr lvl="0">
              <a:lnSpc>
                <a:spcPct val="200000"/>
              </a:lnSpc>
              <a:buSzPts val="1400"/>
              <a:buFont typeface="Wingdings" pitchFamily="2" charset="2"/>
              <a:buChar char="q"/>
            </a:pPr>
            <a:r>
              <a:rPr lang="en-IN" dirty="0" smtClean="0">
                <a:latin typeface="Calibri" pitchFamily="34" charset="0"/>
              </a:rPr>
              <a:t>Financial Literacy </a:t>
            </a:r>
          </a:p>
          <a:p>
            <a:pPr lvl="0">
              <a:lnSpc>
                <a:spcPct val="200000"/>
              </a:lnSpc>
              <a:buSzPts val="1400"/>
              <a:buFont typeface="Wingdings" pitchFamily="2" charset="2"/>
              <a:buChar char="q"/>
            </a:pPr>
            <a:r>
              <a:rPr lang="en-IN" dirty="0" smtClean="0">
                <a:latin typeface="Calibri" pitchFamily="34" charset="0"/>
              </a:rPr>
              <a:t>Civic Literacy </a:t>
            </a:r>
          </a:p>
          <a:p>
            <a:pPr lvl="0">
              <a:lnSpc>
                <a:spcPct val="200000"/>
              </a:lnSpc>
              <a:buSzPts val="1400"/>
              <a:buFont typeface="Wingdings" pitchFamily="2" charset="2"/>
              <a:buChar char="q"/>
            </a:pPr>
            <a:r>
              <a:rPr lang="en-IN" dirty="0" smtClean="0">
                <a:latin typeface="Calibri" pitchFamily="34" charset="0"/>
              </a:rPr>
              <a:t>Health Literacy </a:t>
            </a:r>
          </a:p>
          <a:p>
            <a:pPr lvl="0">
              <a:lnSpc>
                <a:spcPct val="200000"/>
              </a:lnSpc>
              <a:buSzPts val="1400"/>
              <a:buFont typeface="Wingdings" pitchFamily="2" charset="2"/>
              <a:buChar char="q"/>
            </a:pPr>
            <a:r>
              <a:rPr lang="en-IN" dirty="0" smtClean="0">
                <a:latin typeface="Calibri" pitchFamily="34" charset="0"/>
              </a:rPr>
              <a:t>Environmental Literacy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62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2200"/>
            </a:pPr>
            <a:r>
              <a:rPr lang="en-IN" sz="2400" b="1" u="sng" dirty="0" smtClean="0">
                <a:solidFill>
                  <a:srgbClr val="FF0000"/>
                </a:solidFill>
                <a:latin typeface="Calibri" pitchFamily="34" charset="0"/>
              </a:rPr>
              <a:t>CHARACTERS INVOLVED</a:t>
            </a:r>
            <a:endParaRPr lang="en-IN" sz="2400" b="1" dirty="0">
              <a:latin typeface="Calibri" pitchFamily="34" charset="0"/>
            </a:endParaRPr>
          </a:p>
        </p:txBody>
      </p:sp>
      <p:sp>
        <p:nvSpPr>
          <p:cNvPr id="4" name="Google Shape;64;p14"/>
          <p:cNvSpPr txBox="1"/>
          <p:nvPr/>
        </p:nvSpPr>
        <p:spPr>
          <a:xfrm>
            <a:off x="272675" y="1437699"/>
            <a:ext cx="8688300" cy="33675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fontAlgn="base"/>
            <a:r>
              <a:rPr lang="en-IN" b="1" dirty="0" smtClean="0"/>
              <a:t>Dr Andrew </a:t>
            </a:r>
            <a:r>
              <a:rPr lang="en-IN" b="1" dirty="0" smtClean="0"/>
              <a:t>Manson – A doctor working in the mining town of </a:t>
            </a:r>
            <a:r>
              <a:rPr lang="en-IN" b="1" dirty="0" err="1" smtClean="0"/>
              <a:t>Blaenelly</a:t>
            </a:r>
            <a:endParaRPr lang="en-IN" dirty="0" smtClean="0"/>
          </a:p>
          <a:p>
            <a:pPr fontAlgn="base"/>
            <a:endParaRPr lang="en-IN" dirty="0" smtClean="0"/>
          </a:p>
          <a:p>
            <a:pPr fontAlgn="base"/>
            <a:r>
              <a:rPr lang="en-IN" dirty="0" smtClean="0"/>
              <a:t>Optimistic –</a:t>
            </a:r>
          </a:p>
          <a:p>
            <a:pPr fontAlgn="base"/>
            <a:r>
              <a:rPr lang="en-IN" dirty="0" smtClean="0"/>
              <a:t>Doubtful – About marriages</a:t>
            </a:r>
          </a:p>
          <a:p>
            <a:pPr fontAlgn="base"/>
            <a:r>
              <a:rPr lang="en-IN" dirty="0" smtClean="0"/>
              <a:t>Analytical</a:t>
            </a:r>
          </a:p>
          <a:p>
            <a:pPr fontAlgn="base"/>
            <a:r>
              <a:rPr lang="en-IN" dirty="0" smtClean="0"/>
              <a:t>Highly patient – He showed extreme patience during the </a:t>
            </a:r>
            <a:r>
              <a:rPr lang="en-IN" dirty="0" smtClean="0"/>
              <a:t>labour </a:t>
            </a:r>
            <a:r>
              <a:rPr lang="en-IN" dirty="0" smtClean="0"/>
              <a:t>and later.</a:t>
            </a:r>
          </a:p>
          <a:p>
            <a:pPr fontAlgn="base"/>
            <a:endParaRPr lang="en-IN" b="1" dirty="0" smtClean="0"/>
          </a:p>
          <a:p>
            <a:pPr fontAlgn="base"/>
            <a:r>
              <a:rPr lang="en-IN" b="1" dirty="0" smtClean="0"/>
              <a:t>Joe Morgan – A mine-worker</a:t>
            </a:r>
            <a:endParaRPr lang="en-IN" dirty="0" smtClean="0"/>
          </a:p>
          <a:p>
            <a:pPr fontAlgn="base"/>
            <a:r>
              <a:rPr lang="en-IN" dirty="0" smtClean="0"/>
              <a:t>Loving</a:t>
            </a:r>
          </a:p>
          <a:p>
            <a:pPr fontAlgn="base"/>
            <a:r>
              <a:rPr lang="en-IN" dirty="0" smtClean="0"/>
              <a:t>Caring</a:t>
            </a:r>
          </a:p>
          <a:p>
            <a:pPr fontAlgn="base"/>
            <a:r>
              <a:rPr lang="en-IN" dirty="0" smtClean="0"/>
              <a:t>Escapist</a:t>
            </a:r>
          </a:p>
          <a:p>
            <a:pPr fontAlgn="base"/>
            <a:r>
              <a:rPr lang="en-IN" dirty="0" smtClean="0"/>
              <a:t>Responsible</a:t>
            </a:r>
          </a:p>
          <a:p>
            <a:pPr fontAlgn="base"/>
            <a:r>
              <a:rPr lang="en-IN" dirty="0" smtClean="0"/>
              <a:t>Optimistic</a:t>
            </a:r>
          </a:p>
          <a:p>
            <a:pPr fontAlgn="base"/>
            <a:r>
              <a:rPr lang="en-IN" dirty="0" smtClean="0"/>
              <a:t>Trusting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62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2200"/>
            </a:pPr>
            <a:r>
              <a:rPr lang="en-IN" sz="2400" b="1" u="sng" dirty="0" smtClean="0">
                <a:solidFill>
                  <a:srgbClr val="FF0000"/>
                </a:solidFill>
                <a:latin typeface="Calibri" pitchFamily="34" charset="0"/>
              </a:rPr>
              <a:t>CHARACTERS INVOLVED</a:t>
            </a:r>
            <a:endParaRPr lang="en-IN" sz="2400" b="1" dirty="0">
              <a:latin typeface="Calibri" pitchFamily="34" charset="0"/>
            </a:endParaRPr>
          </a:p>
        </p:txBody>
      </p:sp>
      <p:sp>
        <p:nvSpPr>
          <p:cNvPr id="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fontAlgn="base"/>
            <a:r>
              <a:rPr lang="en-IN" b="1" dirty="0" smtClean="0"/>
              <a:t>Susan Morgan – Joe Morgan’s wife</a:t>
            </a:r>
            <a:endParaRPr lang="en-IN" dirty="0" smtClean="0"/>
          </a:p>
          <a:p>
            <a:pPr fontAlgn="base"/>
            <a:r>
              <a:rPr lang="en-IN" dirty="0" smtClean="0"/>
              <a:t>Loving</a:t>
            </a:r>
          </a:p>
          <a:p>
            <a:pPr fontAlgn="base"/>
            <a:r>
              <a:rPr lang="en-IN" dirty="0" smtClean="0"/>
              <a:t>Caring</a:t>
            </a:r>
          </a:p>
          <a:p>
            <a:pPr fontAlgn="base"/>
            <a:r>
              <a:rPr lang="en-IN" dirty="0" smtClean="0"/>
              <a:t>Sacrificing</a:t>
            </a:r>
          </a:p>
          <a:p>
            <a:pPr fontAlgn="base"/>
            <a:r>
              <a:rPr lang="en-IN" b="1" dirty="0" smtClean="0"/>
              <a:t>Susan’s mother – Joe Morgan’s mother-in-law</a:t>
            </a:r>
            <a:endParaRPr lang="en-IN" dirty="0" smtClean="0"/>
          </a:p>
          <a:p>
            <a:pPr fontAlgn="base"/>
            <a:r>
              <a:rPr lang="en-IN" dirty="0" smtClean="0"/>
              <a:t>Experienced</a:t>
            </a:r>
          </a:p>
          <a:p>
            <a:pPr fontAlgn="base"/>
            <a:r>
              <a:rPr lang="en-IN" dirty="0" smtClean="0"/>
              <a:t>Diplomatic or tactic</a:t>
            </a:r>
          </a:p>
          <a:p>
            <a:pPr fontAlgn="base"/>
            <a:r>
              <a:rPr lang="en-IN" dirty="0" smtClean="0"/>
              <a:t>Presence of mind</a:t>
            </a:r>
          </a:p>
          <a:p>
            <a:pPr fontAlgn="base"/>
            <a:r>
              <a:rPr lang="en-IN" b="1" dirty="0" smtClean="0"/>
              <a:t>An elderly midwife (nurse)</a:t>
            </a:r>
            <a:endParaRPr lang="en-IN" dirty="0" smtClean="0"/>
          </a:p>
          <a:p>
            <a:pPr fontAlgn="base"/>
            <a:r>
              <a:rPr lang="en-IN" dirty="0" smtClean="0"/>
              <a:t>Pessimistic</a:t>
            </a:r>
          </a:p>
          <a:p>
            <a:pPr fontAlgn="base"/>
            <a:r>
              <a:rPr lang="en-IN" dirty="0" smtClean="0"/>
              <a:t>Discouraging</a:t>
            </a:r>
          </a:p>
          <a:p>
            <a:pPr fontAlgn="base"/>
            <a:r>
              <a:rPr lang="en-IN" dirty="0" smtClean="0"/>
              <a:t>Condescending</a:t>
            </a:r>
          </a:p>
          <a:p>
            <a:pPr fontAlgn="base"/>
            <a:r>
              <a:rPr lang="en-IN" b="1" dirty="0" smtClean="0"/>
              <a:t>Christine – </a:t>
            </a:r>
            <a:r>
              <a:rPr lang="en-IN" b="1" dirty="0" smtClean="0"/>
              <a:t>Dr Andrew’s </a:t>
            </a:r>
            <a:r>
              <a:rPr lang="en-IN" b="1" dirty="0" smtClean="0"/>
              <a:t>girlfriend</a:t>
            </a:r>
            <a:endParaRPr lang="en-IN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62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/>
            <a:r>
              <a:rPr lang="en-GB" sz="2000" b="1" u="sng" dirty="0" smtClean="0">
                <a:solidFill>
                  <a:srgbClr val="FF0000"/>
                </a:solidFill>
                <a:latin typeface="Calibri" pitchFamily="34" charset="0"/>
                <a:cs typeface="Calibri" panose="020F0502020204030204" pitchFamily="34" charset="0"/>
              </a:rPr>
              <a:t>DRILLING OF NEW/DIFFICULT WORDS </a:t>
            </a:r>
            <a:r>
              <a:rPr lang="en-GB" sz="2400" dirty="0" smtClean="0">
                <a:solidFill>
                  <a:srgbClr val="FF0000"/>
                </a:solidFill>
                <a:latin typeface="Calibri" pitchFamily="34" charset="0"/>
                <a:cs typeface="Calibri" panose="020F0502020204030204" pitchFamily="34" charset="0"/>
              </a:rPr>
              <a:t>:</a:t>
            </a:r>
            <a:endParaRPr lang="en-IN" sz="2400" dirty="0"/>
          </a:p>
        </p:txBody>
      </p:sp>
      <p:sp>
        <p:nvSpPr>
          <p:cNvPr id="4" name="Google Shape;64;p14"/>
          <p:cNvSpPr txBox="1"/>
          <p:nvPr/>
        </p:nvSpPr>
        <p:spPr>
          <a:xfrm>
            <a:off x="272675" y="970384"/>
            <a:ext cx="8688300" cy="33569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1400"/>
            </a:pPr>
            <a:r>
              <a:rPr lang="en-IN" dirty="0" smtClean="0"/>
              <a:t>burly – large and strong</a:t>
            </a:r>
            <a:br>
              <a:rPr lang="en-IN" dirty="0" smtClean="0"/>
            </a:br>
            <a:r>
              <a:rPr lang="en-IN" dirty="0" smtClean="0"/>
              <a:t>driller – a miner who uses a drill machine</a:t>
            </a:r>
            <a:br>
              <a:rPr lang="en-IN" dirty="0" smtClean="0"/>
            </a:br>
            <a:r>
              <a:rPr lang="en-IN" dirty="0" smtClean="0"/>
              <a:t>missus – wife (informal)</a:t>
            </a:r>
            <a:br>
              <a:rPr lang="en-IN" dirty="0" smtClean="0"/>
            </a:br>
            <a:r>
              <a:rPr lang="en-IN" dirty="0" smtClean="0"/>
              <a:t>premonition – idea</a:t>
            </a:r>
            <a:br>
              <a:rPr lang="en-IN" dirty="0" smtClean="0"/>
            </a:br>
            <a:r>
              <a:rPr lang="en-IN" dirty="0" smtClean="0"/>
              <a:t>drew up short – stopped</a:t>
            </a:r>
            <a:br>
              <a:rPr lang="en-IN" dirty="0" smtClean="0"/>
            </a:br>
            <a:r>
              <a:rPr lang="en-IN" dirty="0" smtClean="0"/>
              <a:t>strain – tiredness</a:t>
            </a:r>
            <a:br>
              <a:rPr lang="en-IN" dirty="0" smtClean="0"/>
            </a:br>
            <a:r>
              <a:rPr lang="en-IN" dirty="0" smtClean="0"/>
              <a:t>stout – strongly built</a:t>
            </a:r>
            <a:br>
              <a:rPr lang="en-IN" dirty="0" smtClean="0"/>
            </a:br>
            <a:r>
              <a:rPr lang="en-IN" dirty="0" smtClean="0"/>
              <a:t>midwife – woman trained to help in childbirth</a:t>
            </a:r>
            <a:br>
              <a:rPr lang="en-IN" dirty="0" smtClean="0"/>
            </a:br>
            <a:r>
              <a:rPr lang="en-IN" dirty="0" err="1" smtClean="0"/>
              <a:t>bach</a:t>
            </a:r>
            <a:r>
              <a:rPr lang="en-IN" dirty="0" smtClean="0"/>
              <a:t> – dear</a:t>
            </a:r>
            <a:br>
              <a:rPr lang="en-IN" dirty="0" smtClean="0"/>
            </a:br>
            <a:r>
              <a:rPr lang="en-IN" dirty="0" smtClean="0"/>
              <a:t>leave the case – not stay till the delivery was completed</a:t>
            </a:r>
            <a:br>
              <a:rPr lang="en-IN" dirty="0" smtClean="0"/>
            </a:br>
            <a:r>
              <a:rPr lang="en-IN" dirty="0" smtClean="0"/>
              <a:t>fret – worry</a:t>
            </a:r>
          </a:p>
          <a:p>
            <a:pPr lvl="0">
              <a:buSzPts val="1400"/>
            </a:pPr>
            <a:r>
              <a:rPr lang="en-IN" dirty="0" smtClean="0"/>
              <a:t>reason – reasoning</a:t>
            </a:r>
            <a:br>
              <a:rPr lang="en-IN" dirty="0" smtClean="0"/>
            </a:br>
            <a:r>
              <a:rPr lang="en-IN" dirty="0" smtClean="0"/>
              <a:t>dismal – disappointing</a:t>
            </a:r>
            <a:br>
              <a:rPr lang="en-IN" dirty="0" smtClean="0"/>
            </a:br>
            <a:r>
              <a:rPr lang="en-IN" dirty="0" smtClean="0"/>
              <a:t>wince – feel pain</a:t>
            </a:r>
            <a:br>
              <a:rPr lang="en-IN" dirty="0" smtClean="0"/>
            </a:br>
            <a:r>
              <a:rPr lang="en-IN" dirty="0" smtClean="0"/>
              <a:t>idyllic – perfect</a:t>
            </a:r>
            <a:br>
              <a:rPr lang="en-IN" dirty="0" smtClean="0"/>
            </a:br>
            <a:endParaRPr sz="14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62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2200"/>
            </a:pPr>
            <a:r>
              <a:rPr lang="en-IN" sz="2400" b="1" u="sng" dirty="0" smtClean="0">
                <a:solidFill>
                  <a:srgbClr val="FF0000"/>
                </a:solidFill>
                <a:latin typeface="Calibri" pitchFamily="34" charset="0"/>
              </a:rPr>
              <a:t>THE TITLE</a:t>
            </a:r>
            <a:endParaRPr sz="1800" b="1" i="0" u="sng" strike="noStrike" cap="none">
              <a:solidFill>
                <a:srgbClr val="FF0000"/>
              </a:solidFill>
              <a:latin typeface="Calibri" pitchFamily="34" charset="0"/>
              <a:sym typeface="Arial"/>
            </a:endParaRPr>
          </a:p>
        </p:txBody>
      </p:sp>
      <p:sp>
        <p:nvSpPr>
          <p:cNvPr id="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lnSpc>
                <a:spcPct val="300000"/>
              </a:lnSpc>
              <a:buSzPts val="1400"/>
              <a:buFont typeface="Wingdings" pitchFamily="2" charset="2"/>
              <a:buChar char="q"/>
            </a:pPr>
            <a:r>
              <a:rPr lang="en-IN" dirty="0" smtClean="0"/>
              <a:t>The 'Birth' is not only of the child but also of the many relationships the birth ushers. </a:t>
            </a:r>
          </a:p>
          <a:p>
            <a:pPr lvl="0">
              <a:lnSpc>
                <a:spcPct val="300000"/>
              </a:lnSpc>
              <a:buSzPts val="1400"/>
              <a:buFont typeface="Wingdings" pitchFamily="2" charset="2"/>
              <a:buChar char="q"/>
            </a:pPr>
            <a:r>
              <a:rPr lang="en-IN" dirty="0" smtClean="0"/>
              <a:t>It is the birth of a grandmother, father and mother.</a:t>
            </a:r>
          </a:p>
          <a:p>
            <a:pPr lvl="0">
              <a:lnSpc>
                <a:spcPct val="300000"/>
              </a:lnSpc>
              <a:buSzPts val="1400"/>
              <a:buFont typeface="Wingdings" pitchFamily="2" charset="2"/>
              <a:buChar char="q"/>
            </a:pPr>
            <a:r>
              <a:rPr lang="en-IN" dirty="0" smtClean="0"/>
              <a:t> Most significantly, it was the birth of Andrew as a true doctor worthy of his title and confident of his future.</a:t>
            </a:r>
            <a:endParaRPr sz="14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1011</TotalTime>
  <Words>1732</Words>
  <Application>Microsoft Office PowerPoint</Application>
  <PresentationFormat>On-screen Show (16:9)</PresentationFormat>
  <Paragraphs>177</Paragraphs>
  <Slides>26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Aharoni</vt:lpstr>
      <vt:lpstr>Arial</vt:lpstr>
      <vt:lpstr>Calibri</vt:lpstr>
      <vt:lpstr>Wingdings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ashique rahaman</cp:lastModifiedBy>
  <cp:revision>9</cp:revision>
  <dcterms:modified xsi:type="dcterms:W3CDTF">2020-08-30T06:09:19Z</dcterms:modified>
</cp:coreProperties>
</file>