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8" r:id="rId3"/>
    <p:sldId id="257" r:id="rId4"/>
    <p:sldId id="260" r:id="rId5"/>
    <p:sldId id="261" r:id="rId6"/>
    <p:sldId id="277" r:id="rId7"/>
    <p:sldId id="278" r:id="rId8"/>
    <p:sldId id="279" r:id="rId9"/>
    <p:sldId id="280" r:id="rId10"/>
    <p:sldId id="281" r:id="rId11"/>
    <p:sldId id="282" r:id="rId12"/>
    <p:sldId id="283" r:id="rId13"/>
    <p:sldId id="262" r:id="rId14"/>
    <p:sldId id="263" r:id="rId15"/>
    <p:sldId id="264" r:id="rId16"/>
    <p:sldId id="265" r:id="rId17"/>
    <p:sldId id="266" r:id="rId18"/>
    <p:sldId id="267" r:id="rId19"/>
    <p:sldId id="268" r:id="rId20"/>
    <p:sldId id="269" r:id="rId21"/>
    <p:sldId id="270" r:id="rId22"/>
    <p:sldId id="271" r:id="rId23"/>
    <p:sldId id="273" r:id="rId24"/>
    <p:sldId id="272" r:id="rId25"/>
    <p:sldId id="274" r:id="rId26"/>
    <p:sldId id="275" r:id="rId27"/>
    <p:sldId id="259"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0" idx="2">
    <p:pos x="6000" y="100"/>
    <p:text>+amanrouniyar@odmegroup.org How come the website here is ODM Egroup and not ODM PS?
_Assigned to you_
-Swoyan Satyendu</p:text>
  </p:cm>
  <p:cm authorId="0" dt="2020-06-17T16:36:04.724" idx="1">
    <p:pos x="6000" y="0"/>
    <p:text>1. The logo in the centre looks bad. take it to TOP-LEFT
2. Where in ODM E Group Logo, here? 
3. What about, Closing Slide? 
Similar changes, pending in Kids World PPT as well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IN" sz="3000" b="1" i="0" u="none" strike="noStrike" cap="none" dirty="0" smtClean="0">
                <a:solidFill>
                  <a:srgbClr val="FF0000"/>
                </a:solidFill>
                <a:latin typeface="Calibri"/>
                <a:ea typeface="Calibri"/>
                <a:cs typeface="Calibri"/>
                <a:sym typeface="Calibri"/>
              </a:rPr>
              <a:t>INTRODUCTION and CONCLUSION </a:t>
            </a:r>
            <a:endParaRPr sz="2900" b="1" i="0" u="none" strike="noStrike" cap="none">
              <a:solidFill>
                <a:srgbClr val="FF0000"/>
              </a:solidFill>
              <a:latin typeface="Calibri"/>
              <a:ea typeface="Calibri"/>
              <a:cs typeface="Calibri"/>
              <a:sym typeface="Calibri"/>
            </a:endParaRPr>
          </a:p>
          <a:p>
            <a:pPr lvl="0" algn="ctr">
              <a:buSzPts val="3100"/>
            </a:pPr>
            <a:r>
              <a:rPr lang="en-IN" sz="2400" dirty="0" smtClean="0">
                <a:latin typeface="Calibri" pitchFamily="34" charset="0"/>
              </a:rPr>
              <a:t>Appeal to save planet Earth, Human responsibility</a:t>
            </a:r>
            <a:endParaRPr sz="2400" b="0" i="0" u="none" strike="noStrike" cap="none">
              <a:solidFill>
                <a:srgbClr val="000000"/>
              </a:solidFill>
              <a:latin typeface="Calibri" pitchFamily="34" charset="0"/>
              <a:ea typeface="Calibri"/>
              <a:cs typeface="Calibri"/>
              <a:sym typeface="Calibri"/>
            </a:endParaRP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 b="1" dirty="0" smtClean="0"/>
              <a:t>(ENGLISH)</a:t>
            </a:r>
            <a:endParaRPr b="1"/>
          </a:p>
          <a:p>
            <a:pPr marL="0" lvl="0" indent="0" algn="l" rtl="0">
              <a:spcBef>
                <a:spcPts val="0"/>
              </a:spcBef>
              <a:spcAft>
                <a:spcPts val="0"/>
              </a:spcAft>
              <a:buNone/>
            </a:pPr>
            <a:r>
              <a:rPr lang="en" b="1" dirty="0"/>
              <a:t>CHAPTER NUMBER</a:t>
            </a:r>
            <a:r>
              <a:rPr lang="en" b="1" dirty="0" smtClean="0"/>
              <a:t>: 5</a:t>
            </a:r>
            <a:endParaRPr b="1"/>
          </a:p>
          <a:p>
            <a:pPr lvl="0"/>
            <a:r>
              <a:rPr lang="en" b="1" dirty="0"/>
              <a:t>CHAPTER NAME </a:t>
            </a:r>
            <a:r>
              <a:rPr lang="en" b="1" dirty="0" smtClean="0"/>
              <a:t>: </a:t>
            </a:r>
            <a:r>
              <a:rPr lang="en-IN" b="1" dirty="0" smtClean="0">
                <a:latin typeface="Calibri" pitchFamily="34" charset="0"/>
              </a:rPr>
              <a:t>The Ailing Planet by </a:t>
            </a:r>
            <a:r>
              <a:rPr lang="en-IN" b="1" dirty="0" err="1" smtClean="0">
                <a:latin typeface="Calibri" pitchFamily="34" charset="0"/>
              </a:rPr>
              <a:t>Nani</a:t>
            </a:r>
            <a:r>
              <a:rPr lang="en-IN" b="1" dirty="0" smtClean="0">
                <a:latin typeface="Calibri" pitchFamily="34" charset="0"/>
              </a:rPr>
              <a:t> </a:t>
            </a:r>
            <a:r>
              <a:rPr lang="en-IN" b="1" dirty="0" err="1" smtClean="0">
                <a:latin typeface="Calibri" pitchFamily="34" charset="0"/>
              </a:rPr>
              <a:t>Palkhivala</a:t>
            </a:r>
            <a:r>
              <a:rPr lang="en-IN" b="1" dirty="0" smtClean="0">
                <a:latin typeface="Calibri" pitchFamily="34" charset="0"/>
              </a:rPr>
              <a:t> </a:t>
            </a:r>
            <a:endParaRPr b="1">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2400" b="1" dirty="0" smtClean="0">
                <a:solidFill>
                  <a:srgbClr val="FF0000"/>
                </a:solidFill>
                <a:latin typeface="Calibri" panose="020F0502020204030204" pitchFamily="34" charset="0"/>
              </a:rPr>
              <a:t>DEFORESTATION</a:t>
            </a:r>
            <a:endParaRPr lang="en-IN" sz="2400" dirty="0">
              <a:solidFill>
                <a:srgbClr val="FF0000"/>
              </a:solidFill>
              <a:latin typeface="Calibri" panose="020F0502020204030204" pitchFamily="34" charset="0"/>
            </a:endParaRPr>
          </a:p>
        </p:txBody>
      </p:sp>
      <p:sp>
        <p:nvSpPr>
          <p:cNvPr id="3" name="Text Placeholder 2"/>
          <p:cNvSpPr>
            <a:spLocks noGrp="1"/>
          </p:cNvSpPr>
          <p:nvPr>
            <p:ph type="body" idx="1"/>
          </p:nvPr>
        </p:nvSpPr>
        <p:spPr/>
        <p:txBody>
          <a:bodyPr/>
          <a:lstStyle/>
          <a:p>
            <a:pPr>
              <a:lnSpc>
                <a:spcPct val="150000"/>
              </a:lnSpc>
            </a:pPr>
            <a:r>
              <a:rPr lang="en-IN" sz="1400" dirty="0">
                <a:latin typeface="Calibri" panose="020F0502020204030204" pitchFamily="34" charset="0"/>
              </a:rPr>
              <a:t>The forests are being destroyed in large proportions to obtain firewood in poor countries. </a:t>
            </a:r>
            <a:endParaRPr lang="en-IN" sz="1400" dirty="0" smtClean="0">
              <a:latin typeface="Calibri" panose="020F0502020204030204" pitchFamily="34" charset="0"/>
            </a:endParaRPr>
          </a:p>
          <a:p>
            <a:pPr>
              <a:lnSpc>
                <a:spcPct val="150000"/>
              </a:lnSpc>
            </a:pPr>
            <a:r>
              <a:rPr lang="en-IN" sz="1400" dirty="0" smtClean="0">
                <a:latin typeface="Calibri" panose="020F0502020204030204" pitchFamily="34" charset="0"/>
              </a:rPr>
              <a:t>Depletion </a:t>
            </a:r>
            <a:r>
              <a:rPr lang="en-IN" sz="1400" dirty="0">
                <a:latin typeface="Calibri" panose="020F0502020204030204" pitchFamily="34" charset="0"/>
              </a:rPr>
              <a:t>of tropical forests has led to the extinction of several species. </a:t>
            </a:r>
            <a:endParaRPr lang="en-IN" sz="1400" dirty="0" smtClean="0">
              <a:latin typeface="Calibri" panose="020F0502020204030204" pitchFamily="34" charset="0"/>
            </a:endParaRPr>
          </a:p>
          <a:p>
            <a:pPr>
              <a:lnSpc>
                <a:spcPct val="150000"/>
              </a:lnSpc>
            </a:pPr>
            <a:r>
              <a:rPr lang="en-IN" sz="1400" dirty="0" smtClean="0">
                <a:latin typeface="Calibri" panose="020F0502020204030204" pitchFamily="34" charset="0"/>
              </a:rPr>
              <a:t>In </a:t>
            </a:r>
            <a:r>
              <a:rPr lang="en-IN" sz="1400" dirty="0">
                <a:latin typeface="Calibri" panose="020F0502020204030204" pitchFamily="34" charset="0"/>
              </a:rPr>
              <a:t>fact, the tropical forests or “the powerhouse of evolution” are eroding at the rate of forty to fifty million acres per year. </a:t>
            </a:r>
            <a:endParaRPr lang="en-IN" sz="1400" dirty="0" smtClean="0">
              <a:latin typeface="Calibri" panose="020F0502020204030204" pitchFamily="34" charset="0"/>
            </a:endParaRPr>
          </a:p>
          <a:p>
            <a:pPr>
              <a:lnSpc>
                <a:spcPct val="150000"/>
              </a:lnSpc>
            </a:pPr>
            <a:r>
              <a:rPr lang="en-IN" sz="1400" dirty="0" smtClean="0">
                <a:latin typeface="Calibri" panose="020F0502020204030204" pitchFamily="34" charset="0"/>
              </a:rPr>
              <a:t>Besides</a:t>
            </a:r>
            <a:r>
              <a:rPr lang="en-IN" sz="1400" dirty="0">
                <a:latin typeface="Calibri" panose="020F0502020204030204" pitchFamily="34" charset="0"/>
              </a:rPr>
              <a:t>, the increasing use of dung for burning deprives the soil of important natural fertilizers.</a:t>
            </a:r>
          </a:p>
          <a:p>
            <a:pPr>
              <a:lnSpc>
                <a:spcPct val="150000"/>
              </a:lnSpc>
            </a:pPr>
            <a:r>
              <a:rPr lang="en-IN" sz="1400" dirty="0">
                <a:latin typeface="Calibri" panose="020F0502020204030204" pitchFamily="34" charset="0"/>
              </a:rPr>
              <a:t>According to our Parliament’s Estimates Committee, a near “catastrophic depletion” has been marked in the number of the forests of India over the last four decades. </a:t>
            </a:r>
            <a:endParaRPr lang="en-IN" sz="1400" dirty="0" smtClean="0">
              <a:latin typeface="Calibri" panose="020F0502020204030204" pitchFamily="34" charset="0"/>
            </a:endParaRPr>
          </a:p>
          <a:p>
            <a:pPr>
              <a:lnSpc>
                <a:spcPct val="150000"/>
              </a:lnSpc>
            </a:pPr>
            <a:r>
              <a:rPr lang="en-IN" sz="1400" dirty="0" smtClean="0">
                <a:latin typeface="Calibri" panose="020F0502020204030204" pitchFamily="34" charset="0"/>
              </a:rPr>
              <a:t>Ironically</a:t>
            </a:r>
            <a:r>
              <a:rPr lang="en-IN" sz="1400" dirty="0">
                <a:latin typeface="Calibri" panose="020F0502020204030204" pitchFamily="34" charset="0"/>
              </a:rPr>
              <a:t>, article 48A of the Indian Constitution states that the state shall “protect and improve the environment and safeguard the forests and wildlife of the country. </a:t>
            </a:r>
            <a:endParaRPr lang="en-IN" sz="1400" dirty="0" smtClean="0">
              <a:latin typeface="Calibri" panose="020F0502020204030204" pitchFamily="34" charset="0"/>
            </a:endParaRPr>
          </a:p>
          <a:p>
            <a:pPr>
              <a:lnSpc>
                <a:spcPct val="150000"/>
              </a:lnSpc>
            </a:pPr>
            <a:r>
              <a:rPr lang="en-IN" sz="1400" dirty="0" smtClean="0">
                <a:latin typeface="Calibri" panose="020F0502020204030204" pitchFamily="34" charset="0"/>
              </a:rPr>
              <a:t>However</a:t>
            </a:r>
            <a:r>
              <a:rPr lang="en-IN" sz="1400" dirty="0">
                <a:latin typeface="Calibri" panose="020F0502020204030204" pitchFamily="34" charset="0"/>
              </a:rPr>
              <a:t>, India is losing its forests at the rate of 3.7 million acres a year. </a:t>
            </a:r>
            <a:endParaRPr lang="en-IN" sz="1400" dirty="0" smtClean="0">
              <a:latin typeface="Calibri" panose="020F0502020204030204" pitchFamily="34" charset="0"/>
            </a:endParaRPr>
          </a:p>
          <a:p>
            <a:pPr>
              <a:lnSpc>
                <a:spcPct val="150000"/>
              </a:lnSpc>
            </a:pPr>
            <a:r>
              <a:rPr lang="en-IN" sz="1400" dirty="0" smtClean="0">
                <a:latin typeface="Calibri" panose="020F0502020204030204" pitchFamily="34" charset="0"/>
              </a:rPr>
              <a:t>The </a:t>
            </a:r>
            <a:r>
              <a:rPr lang="en-IN" sz="1400" dirty="0">
                <a:latin typeface="Calibri" panose="020F0502020204030204" pitchFamily="34" charset="0"/>
              </a:rPr>
              <a:t>condition of the environment is ‘critical’ as per a study conducted by the United </a:t>
            </a:r>
            <a:r>
              <a:rPr lang="en-IN" sz="1400" dirty="0" smtClean="0">
                <a:latin typeface="Calibri" panose="020F0502020204030204" pitchFamily="34" charset="0"/>
              </a:rPr>
              <a:t>Nations.</a:t>
            </a:r>
            <a:endParaRPr lang="en-IN" sz="1400" dirty="0">
              <a:latin typeface="Calibri" panose="020F0502020204030204" pitchFamily="34" charset="0"/>
            </a:endParaRPr>
          </a:p>
        </p:txBody>
      </p:sp>
    </p:spTree>
    <p:extLst>
      <p:ext uri="{BB962C8B-B14F-4D97-AF65-F5344CB8AC3E}">
        <p14:creationId xmlns:p14="http://schemas.microsoft.com/office/powerpoint/2010/main" val="201430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2400" b="1" dirty="0" smtClean="0">
                <a:solidFill>
                  <a:srgbClr val="FF0000"/>
                </a:solidFill>
                <a:latin typeface="Calibri" panose="020F0502020204030204" pitchFamily="34" charset="0"/>
              </a:rPr>
              <a:t>THE PROBLEM OF OVER-POPULATION</a:t>
            </a:r>
            <a:endParaRPr lang="en-IN" sz="2400" dirty="0">
              <a:solidFill>
                <a:srgbClr val="FF0000"/>
              </a:solidFill>
              <a:latin typeface="Calibri" panose="020F0502020204030204" pitchFamily="34" charset="0"/>
            </a:endParaRPr>
          </a:p>
        </p:txBody>
      </p:sp>
      <p:sp>
        <p:nvSpPr>
          <p:cNvPr id="3" name="Text Placeholder 2"/>
          <p:cNvSpPr>
            <a:spLocks noGrp="1"/>
          </p:cNvSpPr>
          <p:nvPr>
            <p:ph type="body" idx="1"/>
          </p:nvPr>
        </p:nvSpPr>
        <p:spPr/>
        <p:txBody>
          <a:bodyPr/>
          <a:lstStyle/>
          <a:p>
            <a:pPr>
              <a:lnSpc>
                <a:spcPct val="150000"/>
              </a:lnSpc>
            </a:pPr>
            <a:r>
              <a:rPr lang="en-IN" sz="1400" dirty="0">
                <a:latin typeface="Calibri" panose="020F0502020204030204" pitchFamily="34" charset="0"/>
              </a:rPr>
              <a:t>One of the major factors adding to the deforming future of the human society is the fast-growing world population. </a:t>
            </a:r>
            <a:endParaRPr lang="en-IN" sz="1400" dirty="0" smtClean="0">
              <a:latin typeface="Calibri" panose="020F0502020204030204" pitchFamily="34" charset="0"/>
            </a:endParaRPr>
          </a:p>
          <a:p>
            <a:pPr>
              <a:lnSpc>
                <a:spcPct val="150000"/>
              </a:lnSpc>
            </a:pPr>
            <a:r>
              <a:rPr lang="en-IN" sz="1400" dirty="0" smtClean="0">
                <a:latin typeface="Calibri" panose="020F0502020204030204" pitchFamily="34" charset="0"/>
              </a:rPr>
              <a:t>The </a:t>
            </a:r>
            <a:r>
              <a:rPr lang="en-IN" sz="1400" dirty="0">
                <a:latin typeface="Calibri" panose="020F0502020204030204" pitchFamily="34" charset="0"/>
              </a:rPr>
              <a:t>present world population is estimated at 5.7 billion. </a:t>
            </a:r>
            <a:endParaRPr lang="en-IN" sz="1400" dirty="0" smtClean="0">
              <a:latin typeface="Calibri" panose="020F0502020204030204" pitchFamily="34" charset="0"/>
            </a:endParaRPr>
          </a:p>
          <a:p>
            <a:pPr>
              <a:lnSpc>
                <a:spcPct val="150000"/>
              </a:lnSpc>
            </a:pPr>
            <a:r>
              <a:rPr lang="en-IN" sz="1400" dirty="0" smtClean="0">
                <a:latin typeface="Calibri" panose="020F0502020204030204" pitchFamily="34" charset="0"/>
              </a:rPr>
              <a:t>With </a:t>
            </a:r>
            <a:r>
              <a:rPr lang="en-IN" sz="1400" dirty="0">
                <a:latin typeface="Calibri" panose="020F0502020204030204" pitchFamily="34" charset="0"/>
              </a:rPr>
              <a:t>this ever-increasing population, development seems a far-fetched dream.</a:t>
            </a:r>
          </a:p>
          <a:p>
            <a:pPr>
              <a:lnSpc>
                <a:spcPct val="150000"/>
              </a:lnSpc>
            </a:pPr>
            <a:r>
              <a:rPr lang="en-IN" sz="1400" dirty="0">
                <a:latin typeface="Calibri" panose="020F0502020204030204" pitchFamily="34" charset="0"/>
              </a:rPr>
              <a:t>As per the author, the best contraceptive to control the population is development. </a:t>
            </a:r>
            <a:endParaRPr lang="en-IN" sz="1400" dirty="0" smtClean="0">
              <a:latin typeface="Calibri" panose="020F0502020204030204" pitchFamily="34" charset="0"/>
            </a:endParaRPr>
          </a:p>
          <a:p>
            <a:pPr>
              <a:lnSpc>
                <a:spcPct val="150000"/>
              </a:lnSpc>
            </a:pPr>
            <a:r>
              <a:rPr lang="en-IN" sz="1400" dirty="0" smtClean="0">
                <a:latin typeface="Calibri" panose="020F0502020204030204" pitchFamily="34" charset="0"/>
              </a:rPr>
              <a:t>Voluntary </a:t>
            </a:r>
            <a:r>
              <a:rPr lang="en-IN" sz="1400" dirty="0">
                <a:latin typeface="Calibri" panose="020F0502020204030204" pitchFamily="34" charset="0"/>
              </a:rPr>
              <a:t>family planning with an element of coercion is the only alternative. </a:t>
            </a:r>
            <a:endParaRPr lang="en-IN" sz="1400" dirty="0" smtClean="0">
              <a:latin typeface="Calibri" panose="020F0502020204030204" pitchFamily="34" charset="0"/>
            </a:endParaRPr>
          </a:p>
          <a:p>
            <a:pPr>
              <a:lnSpc>
                <a:spcPct val="150000"/>
              </a:lnSpc>
            </a:pPr>
            <a:r>
              <a:rPr lang="en-IN" sz="1400" dirty="0" smtClean="0">
                <a:latin typeface="Calibri" panose="020F0502020204030204" pitchFamily="34" charset="0"/>
              </a:rPr>
              <a:t>Rise </a:t>
            </a:r>
            <a:r>
              <a:rPr lang="en-IN" sz="1400" dirty="0">
                <a:latin typeface="Calibri" panose="020F0502020204030204" pitchFamily="34" charset="0"/>
              </a:rPr>
              <a:t>in income, spread of education and improved health would lead to fall in fertility. </a:t>
            </a:r>
            <a:endParaRPr lang="en-IN" sz="1400" dirty="0" smtClean="0">
              <a:latin typeface="Calibri" panose="020F0502020204030204" pitchFamily="34" charset="0"/>
            </a:endParaRPr>
          </a:p>
          <a:p>
            <a:pPr>
              <a:lnSpc>
                <a:spcPct val="150000"/>
              </a:lnSpc>
            </a:pPr>
            <a:r>
              <a:rPr lang="en-IN" sz="1400" dirty="0" smtClean="0">
                <a:latin typeface="Calibri" panose="020F0502020204030204" pitchFamily="34" charset="0"/>
              </a:rPr>
              <a:t>Population </a:t>
            </a:r>
            <a:r>
              <a:rPr lang="en-IN" sz="1400" dirty="0">
                <a:latin typeface="Calibri" panose="020F0502020204030204" pitchFamily="34" charset="0"/>
              </a:rPr>
              <a:t>and poverty are directly proportional to each other. </a:t>
            </a:r>
            <a:endParaRPr lang="en-IN" sz="1400" dirty="0" smtClean="0">
              <a:latin typeface="Calibri" panose="020F0502020204030204" pitchFamily="34" charset="0"/>
            </a:endParaRPr>
          </a:p>
          <a:p>
            <a:pPr>
              <a:lnSpc>
                <a:spcPct val="150000"/>
              </a:lnSpc>
            </a:pPr>
            <a:r>
              <a:rPr lang="en-IN" sz="1400" dirty="0" smtClean="0">
                <a:latin typeface="Calibri" panose="020F0502020204030204" pitchFamily="34" charset="0"/>
              </a:rPr>
              <a:t>Thus</a:t>
            </a:r>
            <a:r>
              <a:rPr lang="en-IN" sz="1400" dirty="0">
                <a:latin typeface="Calibri" panose="020F0502020204030204" pitchFamily="34" charset="0"/>
              </a:rPr>
              <a:t>, control of the population should be our top-most priority.</a:t>
            </a:r>
            <a:endParaRPr lang="en-IN" sz="1400" dirty="0">
              <a:latin typeface="Calibri" panose="020F0502020204030204" pitchFamily="34" charset="0"/>
            </a:endParaRPr>
          </a:p>
        </p:txBody>
      </p:sp>
    </p:spTree>
    <p:extLst>
      <p:ext uri="{BB962C8B-B14F-4D97-AF65-F5344CB8AC3E}">
        <p14:creationId xmlns:p14="http://schemas.microsoft.com/office/powerpoint/2010/main" val="148754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2400" b="1" dirty="0" smtClean="0">
                <a:solidFill>
                  <a:srgbClr val="FF0000"/>
                </a:solidFill>
                <a:latin typeface="Calibri" panose="020F0502020204030204" pitchFamily="34" charset="0"/>
              </a:rPr>
              <a:t>“ERA OF RESPONSIBILITY”</a:t>
            </a:r>
            <a:endParaRPr lang="en-IN" sz="2400" dirty="0">
              <a:solidFill>
                <a:srgbClr val="FF0000"/>
              </a:solidFill>
              <a:latin typeface="Calibri" panose="020F0502020204030204" pitchFamily="34" charset="0"/>
            </a:endParaRPr>
          </a:p>
        </p:txBody>
      </p:sp>
      <p:sp>
        <p:nvSpPr>
          <p:cNvPr id="3" name="Text Placeholder 2"/>
          <p:cNvSpPr>
            <a:spLocks noGrp="1"/>
          </p:cNvSpPr>
          <p:nvPr>
            <p:ph type="body" idx="1"/>
          </p:nvPr>
        </p:nvSpPr>
        <p:spPr/>
        <p:txBody>
          <a:bodyPr/>
          <a:lstStyle/>
          <a:p>
            <a:pPr>
              <a:lnSpc>
                <a:spcPct val="200000"/>
              </a:lnSpc>
            </a:pPr>
            <a:r>
              <a:rPr lang="en-IN" sz="1400" dirty="0">
                <a:latin typeface="Calibri" panose="020F0502020204030204" pitchFamily="34" charset="0"/>
              </a:rPr>
              <a:t>The author now re-mentions the “holistic view” of the basis of our existence. </a:t>
            </a:r>
            <a:endParaRPr lang="en-IN" sz="1400" dirty="0" smtClean="0">
              <a:latin typeface="Calibri" panose="020F0502020204030204" pitchFamily="34" charset="0"/>
            </a:endParaRPr>
          </a:p>
          <a:p>
            <a:pPr>
              <a:lnSpc>
                <a:spcPct val="200000"/>
              </a:lnSpc>
            </a:pPr>
            <a:r>
              <a:rPr lang="en-IN" sz="1400" dirty="0" smtClean="0">
                <a:latin typeface="Calibri" panose="020F0502020204030204" pitchFamily="34" charset="0"/>
              </a:rPr>
              <a:t>He </a:t>
            </a:r>
            <a:r>
              <a:rPr lang="en-IN" sz="1400" dirty="0">
                <a:latin typeface="Calibri" panose="020F0502020204030204" pitchFamily="34" charset="0"/>
              </a:rPr>
              <a:t>points that it is an “Era of Responsibility” that calls tor “seeing the world as an integrated whole rather than a dissociated collection of parts</a:t>
            </a:r>
            <a:r>
              <a:rPr lang="en-IN" sz="1400" dirty="0" smtClean="0">
                <a:latin typeface="Calibri" panose="020F0502020204030204" pitchFamily="34" charset="0"/>
              </a:rPr>
              <a:t>”.</a:t>
            </a:r>
          </a:p>
          <a:p>
            <a:pPr>
              <a:lnSpc>
                <a:spcPct val="200000"/>
              </a:lnSpc>
            </a:pPr>
            <a:r>
              <a:rPr lang="en-IN" sz="1400" dirty="0" smtClean="0">
                <a:latin typeface="Calibri" panose="020F0502020204030204" pitchFamily="34" charset="0"/>
              </a:rPr>
              <a:t>Industry </a:t>
            </a:r>
            <a:r>
              <a:rPr lang="en-IN" sz="1400" dirty="0">
                <a:latin typeface="Calibri" panose="020F0502020204030204" pitchFamily="34" charset="0"/>
              </a:rPr>
              <a:t>plays an important role in this responsibility. </a:t>
            </a:r>
            <a:endParaRPr lang="en-IN" sz="1400" dirty="0" smtClean="0">
              <a:latin typeface="Calibri" panose="020F0502020204030204" pitchFamily="34" charset="0"/>
            </a:endParaRPr>
          </a:p>
          <a:p>
            <a:pPr>
              <a:lnSpc>
                <a:spcPct val="200000"/>
              </a:lnSpc>
            </a:pPr>
            <a:r>
              <a:rPr lang="en-IN" sz="1400" dirty="0" smtClean="0">
                <a:latin typeface="Calibri" panose="020F0502020204030204" pitchFamily="34" charset="0"/>
              </a:rPr>
              <a:t>Excellence </a:t>
            </a:r>
            <a:r>
              <a:rPr lang="en-IN" sz="1400" dirty="0">
                <a:latin typeface="Calibri" panose="020F0502020204030204" pitchFamily="34" charset="0"/>
              </a:rPr>
              <a:t>in environmental performance is required for the manufacturers to continue their existence. </a:t>
            </a:r>
            <a:endParaRPr lang="en-IN" sz="1400" dirty="0" smtClean="0">
              <a:latin typeface="Calibri" panose="020F0502020204030204" pitchFamily="34" charset="0"/>
            </a:endParaRPr>
          </a:p>
          <a:p>
            <a:pPr>
              <a:lnSpc>
                <a:spcPct val="200000"/>
              </a:lnSpc>
            </a:pPr>
            <a:r>
              <a:rPr lang="en-IN" sz="1400" dirty="0" smtClean="0">
                <a:latin typeface="Calibri" panose="020F0502020204030204" pitchFamily="34" charset="0"/>
              </a:rPr>
              <a:t>Our </a:t>
            </a:r>
            <a:r>
              <a:rPr lang="en-IN" sz="1400" dirty="0">
                <a:latin typeface="Calibri" panose="020F0502020204030204" pitchFamily="34" charset="0"/>
              </a:rPr>
              <a:t>earth belongs as much to the future generation as much to us. </a:t>
            </a:r>
            <a:endParaRPr lang="en-IN" sz="1400" dirty="0" smtClean="0">
              <a:latin typeface="Calibri" panose="020F0502020204030204" pitchFamily="34" charset="0"/>
            </a:endParaRPr>
          </a:p>
          <a:p>
            <a:pPr>
              <a:lnSpc>
                <a:spcPct val="200000"/>
              </a:lnSpc>
            </a:pPr>
            <a:r>
              <a:rPr lang="en-IN" sz="1400" dirty="0" smtClean="0">
                <a:latin typeface="Calibri" panose="020F0502020204030204" pitchFamily="34" charset="0"/>
              </a:rPr>
              <a:t>We </a:t>
            </a:r>
            <a:r>
              <a:rPr lang="en-IN" sz="1400" dirty="0">
                <a:latin typeface="Calibri" panose="020F0502020204030204" pitchFamily="34" charset="0"/>
              </a:rPr>
              <a:t>should soon realise our duty towards our planet and should not treat it solely as our property. </a:t>
            </a:r>
            <a:endParaRPr lang="en-IN" sz="1400" dirty="0">
              <a:latin typeface="Calibri" panose="020F0502020204030204" pitchFamily="34" charset="0"/>
            </a:endParaRPr>
          </a:p>
        </p:txBody>
      </p:sp>
    </p:spTree>
    <p:extLst>
      <p:ext uri="{BB962C8B-B14F-4D97-AF65-F5344CB8AC3E}">
        <p14:creationId xmlns:p14="http://schemas.microsoft.com/office/powerpoint/2010/main" val="2436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fontAlgn="base"/>
            <a:r>
              <a:rPr lang="en-IN" sz="2400" b="1" u="sng" dirty="0" smtClean="0">
                <a:solidFill>
                  <a:srgbClr val="FF0000"/>
                </a:solidFill>
                <a:latin typeface="Calibri" pitchFamily="34" charset="0"/>
              </a:rPr>
              <a:t>REASONS</a:t>
            </a:r>
            <a:endParaRPr lang="en-IN" sz="2400" u="sng" dirty="0" smtClean="0">
              <a:solidFill>
                <a:srgbClr val="FF0000"/>
              </a:solidFill>
              <a:latin typeface="Calibri" pitchFamily="34" charset="0"/>
            </a:endParaRPr>
          </a:p>
        </p:txBody>
      </p:sp>
      <p:sp>
        <p:nvSpPr>
          <p:cNvPr id="4" name="Google Shape;64;p14"/>
          <p:cNvSpPr txBox="1"/>
          <p:nvPr/>
        </p:nvSpPr>
        <p:spPr>
          <a:xfrm>
            <a:off x="272675" y="933061"/>
            <a:ext cx="8688300" cy="3732245"/>
          </a:xfrm>
          <a:prstGeom prst="rect">
            <a:avLst/>
          </a:prstGeom>
          <a:noFill/>
          <a:ln>
            <a:noFill/>
          </a:ln>
        </p:spPr>
        <p:txBody>
          <a:bodyPr spcFirstLastPara="1" wrap="square" lIns="91425" tIns="91425" rIns="91425" bIns="91425" anchor="t" anchorCtr="0">
            <a:noAutofit/>
          </a:bodyPr>
          <a:lstStyle/>
          <a:p>
            <a:pPr marL="299085" indent="-287020">
              <a:spcBef>
                <a:spcPts val="105"/>
              </a:spcBef>
              <a:buFont typeface="Arial"/>
              <a:buChar char="•"/>
              <a:tabLst>
                <a:tab pos="299085" algn="l"/>
                <a:tab pos="299720" algn="l"/>
              </a:tabLst>
            </a:pPr>
            <a:r>
              <a:rPr lang="en-IN" spc="-5" dirty="0" smtClean="0">
                <a:latin typeface="Calibri" pitchFamily="34" charset="0"/>
                <a:cs typeface="Candara"/>
              </a:rPr>
              <a:t>Mankind </a:t>
            </a:r>
            <a:r>
              <a:rPr lang="en-IN" dirty="0" smtClean="0">
                <a:latin typeface="Calibri" pitchFamily="34" charset="0"/>
                <a:cs typeface="Candara"/>
              </a:rPr>
              <a:t>is now the number </a:t>
            </a:r>
            <a:r>
              <a:rPr lang="en-IN" spc="-5" dirty="0" smtClean="0">
                <a:latin typeface="Calibri" pitchFamily="34" charset="0"/>
                <a:cs typeface="Candara"/>
              </a:rPr>
              <a:t>one </a:t>
            </a:r>
            <a:r>
              <a:rPr lang="en-IN" dirty="0" smtClean="0">
                <a:latin typeface="Calibri" pitchFamily="34" charset="0"/>
                <a:cs typeface="Candara"/>
              </a:rPr>
              <a:t>cause of all the </a:t>
            </a:r>
            <a:r>
              <a:rPr lang="en-IN" spc="-5" dirty="0" smtClean="0">
                <a:latin typeface="Calibri" pitchFamily="34" charset="0"/>
                <a:cs typeface="Candara"/>
              </a:rPr>
              <a:t>destruction happening </a:t>
            </a:r>
            <a:r>
              <a:rPr lang="en-IN" dirty="0" smtClean="0">
                <a:latin typeface="Calibri" pitchFamily="34" charset="0"/>
                <a:cs typeface="Candara"/>
              </a:rPr>
              <a:t>on</a:t>
            </a:r>
            <a:r>
              <a:rPr lang="en-IN" spc="70" dirty="0" smtClean="0">
                <a:latin typeface="Calibri" pitchFamily="34" charset="0"/>
                <a:cs typeface="Candara"/>
              </a:rPr>
              <a:t> </a:t>
            </a:r>
            <a:r>
              <a:rPr lang="en-IN" dirty="0" smtClean="0">
                <a:latin typeface="Calibri" pitchFamily="34" charset="0"/>
                <a:cs typeface="Candara"/>
              </a:rPr>
              <a:t>Earth.</a:t>
            </a:r>
          </a:p>
          <a:p>
            <a:pPr>
              <a:spcBef>
                <a:spcPts val="40"/>
              </a:spcBef>
              <a:buFont typeface="Arial"/>
              <a:buChar char="•"/>
            </a:pPr>
            <a:endParaRPr lang="en-IN" sz="1600" dirty="0" smtClean="0">
              <a:latin typeface="Calibri" pitchFamily="34" charset="0"/>
              <a:cs typeface="Times New Roman"/>
            </a:endParaRPr>
          </a:p>
          <a:p>
            <a:pPr marL="299085" marR="164465" indent="-287020">
              <a:spcBef>
                <a:spcPts val="5"/>
              </a:spcBef>
              <a:buFont typeface="Arial"/>
              <a:buChar char="•"/>
              <a:tabLst>
                <a:tab pos="353695" algn="l"/>
                <a:tab pos="354330" algn="l"/>
              </a:tabLst>
            </a:pPr>
            <a:r>
              <a:rPr lang="en-IN" dirty="0" smtClean="0">
                <a:latin typeface="Calibri" pitchFamily="34" charset="0"/>
              </a:rPr>
              <a:t>	</a:t>
            </a:r>
            <a:r>
              <a:rPr lang="en-IN" spc="-5" dirty="0" smtClean="0">
                <a:latin typeface="Calibri" pitchFamily="34" charset="0"/>
                <a:cs typeface="Candara"/>
              </a:rPr>
              <a:t>As </a:t>
            </a:r>
            <a:r>
              <a:rPr lang="en-IN" dirty="0" smtClean="0">
                <a:latin typeface="Calibri" pitchFamily="34" charset="0"/>
                <a:cs typeface="Candara"/>
              </a:rPr>
              <a:t>well as trying to destroy each other on the battle-field, we are the </a:t>
            </a:r>
            <a:r>
              <a:rPr lang="en-IN" spc="-5" dirty="0" smtClean="0">
                <a:latin typeface="Calibri" pitchFamily="34" charset="0"/>
                <a:cs typeface="Candara"/>
              </a:rPr>
              <a:t>cause </a:t>
            </a:r>
            <a:r>
              <a:rPr lang="en-IN" dirty="0" smtClean="0">
                <a:latin typeface="Calibri" pitchFamily="34" charset="0"/>
                <a:cs typeface="Candara"/>
              </a:rPr>
              <a:t>of a  series </a:t>
            </a:r>
            <a:r>
              <a:rPr lang="en-IN" spc="-5" dirty="0" smtClean="0">
                <a:latin typeface="Calibri" pitchFamily="34" charset="0"/>
                <a:cs typeface="Candara"/>
              </a:rPr>
              <a:t>of other disasters, beginning with </a:t>
            </a:r>
            <a:r>
              <a:rPr lang="en-IN" dirty="0" smtClean="0">
                <a:latin typeface="Calibri" pitchFamily="34" charset="0"/>
                <a:cs typeface="Candara"/>
              </a:rPr>
              <a:t>the </a:t>
            </a:r>
            <a:r>
              <a:rPr lang="en-IN" spc="-5" dirty="0" smtClean="0">
                <a:latin typeface="Calibri" pitchFamily="34" charset="0"/>
                <a:cs typeface="Candara"/>
              </a:rPr>
              <a:t>industrial exploitation </a:t>
            </a:r>
            <a:r>
              <a:rPr lang="en-IN" dirty="0" smtClean="0">
                <a:latin typeface="Calibri" pitchFamily="34" charset="0"/>
                <a:cs typeface="Candara"/>
              </a:rPr>
              <a:t>of the  </a:t>
            </a:r>
            <a:r>
              <a:rPr lang="en-IN" spc="-5" dirty="0" smtClean="0">
                <a:latin typeface="Calibri" pitchFamily="34" charset="0"/>
                <a:cs typeface="Candara"/>
              </a:rPr>
              <a:t>resources </a:t>
            </a:r>
            <a:r>
              <a:rPr lang="en-IN" dirty="0" smtClean="0">
                <a:latin typeface="Calibri" pitchFamily="34" charset="0"/>
                <a:cs typeface="Candara"/>
              </a:rPr>
              <a:t>of the</a:t>
            </a:r>
            <a:r>
              <a:rPr lang="en-IN" spc="-15" dirty="0" smtClean="0">
                <a:latin typeface="Calibri" pitchFamily="34" charset="0"/>
                <a:cs typeface="Candara"/>
              </a:rPr>
              <a:t> </a:t>
            </a:r>
            <a:r>
              <a:rPr lang="en-IN" dirty="0" smtClean="0">
                <a:latin typeface="Calibri" pitchFamily="34" charset="0"/>
                <a:cs typeface="Candara"/>
              </a:rPr>
              <a:t>Earth.</a:t>
            </a:r>
          </a:p>
          <a:p>
            <a:pPr>
              <a:spcBef>
                <a:spcPts val="40"/>
              </a:spcBef>
              <a:buFont typeface="Arial"/>
              <a:buChar char="•"/>
            </a:pPr>
            <a:endParaRPr lang="en-IN" sz="1600" dirty="0" smtClean="0">
              <a:latin typeface="Calibri" pitchFamily="34" charset="0"/>
              <a:cs typeface="Times New Roman"/>
            </a:endParaRPr>
          </a:p>
          <a:p>
            <a:pPr marL="299085" indent="-287020">
              <a:buFont typeface="Arial"/>
              <a:buChar char="•"/>
              <a:tabLst>
                <a:tab pos="299085" algn="l"/>
                <a:tab pos="299720" algn="l"/>
              </a:tabLst>
            </a:pPr>
            <a:r>
              <a:rPr lang="en-IN" spc="-5" dirty="0" smtClean="0">
                <a:latin typeface="Calibri" pitchFamily="34" charset="0"/>
                <a:cs typeface="Candara"/>
              </a:rPr>
              <a:t>The </a:t>
            </a:r>
            <a:r>
              <a:rPr lang="en-IN" dirty="0" smtClean="0">
                <a:latin typeface="Calibri" pitchFamily="34" charset="0"/>
                <a:cs typeface="Candara"/>
              </a:rPr>
              <a:t>seas </a:t>
            </a:r>
            <a:r>
              <a:rPr lang="en-IN" spc="-5" dirty="0" smtClean="0">
                <a:latin typeface="Calibri" pitchFamily="34" charset="0"/>
                <a:cs typeface="Candara"/>
              </a:rPr>
              <a:t>and oceans are </a:t>
            </a:r>
            <a:r>
              <a:rPr lang="en-IN" dirty="0" smtClean="0">
                <a:latin typeface="Calibri" pitchFamily="34" charset="0"/>
                <a:cs typeface="Candara"/>
              </a:rPr>
              <a:t>being </a:t>
            </a:r>
            <a:r>
              <a:rPr lang="en-IN" spc="-5" dirty="0" smtClean="0">
                <a:latin typeface="Calibri" pitchFamily="34" charset="0"/>
                <a:cs typeface="Candara"/>
              </a:rPr>
              <a:t>poisoned </a:t>
            </a:r>
            <a:r>
              <a:rPr lang="en-IN" dirty="0" smtClean="0">
                <a:latin typeface="Calibri" pitchFamily="34" charset="0"/>
                <a:cs typeface="Candara"/>
              </a:rPr>
              <a:t>by </a:t>
            </a:r>
            <a:r>
              <a:rPr lang="en-IN" spc="-5" dirty="0" smtClean="0">
                <a:latin typeface="Calibri" pitchFamily="34" charset="0"/>
                <a:cs typeface="Candara"/>
              </a:rPr>
              <a:t>chemical </a:t>
            </a:r>
            <a:r>
              <a:rPr lang="en-IN" dirty="0" smtClean="0">
                <a:latin typeface="Calibri" pitchFamily="34" charset="0"/>
                <a:cs typeface="Candara"/>
              </a:rPr>
              <a:t>products, oils, </a:t>
            </a:r>
            <a:r>
              <a:rPr lang="en-IN" spc="-5" dirty="0" smtClean="0">
                <a:latin typeface="Calibri" pitchFamily="34" charset="0"/>
                <a:cs typeface="Candara"/>
              </a:rPr>
              <a:t>industrial</a:t>
            </a:r>
            <a:r>
              <a:rPr lang="en-IN" spc="90" dirty="0" smtClean="0">
                <a:latin typeface="Calibri" pitchFamily="34" charset="0"/>
                <a:cs typeface="Candara"/>
              </a:rPr>
              <a:t> </a:t>
            </a:r>
            <a:r>
              <a:rPr lang="en-IN" dirty="0" smtClean="0">
                <a:latin typeface="Calibri" pitchFamily="34" charset="0"/>
                <a:cs typeface="Candara"/>
              </a:rPr>
              <a:t>and</a:t>
            </a:r>
          </a:p>
          <a:p>
            <a:pPr marL="299085">
              <a:spcBef>
                <a:spcPts val="5"/>
              </a:spcBef>
            </a:pPr>
            <a:r>
              <a:rPr lang="en-IN" spc="-5" dirty="0" smtClean="0">
                <a:latin typeface="Calibri" pitchFamily="34" charset="0"/>
                <a:cs typeface="Candara"/>
              </a:rPr>
              <a:t>human</a:t>
            </a:r>
            <a:r>
              <a:rPr lang="en-IN" spc="10" dirty="0" smtClean="0">
                <a:latin typeface="Calibri" pitchFamily="34" charset="0"/>
                <a:cs typeface="Candara"/>
              </a:rPr>
              <a:t> </a:t>
            </a:r>
            <a:r>
              <a:rPr lang="en-IN" spc="-5" dirty="0" smtClean="0">
                <a:latin typeface="Calibri" pitchFamily="34" charset="0"/>
                <a:cs typeface="Candara"/>
              </a:rPr>
              <a:t>waste.</a:t>
            </a:r>
            <a:endParaRPr lang="en-IN" dirty="0">
              <a:latin typeface="Calibri" pitchFamily="34" charset="0"/>
              <a:cs typeface="Candara"/>
            </a:endParaRPr>
          </a:p>
        </p:txBody>
      </p:sp>
      <p:sp>
        <p:nvSpPr>
          <p:cNvPr id="5" name="object 11"/>
          <p:cNvSpPr/>
          <p:nvPr/>
        </p:nvSpPr>
        <p:spPr>
          <a:xfrm>
            <a:off x="335404" y="2787397"/>
            <a:ext cx="3200400" cy="2092513"/>
          </a:xfrm>
          <a:prstGeom prst="rect">
            <a:avLst/>
          </a:prstGeom>
          <a:blipFill>
            <a:blip r:embed="rId3" cstate="print"/>
            <a:stretch>
              <a:fillRect/>
            </a:stretch>
          </a:blipFill>
        </p:spPr>
        <p:txBody>
          <a:bodyPr wrap="square" lIns="0" tIns="0" rIns="0" bIns="0" rtlCol="0"/>
          <a:lstStyle/>
          <a:p>
            <a:endParaRPr/>
          </a:p>
        </p:txBody>
      </p:sp>
      <p:sp>
        <p:nvSpPr>
          <p:cNvPr id="6" name="object 12"/>
          <p:cNvSpPr/>
          <p:nvPr/>
        </p:nvSpPr>
        <p:spPr>
          <a:xfrm>
            <a:off x="4661137" y="2722082"/>
            <a:ext cx="2843784" cy="208318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fontAlgn="base"/>
            <a:r>
              <a:rPr lang="en-IN" sz="2400" b="1" u="sng" dirty="0" smtClean="0">
                <a:solidFill>
                  <a:srgbClr val="FF0000"/>
                </a:solidFill>
                <a:latin typeface="Calibri" pitchFamily="34" charset="0"/>
              </a:rPr>
              <a:t>REASONS</a:t>
            </a:r>
            <a:endParaRPr lang="en-IN" sz="2400" u="sng" dirty="0" smtClean="0">
              <a:solidFill>
                <a:srgbClr val="FF0000"/>
              </a:solidFill>
              <a:latin typeface="Calibri" pitchFamily="34" charset="0"/>
            </a:endParaRPr>
          </a:p>
        </p:txBody>
      </p:sp>
      <p:sp>
        <p:nvSpPr>
          <p:cNvPr id="4" name="Google Shape;64;p14"/>
          <p:cNvSpPr txBox="1"/>
          <p:nvPr/>
        </p:nvSpPr>
        <p:spPr>
          <a:xfrm>
            <a:off x="272675" y="933061"/>
            <a:ext cx="8688300" cy="3732245"/>
          </a:xfrm>
          <a:prstGeom prst="rect">
            <a:avLst/>
          </a:prstGeom>
          <a:noFill/>
          <a:ln>
            <a:noFill/>
          </a:ln>
        </p:spPr>
        <p:txBody>
          <a:bodyPr spcFirstLastPara="1" wrap="square" lIns="91425" tIns="91425" rIns="91425" bIns="91425" anchor="t" anchorCtr="0">
            <a:noAutofit/>
          </a:bodyPr>
          <a:lstStyle/>
          <a:p>
            <a:pPr marL="355600" marR="5080" indent="-342900">
              <a:spcBef>
                <a:spcPts val="105"/>
              </a:spcBef>
              <a:buFont typeface="Arial"/>
              <a:buChar char="•"/>
              <a:tabLst>
                <a:tab pos="410209" algn="l"/>
                <a:tab pos="410845" algn="l"/>
              </a:tabLst>
            </a:pPr>
            <a:r>
              <a:rPr lang="en-IN" dirty="0" smtClean="0">
                <a:latin typeface="Calibri" pitchFamily="34" charset="0"/>
              </a:rPr>
              <a:t>	</a:t>
            </a:r>
            <a:r>
              <a:rPr lang="en-IN" dirty="0" smtClean="0">
                <a:latin typeface="Calibri" pitchFamily="34" charset="0"/>
                <a:cs typeface="Candara"/>
              </a:rPr>
              <a:t>On land, especially in the industrial countries </a:t>
            </a:r>
            <a:r>
              <a:rPr lang="en-IN" spc="-5" dirty="0" smtClean="0">
                <a:latin typeface="Calibri" pitchFamily="34" charset="0"/>
                <a:cs typeface="Candara"/>
              </a:rPr>
              <a:t>where </a:t>
            </a:r>
            <a:r>
              <a:rPr lang="en-IN" dirty="0" smtClean="0">
                <a:latin typeface="Calibri" pitchFamily="34" charset="0"/>
                <a:cs typeface="Candara"/>
              </a:rPr>
              <a:t>most </a:t>
            </a:r>
            <a:r>
              <a:rPr lang="en-IN" spc="-5" dirty="0" smtClean="0">
                <a:latin typeface="Calibri" pitchFamily="34" charset="0"/>
                <a:cs typeface="Candara"/>
              </a:rPr>
              <a:t>waste </a:t>
            </a:r>
            <a:r>
              <a:rPr lang="en-IN" dirty="0" smtClean="0">
                <a:latin typeface="Calibri" pitchFamily="34" charset="0"/>
                <a:cs typeface="Candara"/>
              </a:rPr>
              <a:t>is actually  "manufactured", there is increasingly little room to bury it and even when buried,  noxious elements leech out and destroy the health of the</a:t>
            </a:r>
            <a:r>
              <a:rPr lang="en-IN" spc="-15" dirty="0" smtClean="0">
                <a:latin typeface="Calibri" pitchFamily="34" charset="0"/>
                <a:cs typeface="Candara"/>
              </a:rPr>
              <a:t> </a:t>
            </a:r>
            <a:r>
              <a:rPr lang="en-IN" dirty="0" smtClean="0">
                <a:latin typeface="Calibri" pitchFamily="34" charset="0"/>
                <a:cs typeface="Candara"/>
              </a:rPr>
              <a:t>area.</a:t>
            </a:r>
          </a:p>
          <a:p>
            <a:pPr>
              <a:spcBef>
                <a:spcPts val="40"/>
              </a:spcBef>
              <a:buFont typeface="Arial"/>
              <a:buChar char="•"/>
            </a:pPr>
            <a:endParaRPr lang="en-IN" sz="1600" dirty="0" smtClean="0">
              <a:latin typeface="Calibri" pitchFamily="34" charset="0"/>
              <a:cs typeface="Times New Roman"/>
            </a:endParaRPr>
          </a:p>
          <a:p>
            <a:pPr marL="299085" marR="22225" indent="-287020">
              <a:spcBef>
                <a:spcPts val="5"/>
              </a:spcBef>
              <a:buFont typeface="Arial"/>
              <a:buChar char="•"/>
              <a:tabLst>
                <a:tab pos="299085" algn="l"/>
                <a:tab pos="299720" algn="l"/>
              </a:tabLst>
            </a:pPr>
            <a:r>
              <a:rPr lang="en-IN" spc="-5" dirty="0" smtClean="0">
                <a:latin typeface="Calibri" pitchFamily="34" charset="0"/>
                <a:cs typeface="Candara"/>
              </a:rPr>
              <a:t>An </a:t>
            </a:r>
            <a:r>
              <a:rPr lang="en-IN" dirty="0" smtClean="0">
                <a:latin typeface="Calibri" pitchFamily="34" charset="0"/>
                <a:cs typeface="Candara"/>
              </a:rPr>
              <a:t>even greater problem is the </a:t>
            </a:r>
            <a:r>
              <a:rPr lang="en-IN" spc="-5" dirty="0" smtClean="0">
                <a:latin typeface="Calibri" pitchFamily="34" charset="0"/>
                <a:cs typeface="Candara"/>
              </a:rPr>
              <a:t>disposal of Atomic waste, unsafe </a:t>
            </a:r>
            <a:r>
              <a:rPr lang="en-IN" dirty="0" smtClean="0">
                <a:latin typeface="Calibri" pitchFamily="34" charset="0"/>
                <a:cs typeface="Candara"/>
              </a:rPr>
              <a:t>to </a:t>
            </a:r>
            <a:r>
              <a:rPr lang="en-IN" spc="-5" dirty="0" smtClean="0">
                <a:latin typeface="Calibri" pitchFamily="34" charset="0"/>
                <a:cs typeface="Candara"/>
              </a:rPr>
              <a:t>dump into </a:t>
            </a:r>
            <a:r>
              <a:rPr lang="en-IN" dirty="0" smtClean="0">
                <a:latin typeface="Calibri" pitchFamily="34" charset="0"/>
                <a:cs typeface="Candara"/>
              </a:rPr>
              <a:t>the  sea and </a:t>
            </a:r>
            <a:r>
              <a:rPr lang="en-IN" spc="-5" dirty="0" smtClean="0">
                <a:latin typeface="Calibri" pitchFamily="34" charset="0"/>
                <a:cs typeface="Candara"/>
              </a:rPr>
              <a:t>even </a:t>
            </a:r>
            <a:r>
              <a:rPr lang="en-IN" dirty="0" smtClean="0">
                <a:latin typeface="Calibri" pitchFamily="34" charset="0"/>
                <a:cs typeface="Candara"/>
              </a:rPr>
              <a:t>more </a:t>
            </a:r>
            <a:r>
              <a:rPr lang="en-IN" spc="-5" dirty="0" smtClean="0">
                <a:latin typeface="Calibri" pitchFamily="34" charset="0"/>
                <a:cs typeface="Candara"/>
              </a:rPr>
              <a:t>unsafe </a:t>
            </a:r>
            <a:r>
              <a:rPr lang="en-IN" dirty="0" smtClean="0">
                <a:latin typeface="Calibri" pitchFamily="34" charset="0"/>
                <a:cs typeface="Candara"/>
              </a:rPr>
              <a:t>to </a:t>
            </a:r>
            <a:r>
              <a:rPr lang="en-IN" spc="-5" dirty="0" smtClean="0">
                <a:latin typeface="Calibri" pitchFamily="34" charset="0"/>
                <a:cs typeface="Candara"/>
              </a:rPr>
              <a:t>bury under </a:t>
            </a:r>
            <a:r>
              <a:rPr lang="en-IN" dirty="0" smtClean="0">
                <a:latin typeface="Calibri" pitchFamily="34" charset="0"/>
                <a:cs typeface="Candara"/>
              </a:rPr>
              <a:t>the</a:t>
            </a:r>
            <a:r>
              <a:rPr lang="en-IN" spc="35" dirty="0" smtClean="0">
                <a:latin typeface="Calibri" pitchFamily="34" charset="0"/>
                <a:cs typeface="Candara"/>
              </a:rPr>
              <a:t> </a:t>
            </a:r>
            <a:r>
              <a:rPr lang="en-IN" spc="-5" dirty="0" smtClean="0">
                <a:latin typeface="Calibri" pitchFamily="34" charset="0"/>
                <a:cs typeface="Candara"/>
              </a:rPr>
              <a:t>land.</a:t>
            </a:r>
            <a:endParaRPr lang="en-IN" dirty="0" smtClean="0">
              <a:latin typeface="Calibri" pitchFamily="34" charset="0"/>
              <a:cs typeface="Candara"/>
            </a:endParaRPr>
          </a:p>
          <a:p>
            <a:pPr>
              <a:spcBef>
                <a:spcPts val="40"/>
              </a:spcBef>
              <a:buFont typeface="Arial"/>
              <a:buChar char="•"/>
            </a:pPr>
            <a:endParaRPr lang="en-IN" sz="1600" dirty="0" smtClean="0">
              <a:latin typeface="Calibri" pitchFamily="34" charset="0"/>
              <a:cs typeface="Times New Roman"/>
            </a:endParaRPr>
          </a:p>
          <a:p>
            <a:pPr marL="299085" marR="29845" indent="-287020">
              <a:spcBef>
                <a:spcPts val="5"/>
              </a:spcBef>
              <a:buFont typeface="Arial"/>
              <a:buChar char="•"/>
              <a:tabLst>
                <a:tab pos="299085" algn="l"/>
                <a:tab pos="299720" algn="l"/>
              </a:tabLst>
            </a:pPr>
            <a:r>
              <a:rPr lang="en-IN" spc="-5" dirty="0" smtClean="0">
                <a:latin typeface="Calibri" pitchFamily="34" charset="0"/>
                <a:cs typeface="Candara"/>
              </a:rPr>
              <a:t>Forests </a:t>
            </a:r>
            <a:r>
              <a:rPr lang="en-IN" dirty="0" smtClean="0">
                <a:latin typeface="Calibri" pitchFamily="34" charset="0"/>
                <a:cs typeface="Candara"/>
              </a:rPr>
              <a:t>are </a:t>
            </a:r>
            <a:r>
              <a:rPr lang="en-IN" spc="-5" dirty="0" smtClean="0">
                <a:latin typeface="Calibri" pitchFamily="34" charset="0"/>
                <a:cs typeface="Candara"/>
              </a:rPr>
              <a:t>cut down </a:t>
            </a:r>
            <a:r>
              <a:rPr lang="en-IN" dirty="0" smtClean="0">
                <a:latin typeface="Calibri" pitchFamily="34" charset="0"/>
                <a:cs typeface="Candara"/>
              </a:rPr>
              <a:t>for </a:t>
            </a:r>
            <a:r>
              <a:rPr lang="en-IN" spc="-5" dirty="0" smtClean="0">
                <a:latin typeface="Calibri" pitchFamily="34" charset="0"/>
                <a:cs typeface="Candara"/>
              </a:rPr>
              <a:t>many </a:t>
            </a:r>
            <a:r>
              <a:rPr lang="en-IN" dirty="0" smtClean="0">
                <a:latin typeface="Calibri" pitchFamily="34" charset="0"/>
                <a:cs typeface="Candara"/>
              </a:rPr>
              <a:t>reasons, but most of </a:t>
            </a:r>
            <a:r>
              <a:rPr lang="en-IN" spc="-5" dirty="0" smtClean="0">
                <a:latin typeface="Calibri" pitchFamily="34" charset="0"/>
                <a:cs typeface="Candara"/>
              </a:rPr>
              <a:t>them </a:t>
            </a:r>
            <a:r>
              <a:rPr lang="en-IN" dirty="0" smtClean="0">
                <a:latin typeface="Calibri" pitchFamily="34" charset="0"/>
                <a:cs typeface="Candara"/>
              </a:rPr>
              <a:t>are related to money or  to people’s need to provide for </a:t>
            </a:r>
            <a:r>
              <a:rPr lang="en-IN" spc="-5" dirty="0" smtClean="0">
                <a:latin typeface="Calibri" pitchFamily="34" charset="0"/>
                <a:cs typeface="Candara"/>
              </a:rPr>
              <a:t>their</a:t>
            </a:r>
            <a:r>
              <a:rPr lang="en-IN" spc="-65" dirty="0" smtClean="0">
                <a:latin typeface="Calibri" pitchFamily="34" charset="0"/>
                <a:cs typeface="Candara"/>
              </a:rPr>
              <a:t> </a:t>
            </a:r>
            <a:r>
              <a:rPr lang="en-IN" spc="-5" dirty="0" smtClean="0">
                <a:latin typeface="Calibri" pitchFamily="34" charset="0"/>
                <a:cs typeface="Candara"/>
              </a:rPr>
              <a:t>families.</a:t>
            </a:r>
            <a:endParaRPr lang="en-IN" dirty="0">
              <a:latin typeface="Calibri" pitchFamily="34" charset="0"/>
              <a:cs typeface="Candara"/>
            </a:endParaRPr>
          </a:p>
        </p:txBody>
      </p:sp>
      <p:sp>
        <p:nvSpPr>
          <p:cNvPr id="5" name="object 3"/>
          <p:cNvSpPr/>
          <p:nvPr/>
        </p:nvSpPr>
        <p:spPr>
          <a:xfrm>
            <a:off x="270587" y="3295728"/>
            <a:ext cx="3110484" cy="1574852"/>
          </a:xfrm>
          <a:prstGeom prst="rect">
            <a:avLst/>
          </a:prstGeom>
          <a:blipFill>
            <a:blip r:embed="rId3" cstate="print"/>
            <a:stretch>
              <a:fillRect/>
            </a:stretch>
          </a:blipFill>
        </p:spPr>
        <p:txBody>
          <a:bodyPr wrap="square" lIns="0" tIns="0" rIns="0" bIns="0" rtlCol="0"/>
          <a:lstStyle/>
          <a:p>
            <a:endParaRPr/>
          </a:p>
        </p:txBody>
      </p:sp>
      <p:sp>
        <p:nvSpPr>
          <p:cNvPr id="6" name="object 4"/>
          <p:cNvSpPr/>
          <p:nvPr/>
        </p:nvSpPr>
        <p:spPr>
          <a:xfrm>
            <a:off x="3991541" y="3212592"/>
            <a:ext cx="3090394" cy="162066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fontAlgn="base"/>
            <a:r>
              <a:rPr lang="en-IN" sz="2400" b="1" u="sng" dirty="0" smtClean="0">
                <a:solidFill>
                  <a:srgbClr val="FF0000"/>
                </a:solidFill>
                <a:latin typeface="Calibri" pitchFamily="34" charset="0"/>
              </a:rPr>
              <a:t>CONSEQUENCE </a:t>
            </a:r>
            <a:endParaRPr lang="en-IN" sz="2400" u="sng" dirty="0" smtClean="0">
              <a:solidFill>
                <a:srgbClr val="FF0000"/>
              </a:solidFill>
              <a:latin typeface="Calibri" pitchFamily="34" charset="0"/>
            </a:endParaRPr>
          </a:p>
        </p:txBody>
      </p:sp>
      <p:sp>
        <p:nvSpPr>
          <p:cNvPr id="4" name="Google Shape;64;p14"/>
          <p:cNvSpPr txBox="1"/>
          <p:nvPr/>
        </p:nvSpPr>
        <p:spPr>
          <a:xfrm>
            <a:off x="272675" y="933061"/>
            <a:ext cx="8688300" cy="3732245"/>
          </a:xfrm>
          <a:prstGeom prst="rect">
            <a:avLst/>
          </a:prstGeom>
          <a:noFill/>
          <a:ln>
            <a:noFill/>
          </a:ln>
        </p:spPr>
        <p:txBody>
          <a:bodyPr spcFirstLastPara="1" wrap="square" lIns="91425" tIns="91425" rIns="91425" bIns="91425" anchor="t" anchorCtr="0">
            <a:noAutofit/>
          </a:bodyPr>
          <a:lstStyle/>
          <a:p>
            <a:pPr marL="299085" indent="-287020">
              <a:lnSpc>
                <a:spcPct val="200000"/>
              </a:lnSpc>
              <a:spcBef>
                <a:spcPts val="105"/>
              </a:spcBef>
              <a:buFont typeface="Arial"/>
              <a:buChar char="•"/>
              <a:tabLst>
                <a:tab pos="299085" algn="l"/>
                <a:tab pos="299720" algn="l"/>
              </a:tabLst>
            </a:pPr>
            <a:r>
              <a:rPr lang="en-IN" spc="-5" dirty="0" smtClean="0">
                <a:latin typeface="Calibri" pitchFamily="34" charset="0"/>
                <a:cs typeface="Candara"/>
              </a:rPr>
              <a:t>This has </a:t>
            </a:r>
            <a:r>
              <a:rPr lang="en-IN" dirty="0" smtClean="0">
                <a:latin typeface="Calibri" pitchFamily="34" charset="0"/>
                <a:cs typeface="Candara"/>
              </a:rPr>
              <a:t>resulted </a:t>
            </a:r>
            <a:r>
              <a:rPr lang="en-IN" spc="-5" dirty="0" smtClean="0">
                <a:latin typeface="Calibri" pitchFamily="34" charset="0"/>
                <a:cs typeface="Candara"/>
              </a:rPr>
              <a:t>in </a:t>
            </a:r>
            <a:r>
              <a:rPr lang="en-IN" dirty="0" smtClean="0">
                <a:latin typeface="Calibri" pitchFamily="34" charset="0"/>
                <a:cs typeface="Candara"/>
              </a:rPr>
              <a:t>a </a:t>
            </a:r>
            <a:r>
              <a:rPr lang="en-IN" spc="-5" dirty="0" smtClean="0">
                <a:latin typeface="Calibri" pitchFamily="34" charset="0"/>
                <a:cs typeface="Candara"/>
              </a:rPr>
              <a:t>widespread, ongoing extinction of other </a:t>
            </a:r>
            <a:r>
              <a:rPr lang="en-IN" dirty="0" smtClean="0">
                <a:latin typeface="Calibri" pitchFamily="34" charset="0"/>
                <a:cs typeface="Candara"/>
              </a:rPr>
              <a:t>species </a:t>
            </a:r>
            <a:r>
              <a:rPr lang="en-IN" spc="-5" dirty="0" smtClean="0">
                <a:latin typeface="Calibri" pitchFamily="34" charset="0"/>
                <a:cs typeface="Candara"/>
              </a:rPr>
              <a:t>during</a:t>
            </a:r>
            <a:r>
              <a:rPr lang="en-IN" spc="100" dirty="0" smtClean="0">
                <a:latin typeface="Calibri" pitchFamily="34" charset="0"/>
                <a:cs typeface="Candara"/>
              </a:rPr>
              <a:t> </a:t>
            </a:r>
            <a:r>
              <a:rPr lang="en-IN" spc="-5" dirty="0" smtClean="0">
                <a:latin typeface="Calibri" pitchFamily="34" charset="0"/>
                <a:cs typeface="Candara"/>
              </a:rPr>
              <a:t>the </a:t>
            </a:r>
            <a:r>
              <a:rPr lang="en-IN" dirty="0" smtClean="0">
                <a:latin typeface="Calibri" pitchFamily="34" charset="0"/>
                <a:cs typeface="Candara"/>
              </a:rPr>
              <a:t>present </a:t>
            </a:r>
            <a:r>
              <a:rPr lang="en-IN" spc="-5" dirty="0" smtClean="0">
                <a:latin typeface="Calibri" pitchFamily="34" charset="0"/>
                <a:cs typeface="Candara"/>
              </a:rPr>
              <a:t>geological epoch, now </a:t>
            </a:r>
            <a:r>
              <a:rPr lang="en-IN" dirty="0" smtClean="0">
                <a:latin typeface="Calibri" pitchFamily="34" charset="0"/>
                <a:cs typeface="Candara"/>
              </a:rPr>
              <a:t>known as </a:t>
            </a:r>
            <a:r>
              <a:rPr lang="en-IN" spc="-5" dirty="0" smtClean="0">
                <a:latin typeface="Calibri" pitchFamily="34" charset="0"/>
                <a:cs typeface="Candara"/>
              </a:rPr>
              <a:t>the Holocene extinction.</a:t>
            </a:r>
          </a:p>
          <a:p>
            <a:pPr marL="299085" indent="-287020">
              <a:lnSpc>
                <a:spcPct val="200000"/>
              </a:lnSpc>
              <a:spcBef>
                <a:spcPts val="105"/>
              </a:spcBef>
              <a:buFont typeface="Arial"/>
              <a:buChar char="•"/>
              <a:tabLst>
                <a:tab pos="299085" algn="l"/>
                <a:tab pos="299720" algn="l"/>
              </a:tabLst>
            </a:pPr>
            <a:r>
              <a:rPr lang="en-IN" spc="-5" dirty="0" smtClean="0">
                <a:latin typeface="Calibri" pitchFamily="34" charset="0"/>
                <a:cs typeface="Candara"/>
              </a:rPr>
              <a:t>The large-scale loss </a:t>
            </a:r>
            <a:r>
              <a:rPr lang="en-IN" dirty="0" smtClean="0">
                <a:latin typeface="Calibri" pitchFamily="34" charset="0"/>
                <a:cs typeface="Candara"/>
              </a:rPr>
              <a:t>of </a:t>
            </a:r>
            <a:r>
              <a:rPr lang="en-IN" spc="-5" dirty="0" smtClean="0">
                <a:latin typeface="Calibri" pitchFamily="34" charset="0"/>
                <a:cs typeface="Candara"/>
              </a:rPr>
              <a:t>species caused </a:t>
            </a:r>
            <a:r>
              <a:rPr lang="en-IN" dirty="0" smtClean="0">
                <a:latin typeface="Calibri" pitchFamily="34" charset="0"/>
                <a:cs typeface="Candara"/>
              </a:rPr>
              <a:t>by </a:t>
            </a:r>
            <a:r>
              <a:rPr lang="en-IN" spc="-5" dirty="0" smtClean="0">
                <a:latin typeface="Calibri" pitchFamily="34" charset="0"/>
                <a:cs typeface="Candara"/>
              </a:rPr>
              <a:t>human influence since </a:t>
            </a:r>
            <a:r>
              <a:rPr lang="en-IN" dirty="0" smtClean="0">
                <a:latin typeface="Calibri" pitchFamily="34" charset="0"/>
                <a:cs typeface="Candara"/>
              </a:rPr>
              <a:t>the </a:t>
            </a:r>
            <a:r>
              <a:rPr lang="en-IN" spc="-5" dirty="0" smtClean="0">
                <a:latin typeface="Calibri" pitchFamily="34" charset="0"/>
                <a:cs typeface="Candara"/>
              </a:rPr>
              <a:t>1950s has  </a:t>
            </a:r>
            <a:r>
              <a:rPr lang="en-IN" dirty="0" smtClean="0">
                <a:latin typeface="Calibri" pitchFamily="34" charset="0"/>
                <a:cs typeface="Candara"/>
              </a:rPr>
              <a:t>been called a </a:t>
            </a:r>
            <a:r>
              <a:rPr lang="en-IN" spc="-5" dirty="0" smtClean="0">
                <a:latin typeface="Calibri" pitchFamily="34" charset="0"/>
                <a:cs typeface="Candara"/>
              </a:rPr>
              <a:t>biotic crisis, with </a:t>
            </a:r>
            <a:r>
              <a:rPr lang="en-IN" dirty="0" smtClean="0">
                <a:latin typeface="Calibri" pitchFamily="34" charset="0"/>
                <a:cs typeface="Candara"/>
              </a:rPr>
              <a:t>an </a:t>
            </a:r>
            <a:r>
              <a:rPr lang="en-IN" spc="-5" dirty="0" smtClean="0">
                <a:latin typeface="Calibri" pitchFamily="34" charset="0"/>
                <a:cs typeface="Candara"/>
              </a:rPr>
              <a:t>estimated </a:t>
            </a:r>
            <a:r>
              <a:rPr lang="en-IN" dirty="0" smtClean="0">
                <a:latin typeface="Calibri" pitchFamily="34" charset="0"/>
                <a:cs typeface="Candara"/>
              </a:rPr>
              <a:t>10% of </a:t>
            </a:r>
            <a:r>
              <a:rPr lang="en-IN" spc="-5" dirty="0" smtClean="0">
                <a:latin typeface="Calibri" pitchFamily="34" charset="0"/>
                <a:cs typeface="Candara"/>
              </a:rPr>
              <a:t>the </a:t>
            </a:r>
            <a:r>
              <a:rPr lang="en-IN" dirty="0" smtClean="0">
                <a:latin typeface="Calibri" pitchFamily="34" charset="0"/>
                <a:cs typeface="Candara"/>
              </a:rPr>
              <a:t>total </a:t>
            </a:r>
            <a:r>
              <a:rPr lang="en-IN" spc="-5" dirty="0" smtClean="0">
                <a:latin typeface="Calibri" pitchFamily="34" charset="0"/>
                <a:cs typeface="Candara"/>
              </a:rPr>
              <a:t>species </a:t>
            </a:r>
            <a:r>
              <a:rPr lang="en-IN" dirty="0" smtClean="0">
                <a:latin typeface="Calibri" pitchFamily="34" charset="0"/>
                <a:cs typeface="Candara"/>
              </a:rPr>
              <a:t>lost as of  2007.</a:t>
            </a:r>
          </a:p>
          <a:p>
            <a:pPr marL="299085" marR="474980" indent="-287020" algn="just">
              <a:lnSpc>
                <a:spcPct val="200000"/>
              </a:lnSpc>
              <a:buFont typeface="Arial"/>
              <a:buChar char="•"/>
              <a:tabLst>
                <a:tab pos="299720" algn="l"/>
              </a:tabLst>
            </a:pPr>
            <a:r>
              <a:rPr lang="en-IN" dirty="0" smtClean="0">
                <a:latin typeface="Calibri" pitchFamily="34" charset="0"/>
                <a:cs typeface="Candara"/>
              </a:rPr>
              <a:t>At </a:t>
            </a:r>
            <a:r>
              <a:rPr lang="en-IN" spc="-5" dirty="0" smtClean="0">
                <a:latin typeface="Calibri" pitchFamily="34" charset="0"/>
                <a:cs typeface="Candara"/>
              </a:rPr>
              <a:t>current </a:t>
            </a:r>
            <a:r>
              <a:rPr lang="en-IN" dirty="0" smtClean="0">
                <a:latin typeface="Calibri" pitchFamily="34" charset="0"/>
                <a:cs typeface="Candara"/>
              </a:rPr>
              <a:t>rates, about 30% </a:t>
            </a:r>
            <a:r>
              <a:rPr lang="en-IN" spc="-5" dirty="0" smtClean="0">
                <a:latin typeface="Calibri" pitchFamily="34" charset="0"/>
                <a:cs typeface="Candara"/>
              </a:rPr>
              <a:t>of </a:t>
            </a:r>
            <a:r>
              <a:rPr lang="en-IN" dirty="0" smtClean="0">
                <a:latin typeface="Calibri" pitchFamily="34" charset="0"/>
                <a:cs typeface="Candara"/>
              </a:rPr>
              <a:t>species are at </a:t>
            </a:r>
            <a:r>
              <a:rPr lang="en-IN" spc="-5" dirty="0" smtClean="0">
                <a:latin typeface="Calibri" pitchFamily="34" charset="0"/>
                <a:cs typeface="Candara"/>
              </a:rPr>
              <a:t>risk of extinction </a:t>
            </a:r>
            <a:r>
              <a:rPr lang="en-IN" dirty="0" smtClean="0">
                <a:latin typeface="Calibri" pitchFamily="34" charset="0"/>
                <a:cs typeface="Candara"/>
              </a:rPr>
              <a:t>in the </a:t>
            </a:r>
            <a:r>
              <a:rPr lang="en-IN" spc="-5" dirty="0" smtClean="0">
                <a:latin typeface="Calibri" pitchFamily="34" charset="0"/>
                <a:cs typeface="Candara"/>
              </a:rPr>
              <a:t>next hundred  </a:t>
            </a:r>
            <a:r>
              <a:rPr lang="en-IN" dirty="0" smtClean="0">
                <a:latin typeface="Calibri" pitchFamily="34" charset="0"/>
                <a:cs typeface="Candara"/>
              </a:rPr>
              <a:t>years.</a:t>
            </a:r>
          </a:p>
          <a:p>
            <a:pPr fontAlgn="base"/>
            <a:endParaRPr lang="en-IN" dirty="0">
              <a:latin typeface="Calibri" pitchFamily="34" charset="0"/>
            </a:endParaRPr>
          </a:p>
        </p:txBody>
      </p:sp>
      <p:sp>
        <p:nvSpPr>
          <p:cNvPr id="5" name="object 5"/>
          <p:cNvSpPr/>
          <p:nvPr/>
        </p:nvSpPr>
        <p:spPr>
          <a:xfrm>
            <a:off x="1952150" y="3297936"/>
            <a:ext cx="4103417" cy="14886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fontAlgn="base"/>
            <a:r>
              <a:rPr lang="en-IN" sz="2400" b="1" u="sng" dirty="0" smtClean="0">
                <a:solidFill>
                  <a:srgbClr val="FF0000"/>
                </a:solidFill>
                <a:latin typeface="Calibri" pitchFamily="34" charset="0"/>
              </a:rPr>
              <a:t>CONSEQUENCE </a:t>
            </a:r>
            <a:endParaRPr lang="en-IN" sz="2400" u="sng" dirty="0" smtClean="0">
              <a:solidFill>
                <a:srgbClr val="FF0000"/>
              </a:solidFill>
              <a:latin typeface="Calibri" pitchFamily="34" charset="0"/>
            </a:endParaRPr>
          </a:p>
        </p:txBody>
      </p:sp>
      <p:sp>
        <p:nvSpPr>
          <p:cNvPr id="4" name="Google Shape;64;p14"/>
          <p:cNvSpPr txBox="1"/>
          <p:nvPr/>
        </p:nvSpPr>
        <p:spPr>
          <a:xfrm>
            <a:off x="272675" y="933061"/>
            <a:ext cx="8688300" cy="3732245"/>
          </a:xfrm>
          <a:prstGeom prst="rect">
            <a:avLst/>
          </a:prstGeom>
          <a:noFill/>
          <a:ln>
            <a:noFill/>
          </a:ln>
        </p:spPr>
        <p:txBody>
          <a:bodyPr spcFirstLastPara="1" wrap="square" lIns="91425" tIns="91425" rIns="91425" bIns="91425" anchor="t" anchorCtr="0">
            <a:noAutofit/>
          </a:bodyPr>
          <a:lstStyle/>
          <a:p>
            <a:pPr marL="299085" marR="240665" indent="-287020">
              <a:lnSpc>
                <a:spcPct val="150000"/>
              </a:lnSpc>
              <a:spcBef>
                <a:spcPts val="105"/>
              </a:spcBef>
              <a:buFont typeface="Arial"/>
              <a:buChar char="•"/>
              <a:tabLst>
                <a:tab pos="299085" algn="l"/>
                <a:tab pos="299720" algn="l"/>
              </a:tabLst>
            </a:pPr>
            <a:r>
              <a:rPr lang="en-IN" dirty="0" smtClean="0">
                <a:latin typeface="Candara"/>
                <a:cs typeface="Candara"/>
              </a:rPr>
              <a:t>In </a:t>
            </a:r>
            <a:r>
              <a:rPr lang="en-IN" spc="-5" dirty="0" smtClean="0">
                <a:latin typeface="Candara"/>
                <a:cs typeface="Candara"/>
              </a:rPr>
              <a:t>the </a:t>
            </a:r>
            <a:r>
              <a:rPr lang="en-IN" dirty="0" smtClean="0">
                <a:latin typeface="Candara"/>
                <a:cs typeface="Candara"/>
              </a:rPr>
              <a:t>present </a:t>
            </a:r>
            <a:r>
              <a:rPr lang="en-IN" spc="-5" dirty="0" smtClean="0">
                <a:latin typeface="Candara"/>
                <a:cs typeface="Candara"/>
              </a:rPr>
              <a:t>day, human activity has </a:t>
            </a:r>
            <a:r>
              <a:rPr lang="en-IN" dirty="0" smtClean="0">
                <a:latin typeface="Candara"/>
                <a:cs typeface="Candara"/>
              </a:rPr>
              <a:t>had a </a:t>
            </a:r>
            <a:r>
              <a:rPr lang="en-IN" spc="-5" dirty="0" smtClean="0">
                <a:latin typeface="Candara"/>
                <a:cs typeface="Candara"/>
              </a:rPr>
              <a:t>significant </a:t>
            </a:r>
            <a:r>
              <a:rPr lang="en-IN" dirty="0" smtClean="0">
                <a:latin typeface="Candara"/>
                <a:cs typeface="Candara"/>
              </a:rPr>
              <a:t>impact </a:t>
            </a:r>
            <a:r>
              <a:rPr lang="en-IN" spc="-5" dirty="0" smtClean="0">
                <a:latin typeface="Candara"/>
                <a:cs typeface="Candara"/>
              </a:rPr>
              <a:t>on the </a:t>
            </a:r>
            <a:r>
              <a:rPr lang="en-IN" dirty="0" smtClean="0">
                <a:latin typeface="Candara"/>
                <a:cs typeface="Candara"/>
              </a:rPr>
              <a:t>surface </a:t>
            </a:r>
            <a:r>
              <a:rPr lang="en-IN" spc="-5" dirty="0" smtClean="0">
                <a:latin typeface="Candara"/>
                <a:cs typeface="Candara"/>
              </a:rPr>
              <a:t>of  </a:t>
            </a:r>
            <a:r>
              <a:rPr lang="en-IN" dirty="0" smtClean="0">
                <a:latin typeface="Candara"/>
                <a:cs typeface="Candara"/>
              </a:rPr>
              <a:t>the </a:t>
            </a:r>
            <a:r>
              <a:rPr lang="en-IN" spc="-5" dirty="0" smtClean="0">
                <a:latin typeface="Candara"/>
                <a:cs typeface="Candara"/>
              </a:rPr>
              <a:t>planet. </a:t>
            </a:r>
            <a:r>
              <a:rPr lang="en-IN" dirty="0" smtClean="0">
                <a:latin typeface="Candara"/>
                <a:cs typeface="Candara"/>
              </a:rPr>
              <a:t>More </a:t>
            </a:r>
            <a:r>
              <a:rPr lang="en-IN" spc="-5" dirty="0" smtClean="0">
                <a:latin typeface="Candara"/>
                <a:cs typeface="Candara"/>
              </a:rPr>
              <a:t>than </a:t>
            </a:r>
            <a:r>
              <a:rPr lang="en-IN" dirty="0" smtClean="0">
                <a:latin typeface="Candara"/>
                <a:cs typeface="Candara"/>
              </a:rPr>
              <a:t>a </a:t>
            </a:r>
            <a:r>
              <a:rPr lang="en-IN" spc="-5" dirty="0" smtClean="0">
                <a:latin typeface="Candara"/>
                <a:cs typeface="Candara"/>
              </a:rPr>
              <a:t>third </a:t>
            </a:r>
            <a:r>
              <a:rPr lang="en-IN" dirty="0" smtClean="0">
                <a:latin typeface="Candara"/>
                <a:cs typeface="Candara"/>
              </a:rPr>
              <a:t>of the </a:t>
            </a:r>
            <a:r>
              <a:rPr lang="en-IN" spc="-5" dirty="0" smtClean="0">
                <a:latin typeface="Candara"/>
                <a:cs typeface="Candara"/>
              </a:rPr>
              <a:t>land </a:t>
            </a:r>
            <a:r>
              <a:rPr lang="en-IN" dirty="0" smtClean="0">
                <a:latin typeface="Candara"/>
                <a:cs typeface="Candara"/>
              </a:rPr>
              <a:t>surface has been modified by </a:t>
            </a:r>
            <a:r>
              <a:rPr lang="en-IN" spc="-5" dirty="0" smtClean="0">
                <a:latin typeface="Candara"/>
                <a:cs typeface="Candara"/>
              </a:rPr>
              <a:t>human  actions, and humans use </a:t>
            </a:r>
            <a:r>
              <a:rPr lang="en-IN" dirty="0" smtClean="0">
                <a:latin typeface="Candara"/>
                <a:cs typeface="Candara"/>
              </a:rPr>
              <a:t>about 20% </a:t>
            </a:r>
            <a:r>
              <a:rPr lang="en-IN" spc="-5" dirty="0" smtClean="0">
                <a:latin typeface="Candara"/>
                <a:cs typeface="Candara"/>
              </a:rPr>
              <a:t>of </a:t>
            </a:r>
            <a:r>
              <a:rPr lang="en-IN" dirty="0" smtClean="0">
                <a:latin typeface="Candara"/>
                <a:cs typeface="Candara"/>
              </a:rPr>
              <a:t>global primary</a:t>
            </a:r>
            <a:r>
              <a:rPr lang="en-IN" spc="75" dirty="0" smtClean="0">
                <a:latin typeface="Candara"/>
                <a:cs typeface="Candara"/>
              </a:rPr>
              <a:t> </a:t>
            </a:r>
            <a:r>
              <a:rPr lang="en-IN" spc="-5" dirty="0" smtClean="0">
                <a:latin typeface="Candara"/>
                <a:cs typeface="Candara"/>
              </a:rPr>
              <a:t>production.</a:t>
            </a:r>
          </a:p>
          <a:p>
            <a:pPr marL="299085" marR="240665" indent="-287020">
              <a:lnSpc>
                <a:spcPct val="150000"/>
              </a:lnSpc>
              <a:spcBef>
                <a:spcPts val="105"/>
              </a:spcBef>
              <a:buFont typeface="Arial"/>
              <a:buChar char="•"/>
              <a:tabLst>
                <a:tab pos="299085" algn="l"/>
                <a:tab pos="299720" algn="l"/>
              </a:tabLst>
            </a:pPr>
            <a:r>
              <a:rPr lang="en-IN" spc="-5" dirty="0" smtClean="0">
                <a:latin typeface="Candara"/>
                <a:cs typeface="Candara"/>
              </a:rPr>
              <a:t>The Holocene extinction event </a:t>
            </a:r>
            <a:r>
              <a:rPr lang="en-IN" dirty="0" smtClean="0">
                <a:latin typeface="Candara"/>
                <a:cs typeface="Candara"/>
              </a:rPr>
              <a:t>is the </a:t>
            </a:r>
            <a:r>
              <a:rPr lang="en-IN" spc="-5" dirty="0" smtClean="0">
                <a:latin typeface="Candara"/>
                <a:cs typeface="Candara"/>
              </a:rPr>
              <a:t>result </a:t>
            </a:r>
            <a:r>
              <a:rPr lang="en-IN" dirty="0" smtClean="0">
                <a:latin typeface="Candara"/>
                <a:cs typeface="Candara"/>
              </a:rPr>
              <a:t>of habitat </a:t>
            </a:r>
            <a:r>
              <a:rPr lang="en-IN" spc="-5" dirty="0" smtClean="0">
                <a:latin typeface="Candara"/>
                <a:cs typeface="Candara"/>
              </a:rPr>
              <a:t>destruction, </a:t>
            </a:r>
            <a:r>
              <a:rPr lang="en-IN" dirty="0" smtClean="0">
                <a:latin typeface="Candara"/>
                <a:cs typeface="Candara"/>
              </a:rPr>
              <a:t>the</a:t>
            </a:r>
            <a:r>
              <a:rPr lang="en-IN" spc="100" dirty="0" smtClean="0">
                <a:latin typeface="Candara"/>
                <a:cs typeface="Candara"/>
              </a:rPr>
              <a:t> </a:t>
            </a:r>
            <a:r>
              <a:rPr lang="en-IN" spc="-5" dirty="0" smtClean="0">
                <a:latin typeface="Candara"/>
                <a:cs typeface="Candara"/>
              </a:rPr>
              <a:t>widespread distribution </a:t>
            </a:r>
            <a:r>
              <a:rPr lang="en-IN" dirty="0" smtClean="0">
                <a:latin typeface="Candara"/>
                <a:cs typeface="Candara"/>
              </a:rPr>
              <a:t>of </a:t>
            </a:r>
            <a:r>
              <a:rPr lang="en-IN" spc="-5" dirty="0" smtClean="0">
                <a:latin typeface="Candara"/>
                <a:cs typeface="Candara"/>
              </a:rPr>
              <a:t>invasive </a:t>
            </a:r>
            <a:r>
              <a:rPr lang="en-IN" dirty="0" smtClean="0">
                <a:latin typeface="Candara"/>
                <a:cs typeface="Candara"/>
              </a:rPr>
              <a:t>species, </a:t>
            </a:r>
            <a:r>
              <a:rPr lang="en-IN" spc="-5" dirty="0" smtClean="0">
                <a:latin typeface="Candara"/>
                <a:cs typeface="Candara"/>
              </a:rPr>
              <a:t>hunting, </a:t>
            </a:r>
            <a:r>
              <a:rPr lang="en-IN" dirty="0" smtClean="0">
                <a:latin typeface="Candara"/>
                <a:cs typeface="Candara"/>
              </a:rPr>
              <a:t>and climate</a:t>
            </a:r>
            <a:r>
              <a:rPr lang="en-IN" spc="15" dirty="0" smtClean="0">
                <a:latin typeface="Candara"/>
                <a:cs typeface="Candara"/>
              </a:rPr>
              <a:t> </a:t>
            </a:r>
            <a:r>
              <a:rPr lang="en-IN" spc="-5" dirty="0" smtClean="0">
                <a:latin typeface="Candara"/>
                <a:cs typeface="Candara"/>
              </a:rPr>
              <a:t>change.</a:t>
            </a:r>
          </a:p>
          <a:p>
            <a:pPr marL="299085" marR="240665" indent="-287020">
              <a:lnSpc>
                <a:spcPct val="150000"/>
              </a:lnSpc>
              <a:spcBef>
                <a:spcPts val="105"/>
              </a:spcBef>
              <a:buFont typeface="Arial"/>
              <a:buChar char="•"/>
              <a:tabLst>
                <a:tab pos="299085" algn="l"/>
                <a:tab pos="299720" algn="l"/>
              </a:tabLst>
            </a:pPr>
            <a:r>
              <a:rPr lang="en-IN" spc="-5" dirty="0" smtClean="0">
                <a:latin typeface="Candara"/>
                <a:cs typeface="Candara"/>
              </a:rPr>
              <a:t>The concentration </a:t>
            </a:r>
            <a:r>
              <a:rPr lang="en-IN" dirty="0" smtClean="0">
                <a:latin typeface="Candara"/>
                <a:cs typeface="Candara"/>
              </a:rPr>
              <a:t>of carbon </a:t>
            </a:r>
            <a:r>
              <a:rPr lang="en-IN" spc="-5" dirty="0" smtClean="0">
                <a:latin typeface="Candara"/>
                <a:cs typeface="Candara"/>
              </a:rPr>
              <a:t>dioxide </a:t>
            </a:r>
            <a:r>
              <a:rPr lang="en-IN" dirty="0" smtClean="0">
                <a:latin typeface="Candara"/>
                <a:cs typeface="Candara"/>
              </a:rPr>
              <a:t>in the atmosphere has </a:t>
            </a:r>
            <a:r>
              <a:rPr lang="en-IN" spc="-5" dirty="0" smtClean="0">
                <a:latin typeface="Candara"/>
                <a:cs typeface="Candara"/>
              </a:rPr>
              <a:t>increased </a:t>
            </a:r>
            <a:r>
              <a:rPr lang="en-IN" dirty="0" smtClean="0">
                <a:latin typeface="Candara"/>
                <a:cs typeface="Candara"/>
              </a:rPr>
              <a:t>by </a:t>
            </a:r>
            <a:r>
              <a:rPr lang="en-IN" spc="-5" dirty="0" smtClean="0">
                <a:latin typeface="Candara"/>
                <a:cs typeface="Candara"/>
              </a:rPr>
              <a:t>close </a:t>
            </a:r>
            <a:r>
              <a:rPr lang="en-IN" dirty="0" smtClean="0">
                <a:latin typeface="Candara"/>
                <a:cs typeface="Candara"/>
              </a:rPr>
              <a:t>to  30% </a:t>
            </a:r>
            <a:r>
              <a:rPr lang="en-IN" spc="-5" dirty="0" smtClean="0">
                <a:latin typeface="Candara"/>
                <a:cs typeface="Candara"/>
              </a:rPr>
              <a:t>since the </a:t>
            </a:r>
            <a:r>
              <a:rPr lang="en-IN" dirty="0" smtClean="0">
                <a:latin typeface="Candara"/>
                <a:cs typeface="Candara"/>
              </a:rPr>
              <a:t>start </a:t>
            </a:r>
            <a:r>
              <a:rPr lang="en-IN" spc="-5" dirty="0" smtClean="0">
                <a:latin typeface="Candara"/>
                <a:cs typeface="Candara"/>
              </a:rPr>
              <a:t>of </a:t>
            </a:r>
            <a:r>
              <a:rPr lang="en-IN" dirty="0" smtClean="0">
                <a:latin typeface="Candara"/>
                <a:cs typeface="Candara"/>
              </a:rPr>
              <a:t>the </a:t>
            </a:r>
            <a:r>
              <a:rPr lang="en-IN" spc="-5" dirty="0" smtClean="0">
                <a:latin typeface="Candara"/>
                <a:cs typeface="Candara"/>
              </a:rPr>
              <a:t>Industrial</a:t>
            </a:r>
            <a:r>
              <a:rPr lang="en-IN" spc="15" dirty="0" smtClean="0">
                <a:latin typeface="Candara"/>
                <a:cs typeface="Candara"/>
              </a:rPr>
              <a:t> </a:t>
            </a:r>
            <a:r>
              <a:rPr lang="en-IN" spc="-5" dirty="0" smtClean="0">
                <a:latin typeface="Candara"/>
                <a:cs typeface="Candara"/>
              </a:rPr>
              <a:t>Revolution</a:t>
            </a:r>
            <a:endParaRPr lang="en-IN" dirty="0">
              <a:latin typeface="Calibri" pitchFamily="34" charset="0"/>
            </a:endParaRPr>
          </a:p>
        </p:txBody>
      </p:sp>
      <p:sp>
        <p:nvSpPr>
          <p:cNvPr id="5" name="object 5"/>
          <p:cNvSpPr/>
          <p:nvPr/>
        </p:nvSpPr>
        <p:spPr>
          <a:xfrm>
            <a:off x="3247051" y="3154619"/>
            <a:ext cx="3387013" cy="184659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fontAlgn="base"/>
            <a:r>
              <a:rPr lang="en-IN" sz="2400" b="1" u="sng" dirty="0" smtClean="0">
                <a:solidFill>
                  <a:srgbClr val="FF0000"/>
                </a:solidFill>
                <a:latin typeface="Calibri" pitchFamily="34" charset="0"/>
              </a:rPr>
              <a:t>PRESENT CONDITION OF EARTH</a:t>
            </a:r>
            <a:endParaRPr lang="en-IN" sz="2400" u="sng" dirty="0" smtClean="0">
              <a:solidFill>
                <a:srgbClr val="FF0000"/>
              </a:solidFill>
              <a:latin typeface="Calibri" pitchFamily="34" charset="0"/>
            </a:endParaRPr>
          </a:p>
        </p:txBody>
      </p:sp>
      <p:sp>
        <p:nvSpPr>
          <p:cNvPr id="4" name="Google Shape;64;p14"/>
          <p:cNvSpPr txBox="1"/>
          <p:nvPr/>
        </p:nvSpPr>
        <p:spPr>
          <a:xfrm>
            <a:off x="272675" y="933061"/>
            <a:ext cx="8688300" cy="3732245"/>
          </a:xfrm>
          <a:prstGeom prst="rect">
            <a:avLst/>
          </a:prstGeom>
          <a:noFill/>
          <a:ln>
            <a:noFill/>
          </a:ln>
        </p:spPr>
        <p:txBody>
          <a:bodyPr spcFirstLastPara="1" wrap="square" lIns="91425" tIns="91425" rIns="91425" bIns="91425" anchor="t" anchorCtr="0">
            <a:noAutofit/>
          </a:bodyPr>
          <a:lstStyle/>
          <a:p>
            <a:pPr marL="299085" marR="24765" indent="-287020">
              <a:lnSpc>
                <a:spcPct val="150000"/>
              </a:lnSpc>
              <a:spcBef>
                <a:spcPts val="100"/>
              </a:spcBef>
              <a:buFont typeface="Arial"/>
              <a:buChar char="•"/>
              <a:tabLst>
                <a:tab pos="299085" algn="l"/>
                <a:tab pos="299720" algn="l"/>
              </a:tabLst>
            </a:pPr>
            <a:r>
              <a:rPr lang="en-IN" spc="-5" dirty="0" smtClean="0">
                <a:latin typeface="Calibri" pitchFamily="34" charset="0"/>
                <a:cs typeface="Candara"/>
              </a:rPr>
              <a:t>Earth's </a:t>
            </a:r>
            <a:r>
              <a:rPr lang="en-IN" dirty="0" smtClean="0">
                <a:latin typeface="Calibri" pitchFamily="34" charset="0"/>
                <a:cs typeface="Candara"/>
              </a:rPr>
              <a:t>present condition is that it is in a </a:t>
            </a:r>
            <a:r>
              <a:rPr lang="en-IN" spc="-5" dirty="0" smtClean="0">
                <a:latin typeface="Calibri" pitchFamily="34" charset="0"/>
                <a:cs typeface="Candara"/>
              </a:rPr>
              <a:t>damaged </a:t>
            </a:r>
            <a:r>
              <a:rPr lang="en-IN" dirty="0" smtClean="0">
                <a:latin typeface="Calibri" pitchFamily="34" charset="0"/>
                <a:cs typeface="Candara"/>
              </a:rPr>
              <a:t>state </a:t>
            </a:r>
            <a:r>
              <a:rPr lang="en-IN" spc="-5" dirty="0" smtClean="0">
                <a:latin typeface="Calibri" pitchFamily="34" charset="0"/>
                <a:cs typeface="Candara"/>
              </a:rPr>
              <a:t>and under  </a:t>
            </a:r>
            <a:r>
              <a:rPr lang="en-IN" dirty="0" smtClean="0">
                <a:latin typeface="Calibri" pitchFamily="34" charset="0"/>
                <a:cs typeface="Candara"/>
              </a:rPr>
              <a:t>threat from </a:t>
            </a:r>
            <a:r>
              <a:rPr lang="en-IN" spc="-5" dirty="0" smtClean="0">
                <a:latin typeface="Calibri" pitchFamily="34" charset="0"/>
                <a:cs typeface="Candara"/>
              </a:rPr>
              <a:t>dangers including </a:t>
            </a:r>
            <a:r>
              <a:rPr lang="en-IN" dirty="0" smtClean="0">
                <a:latin typeface="Calibri" pitchFamily="34" charset="0"/>
                <a:cs typeface="Candara"/>
              </a:rPr>
              <a:t>those arising from global</a:t>
            </a:r>
            <a:r>
              <a:rPr lang="en-IN" spc="10" dirty="0" smtClean="0">
                <a:latin typeface="Calibri" pitchFamily="34" charset="0"/>
                <a:cs typeface="Candara"/>
              </a:rPr>
              <a:t> </a:t>
            </a:r>
            <a:r>
              <a:rPr lang="en-IN" spc="-5" dirty="0" smtClean="0">
                <a:latin typeface="Calibri" pitchFamily="34" charset="0"/>
                <a:cs typeface="Candara"/>
              </a:rPr>
              <a:t>warming.</a:t>
            </a:r>
            <a:endParaRPr lang="en-IN" dirty="0" smtClean="0">
              <a:latin typeface="Calibri" pitchFamily="34" charset="0"/>
              <a:cs typeface="Candara"/>
            </a:endParaRPr>
          </a:p>
          <a:p>
            <a:pPr marL="299085" marR="249554" indent="-287020">
              <a:lnSpc>
                <a:spcPct val="150000"/>
              </a:lnSpc>
              <a:buFont typeface="Arial"/>
              <a:buChar char="•"/>
              <a:tabLst>
                <a:tab pos="299085" algn="l"/>
                <a:tab pos="299720" algn="l"/>
              </a:tabLst>
            </a:pPr>
            <a:r>
              <a:rPr lang="en-IN" spc="-5" dirty="0" smtClean="0">
                <a:latin typeface="Calibri" pitchFamily="34" charset="0"/>
                <a:cs typeface="Candara"/>
              </a:rPr>
              <a:t>These </a:t>
            </a:r>
            <a:r>
              <a:rPr lang="en-IN" dirty="0" smtClean="0">
                <a:latin typeface="Calibri" pitchFamily="34" charset="0"/>
                <a:cs typeface="Candara"/>
              </a:rPr>
              <a:t>threats </a:t>
            </a:r>
            <a:r>
              <a:rPr lang="en-IN" spc="-5" dirty="0" smtClean="0">
                <a:latin typeface="Calibri" pitchFamily="34" charset="0"/>
                <a:cs typeface="Candara"/>
              </a:rPr>
              <a:t>include greenhouse </a:t>
            </a:r>
            <a:r>
              <a:rPr lang="en-IN" dirty="0" smtClean="0">
                <a:latin typeface="Calibri" pitchFamily="34" charset="0"/>
                <a:cs typeface="Candara"/>
              </a:rPr>
              <a:t>gases, </a:t>
            </a:r>
            <a:r>
              <a:rPr lang="en-IN" spc="-5" dirty="0" smtClean="0">
                <a:latin typeface="Calibri" pitchFamily="34" charset="0"/>
                <a:cs typeface="Candara"/>
              </a:rPr>
              <a:t>droughts and </a:t>
            </a:r>
            <a:r>
              <a:rPr lang="en-IN" dirty="0" smtClean="0">
                <a:latin typeface="Calibri" pitchFamily="34" charset="0"/>
                <a:cs typeface="Candara"/>
              </a:rPr>
              <a:t>floods,  </a:t>
            </a:r>
            <a:r>
              <a:rPr lang="en-IN" spc="-5" dirty="0" smtClean="0">
                <a:latin typeface="Calibri" pitchFamily="34" charset="0"/>
                <a:cs typeface="Candara"/>
              </a:rPr>
              <a:t>hunger and </a:t>
            </a:r>
            <a:r>
              <a:rPr lang="en-IN" dirty="0" smtClean="0">
                <a:latin typeface="Calibri" pitchFamily="34" charset="0"/>
                <a:cs typeface="Candara"/>
              </a:rPr>
              <a:t>famine </a:t>
            </a:r>
            <a:r>
              <a:rPr lang="en-IN" spc="-5" dirty="0" smtClean="0">
                <a:latin typeface="Calibri" pitchFamily="34" charset="0"/>
                <a:cs typeface="Candara"/>
              </a:rPr>
              <a:t>and devastating diseases </a:t>
            </a:r>
            <a:r>
              <a:rPr lang="en-IN" dirty="0" smtClean="0">
                <a:latin typeface="Calibri" pitchFamily="34" charset="0"/>
                <a:cs typeface="Candara"/>
              </a:rPr>
              <a:t>such as malaria </a:t>
            </a:r>
            <a:r>
              <a:rPr lang="en-IN" spc="-5" dirty="0" smtClean="0">
                <a:latin typeface="Calibri" pitchFamily="34" charset="0"/>
                <a:cs typeface="Candara"/>
              </a:rPr>
              <a:t>and  </a:t>
            </a:r>
            <a:r>
              <a:rPr lang="en-IN" dirty="0" smtClean="0">
                <a:latin typeface="Calibri" pitchFamily="34" charset="0"/>
                <a:cs typeface="Candara"/>
              </a:rPr>
              <a:t>aids.</a:t>
            </a:r>
          </a:p>
          <a:p>
            <a:pPr marL="299085" marR="5080" indent="-287020">
              <a:lnSpc>
                <a:spcPct val="150000"/>
              </a:lnSpc>
              <a:buFont typeface="Arial"/>
              <a:buChar char="•"/>
              <a:tabLst>
                <a:tab pos="299085" algn="l"/>
                <a:tab pos="299720" algn="l"/>
              </a:tabLst>
            </a:pPr>
            <a:r>
              <a:rPr lang="en-IN" spc="-5" dirty="0" smtClean="0">
                <a:latin typeface="Calibri" pitchFamily="34" charset="0"/>
                <a:cs typeface="Candara"/>
              </a:rPr>
              <a:t>Some experts </a:t>
            </a:r>
            <a:r>
              <a:rPr lang="en-IN" dirty="0" smtClean="0">
                <a:latin typeface="Calibri" pitchFamily="34" charset="0"/>
                <a:cs typeface="Candara"/>
              </a:rPr>
              <a:t>scientists are </a:t>
            </a:r>
            <a:r>
              <a:rPr lang="en-IN" spc="-5" dirty="0" smtClean="0">
                <a:latin typeface="Calibri" pitchFamily="34" charset="0"/>
                <a:cs typeface="Candara"/>
              </a:rPr>
              <a:t>calling </a:t>
            </a:r>
            <a:r>
              <a:rPr lang="en-IN" dirty="0" smtClean="0">
                <a:latin typeface="Calibri" pitchFamily="34" charset="0"/>
                <a:cs typeface="Candara"/>
              </a:rPr>
              <a:t>for </a:t>
            </a:r>
            <a:r>
              <a:rPr lang="en-IN" spc="-5" dirty="0" smtClean="0">
                <a:latin typeface="Calibri" pitchFamily="34" charset="0"/>
                <a:cs typeface="Candara"/>
              </a:rPr>
              <a:t>carbon </a:t>
            </a:r>
            <a:r>
              <a:rPr lang="en-IN" dirty="0" smtClean="0">
                <a:latin typeface="Calibri" pitchFamily="34" charset="0"/>
                <a:cs typeface="Candara"/>
              </a:rPr>
              <a:t>taxes to </a:t>
            </a:r>
            <a:r>
              <a:rPr lang="en-IN" spc="-5" dirty="0" smtClean="0">
                <a:latin typeface="Calibri" pitchFamily="34" charset="0"/>
                <a:cs typeface="Candara"/>
              </a:rPr>
              <a:t>cut </a:t>
            </a:r>
            <a:r>
              <a:rPr lang="en-IN" dirty="0" smtClean="0">
                <a:latin typeface="Calibri" pitchFamily="34" charset="0"/>
                <a:cs typeface="Candara"/>
              </a:rPr>
              <a:t>the risk.  Damage from flooding alone </a:t>
            </a:r>
            <a:r>
              <a:rPr lang="en-IN" spc="-5" dirty="0" smtClean="0">
                <a:latin typeface="Calibri" pitchFamily="34" charset="0"/>
                <a:cs typeface="Candara"/>
              </a:rPr>
              <a:t>could </a:t>
            </a:r>
            <a:r>
              <a:rPr lang="en-IN" dirty="0" smtClean="0">
                <a:latin typeface="Calibri" pitchFamily="34" charset="0"/>
                <a:cs typeface="Candara"/>
              </a:rPr>
              <a:t>run into </a:t>
            </a:r>
            <a:r>
              <a:rPr lang="en-IN" spc="-5" dirty="0" smtClean="0">
                <a:latin typeface="Calibri" pitchFamily="34" charset="0"/>
                <a:cs typeface="Candara"/>
              </a:rPr>
              <a:t>billions </a:t>
            </a:r>
            <a:r>
              <a:rPr lang="en-IN" dirty="0" smtClean="0">
                <a:latin typeface="Calibri" pitchFamily="34" charset="0"/>
                <a:cs typeface="Candara"/>
              </a:rPr>
              <a:t>of </a:t>
            </a:r>
            <a:r>
              <a:rPr lang="en-IN" spc="-5" dirty="0" smtClean="0">
                <a:latin typeface="Calibri" pitchFamily="34" charset="0"/>
                <a:cs typeface="Candara"/>
              </a:rPr>
              <a:t>dollars </a:t>
            </a:r>
            <a:r>
              <a:rPr lang="en-IN" dirty="0" smtClean="0">
                <a:latin typeface="Calibri" pitchFamily="34" charset="0"/>
                <a:cs typeface="Candara"/>
              </a:rPr>
              <a:t>as  creeks </a:t>
            </a:r>
            <a:r>
              <a:rPr lang="en-IN" spc="-5" dirty="0" smtClean="0">
                <a:latin typeface="Calibri" pitchFamily="34" charset="0"/>
                <a:cs typeface="Candara"/>
              </a:rPr>
              <a:t>and </a:t>
            </a:r>
            <a:r>
              <a:rPr lang="en-IN" dirty="0" smtClean="0">
                <a:latin typeface="Calibri" pitchFamily="34" charset="0"/>
                <a:cs typeface="Candara"/>
              </a:rPr>
              <a:t>estuaries begging to fill up and more ice</a:t>
            </a:r>
            <a:r>
              <a:rPr lang="en-IN" spc="55" dirty="0" smtClean="0">
                <a:latin typeface="Calibri" pitchFamily="34" charset="0"/>
                <a:cs typeface="Candara"/>
              </a:rPr>
              <a:t> </a:t>
            </a:r>
            <a:r>
              <a:rPr lang="en-IN" spc="-5" dirty="0" smtClean="0">
                <a:latin typeface="Calibri" pitchFamily="34" charset="0"/>
                <a:cs typeface="Candara"/>
              </a:rPr>
              <a:t>melts.</a:t>
            </a:r>
            <a:endParaRPr lang="en-IN" dirty="0">
              <a:latin typeface="Calibri" pitchFamily="34" charset="0"/>
              <a:cs typeface="Candara"/>
            </a:endParaRPr>
          </a:p>
        </p:txBody>
      </p:sp>
      <p:sp>
        <p:nvSpPr>
          <p:cNvPr id="5" name="object 7"/>
          <p:cNvSpPr/>
          <p:nvPr/>
        </p:nvSpPr>
        <p:spPr>
          <a:xfrm>
            <a:off x="1889884" y="2945114"/>
            <a:ext cx="4660206" cy="190957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fontAlgn="base"/>
            <a:r>
              <a:rPr lang="en-IN" sz="2400" b="1" u="sng" dirty="0" smtClean="0">
                <a:solidFill>
                  <a:srgbClr val="FF0000"/>
                </a:solidFill>
                <a:latin typeface="Calibri" pitchFamily="34" charset="0"/>
              </a:rPr>
              <a:t>PRESENT CONDITION OF EARTH</a:t>
            </a:r>
            <a:endParaRPr lang="en-IN" sz="2400" u="sng" dirty="0" smtClean="0">
              <a:solidFill>
                <a:srgbClr val="FF0000"/>
              </a:solidFill>
              <a:latin typeface="Calibri" pitchFamily="34" charset="0"/>
            </a:endParaRPr>
          </a:p>
        </p:txBody>
      </p:sp>
      <p:sp>
        <p:nvSpPr>
          <p:cNvPr id="4" name="Google Shape;64;p14"/>
          <p:cNvSpPr txBox="1"/>
          <p:nvPr/>
        </p:nvSpPr>
        <p:spPr>
          <a:xfrm>
            <a:off x="272675" y="933061"/>
            <a:ext cx="8688300" cy="3732245"/>
          </a:xfrm>
          <a:prstGeom prst="rect">
            <a:avLst/>
          </a:prstGeom>
          <a:noFill/>
          <a:ln>
            <a:noFill/>
          </a:ln>
        </p:spPr>
        <p:txBody>
          <a:bodyPr spcFirstLastPara="1" wrap="square" lIns="91425" tIns="91425" rIns="91425" bIns="91425" anchor="t" anchorCtr="0">
            <a:noAutofit/>
          </a:bodyPr>
          <a:lstStyle/>
          <a:p>
            <a:pPr marL="299085" marR="274320" indent="-287020">
              <a:lnSpc>
                <a:spcPct val="150000"/>
              </a:lnSpc>
              <a:spcBef>
                <a:spcPts val="100"/>
              </a:spcBef>
              <a:buFont typeface="Arial"/>
              <a:buChar char="•"/>
              <a:tabLst>
                <a:tab pos="365760" algn="l"/>
                <a:tab pos="366395" algn="l"/>
                <a:tab pos="1624965" algn="l"/>
                <a:tab pos="3413125" algn="l"/>
              </a:tabLst>
            </a:pPr>
            <a:r>
              <a:rPr lang="en-IN" spc="-5" dirty="0" smtClean="0">
                <a:latin typeface="Calibri" pitchFamily="34" charset="0"/>
                <a:cs typeface="Candara"/>
              </a:rPr>
              <a:t>Climate change </a:t>
            </a:r>
            <a:r>
              <a:rPr lang="en-IN" dirty="0" smtClean="0">
                <a:latin typeface="Calibri" pitchFamily="34" charset="0"/>
                <a:cs typeface="Candara"/>
              </a:rPr>
              <a:t>is seen by some scientists to present the biggest  threat to our </a:t>
            </a:r>
            <a:r>
              <a:rPr lang="en-IN" spc="-5" dirty="0" smtClean="0">
                <a:latin typeface="Calibri" pitchFamily="34" charset="0"/>
                <a:cs typeface="Candara"/>
              </a:rPr>
              <a:t>world </a:t>
            </a:r>
            <a:r>
              <a:rPr lang="en-IN" dirty="0" smtClean="0">
                <a:latin typeface="Calibri" pitchFamily="34" charset="0"/>
                <a:cs typeface="Candara"/>
              </a:rPr>
              <a:t>today. </a:t>
            </a:r>
            <a:r>
              <a:rPr lang="en-IN" spc="-5" dirty="0" smtClean="0">
                <a:latin typeface="Calibri" pitchFamily="34" charset="0"/>
                <a:cs typeface="Candara"/>
              </a:rPr>
              <a:t>The whole world </a:t>
            </a:r>
            <a:r>
              <a:rPr lang="en-IN" dirty="0" smtClean="0">
                <a:latin typeface="Calibri" pitchFamily="34" charset="0"/>
                <a:cs typeface="Candara"/>
              </a:rPr>
              <a:t>needs to </a:t>
            </a:r>
            <a:r>
              <a:rPr lang="en-IN" spc="-5" dirty="0" smtClean="0">
                <a:latin typeface="Calibri" pitchFamily="34" charset="0"/>
                <a:cs typeface="Candara"/>
              </a:rPr>
              <a:t>effect  </a:t>
            </a:r>
            <a:r>
              <a:rPr lang="en-IN" dirty="0" smtClean="0">
                <a:latin typeface="Calibri" pitchFamily="34" charset="0"/>
                <a:cs typeface="Candara"/>
              </a:rPr>
              <a:t>remedial strategies</a:t>
            </a:r>
            <a:r>
              <a:rPr lang="en-IN" spc="-15" dirty="0" smtClean="0">
                <a:latin typeface="Calibri" pitchFamily="34" charset="0"/>
                <a:cs typeface="Candara"/>
              </a:rPr>
              <a:t> </a:t>
            </a:r>
            <a:r>
              <a:rPr lang="en-IN" dirty="0" smtClean="0">
                <a:latin typeface="Calibri" pitchFamily="34" charset="0"/>
                <a:cs typeface="Candara"/>
              </a:rPr>
              <a:t>by	cooperating.</a:t>
            </a:r>
          </a:p>
          <a:p>
            <a:pPr marL="299085" marR="419100" indent="-287020">
              <a:lnSpc>
                <a:spcPct val="150000"/>
              </a:lnSpc>
              <a:buFont typeface="Arial"/>
              <a:buChar char="•"/>
              <a:tabLst>
                <a:tab pos="299085" algn="l"/>
                <a:tab pos="299720" algn="l"/>
              </a:tabLst>
            </a:pPr>
            <a:r>
              <a:rPr lang="en-IN" dirty="0" smtClean="0">
                <a:latin typeface="Calibri" pitchFamily="34" charset="0"/>
                <a:cs typeface="Candara"/>
              </a:rPr>
              <a:t>Levels of gases </a:t>
            </a:r>
            <a:r>
              <a:rPr lang="en-IN" spc="-5" dirty="0" smtClean="0">
                <a:latin typeface="Calibri" pitchFamily="34" charset="0"/>
                <a:cs typeface="Candara"/>
              </a:rPr>
              <a:t>such </a:t>
            </a:r>
            <a:r>
              <a:rPr lang="en-IN" dirty="0" smtClean="0">
                <a:latin typeface="Calibri" pitchFamily="34" charset="0"/>
                <a:cs typeface="Candara"/>
              </a:rPr>
              <a:t>as </a:t>
            </a:r>
            <a:r>
              <a:rPr lang="en-IN" spc="-5" dirty="0" smtClean="0">
                <a:latin typeface="Calibri" pitchFamily="34" charset="0"/>
                <a:cs typeface="Candara"/>
              </a:rPr>
              <a:t>carbon </a:t>
            </a:r>
            <a:r>
              <a:rPr lang="en-IN" dirty="0" smtClean="0">
                <a:latin typeface="Calibri" pitchFamily="34" charset="0"/>
                <a:cs typeface="Candara"/>
              </a:rPr>
              <a:t>dioxide are rising still </a:t>
            </a:r>
            <a:r>
              <a:rPr lang="en-IN" spc="-5" dirty="0" smtClean="0">
                <a:latin typeface="Calibri" pitchFamily="34" charset="0"/>
                <a:cs typeface="Candara"/>
              </a:rPr>
              <a:t>and we </a:t>
            </a:r>
            <a:r>
              <a:rPr lang="en-IN" dirty="0" smtClean="0">
                <a:latin typeface="Calibri" pitchFamily="34" charset="0"/>
                <a:cs typeface="Candara"/>
              </a:rPr>
              <a:t>are  still at risk from </a:t>
            </a:r>
            <a:r>
              <a:rPr lang="en-IN" spc="-5" dirty="0" smtClean="0">
                <a:latin typeface="Calibri" pitchFamily="34" charset="0"/>
                <a:cs typeface="Candara"/>
              </a:rPr>
              <a:t>deforestation and </a:t>
            </a:r>
            <a:r>
              <a:rPr lang="en-IN" dirty="0" smtClean="0">
                <a:latin typeface="Calibri" pitchFamily="34" charset="0"/>
                <a:cs typeface="Candara"/>
              </a:rPr>
              <a:t>the </a:t>
            </a:r>
            <a:r>
              <a:rPr lang="en-IN" spc="-5" dirty="0" smtClean="0">
                <a:latin typeface="Calibri" pitchFamily="34" charset="0"/>
                <a:cs typeface="Candara"/>
              </a:rPr>
              <a:t>burning </a:t>
            </a:r>
            <a:r>
              <a:rPr lang="en-IN" dirty="0" smtClean="0">
                <a:latin typeface="Calibri" pitchFamily="34" charset="0"/>
                <a:cs typeface="Candara"/>
              </a:rPr>
              <a:t>of fossil</a:t>
            </a:r>
            <a:r>
              <a:rPr lang="en-IN" spc="-35" dirty="0" smtClean="0">
                <a:latin typeface="Calibri" pitchFamily="34" charset="0"/>
                <a:cs typeface="Candara"/>
              </a:rPr>
              <a:t> </a:t>
            </a:r>
            <a:r>
              <a:rPr lang="en-IN" dirty="0" smtClean="0">
                <a:latin typeface="Calibri" pitchFamily="34" charset="0"/>
                <a:cs typeface="Candara"/>
              </a:rPr>
              <a:t>fuels.</a:t>
            </a:r>
          </a:p>
          <a:p>
            <a:pPr marL="299085" marR="5080" indent="-287020">
              <a:lnSpc>
                <a:spcPct val="150000"/>
              </a:lnSpc>
              <a:buFont typeface="Arial"/>
              <a:buChar char="•"/>
              <a:tabLst>
                <a:tab pos="299085" algn="l"/>
                <a:tab pos="299720" algn="l"/>
              </a:tabLst>
            </a:pPr>
            <a:r>
              <a:rPr lang="en-IN" dirty="0" smtClean="0">
                <a:latin typeface="Calibri" pitchFamily="34" charset="0"/>
                <a:cs typeface="Candara"/>
              </a:rPr>
              <a:t>Greenhouse gases may </a:t>
            </a:r>
            <a:r>
              <a:rPr lang="en-IN" spc="-5" dirty="0" smtClean="0">
                <a:latin typeface="Calibri" pitchFamily="34" charset="0"/>
                <a:cs typeface="Candara"/>
              </a:rPr>
              <a:t>cause </a:t>
            </a:r>
            <a:r>
              <a:rPr lang="en-IN" dirty="0" smtClean="0">
                <a:latin typeface="Calibri" pitchFamily="34" charset="0"/>
                <a:cs typeface="Candara"/>
              </a:rPr>
              <a:t>the </a:t>
            </a:r>
            <a:r>
              <a:rPr lang="en-IN" spc="-5" dirty="0" smtClean="0">
                <a:latin typeface="Calibri" pitchFamily="34" charset="0"/>
                <a:cs typeface="Candara"/>
              </a:rPr>
              <a:t>world </a:t>
            </a:r>
            <a:r>
              <a:rPr lang="en-IN" dirty="0" smtClean="0">
                <a:latin typeface="Calibri" pitchFamily="34" charset="0"/>
                <a:cs typeface="Candara"/>
              </a:rPr>
              <a:t>to </a:t>
            </a:r>
            <a:r>
              <a:rPr lang="en-IN" spc="-5" dirty="0" smtClean="0">
                <a:latin typeface="Calibri" pitchFamily="34" charset="0"/>
                <a:cs typeface="Candara"/>
              </a:rPr>
              <a:t>warm up </a:t>
            </a:r>
            <a:r>
              <a:rPr lang="en-IN" dirty="0" smtClean="0">
                <a:latin typeface="Calibri" pitchFamily="34" charset="0"/>
                <a:cs typeface="Candara"/>
              </a:rPr>
              <a:t>as heat </a:t>
            </a:r>
            <a:r>
              <a:rPr lang="en-IN" spc="-5" dirty="0" smtClean="0">
                <a:latin typeface="Calibri" pitchFamily="34" charset="0"/>
                <a:cs typeface="Candara"/>
              </a:rPr>
              <a:t>cannot  escape </a:t>
            </a:r>
            <a:r>
              <a:rPr lang="en-IN" dirty="0" smtClean="0">
                <a:latin typeface="Calibri" pitchFamily="34" charset="0"/>
                <a:cs typeface="Candara"/>
              </a:rPr>
              <a:t>effectively from the surface of </a:t>
            </a:r>
            <a:r>
              <a:rPr lang="en-IN" spc="-5" dirty="0" smtClean="0">
                <a:latin typeface="Calibri" pitchFamily="34" charset="0"/>
                <a:cs typeface="Candara"/>
              </a:rPr>
              <a:t>the planet. All </a:t>
            </a:r>
            <a:r>
              <a:rPr lang="en-IN" dirty="0" smtClean="0">
                <a:latin typeface="Calibri" pitchFamily="34" charset="0"/>
                <a:cs typeface="Candara"/>
              </a:rPr>
              <a:t>of this might  throw the </a:t>
            </a:r>
            <a:r>
              <a:rPr lang="en-IN" spc="-5" dirty="0" smtClean="0">
                <a:latin typeface="Calibri" pitchFamily="34" charset="0"/>
                <a:cs typeface="Candara"/>
              </a:rPr>
              <a:t>natural rhythms </a:t>
            </a:r>
            <a:r>
              <a:rPr lang="en-IN" dirty="0" smtClean="0">
                <a:latin typeface="Calibri" pitchFamily="34" charset="0"/>
                <a:cs typeface="Candara"/>
              </a:rPr>
              <a:t>of our </a:t>
            </a:r>
            <a:r>
              <a:rPr lang="en-IN" spc="-5" dirty="0" smtClean="0">
                <a:latin typeface="Calibri" pitchFamily="34" charset="0"/>
                <a:cs typeface="Candara"/>
              </a:rPr>
              <a:t>world's </a:t>
            </a:r>
            <a:r>
              <a:rPr lang="en-IN" dirty="0" smtClean="0">
                <a:latin typeface="Calibri" pitchFamily="34" charset="0"/>
                <a:cs typeface="Candara"/>
              </a:rPr>
              <a:t>climate. </a:t>
            </a:r>
            <a:r>
              <a:rPr lang="en-IN" spc="-5" dirty="0" smtClean="0">
                <a:latin typeface="Calibri" pitchFamily="34" charset="0"/>
                <a:cs typeface="Candara"/>
              </a:rPr>
              <a:t>That's where  we're </a:t>
            </a:r>
            <a:r>
              <a:rPr lang="en-IN" dirty="0" smtClean="0">
                <a:latin typeface="Calibri" pitchFamily="34" charset="0"/>
                <a:cs typeface="Candara"/>
              </a:rPr>
              <a:t>at right</a:t>
            </a:r>
            <a:r>
              <a:rPr lang="en-IN" spc="15" dirty="0" smtClean="0">
                <a:latin typeface="Calibri" pitchFamily="34" charset="0"/>
                <a:cs typeface="Candara"/>
              </a:rPr>
              <a:t> </a:t>
            </a:r>
            <a:r>
              <a:rPr lang="en-IN" spc="-5" dirty="0" smtClean="0">
                <a:latin typeface="Calibri" pitchFamily="34" charset="0"/>
                <a:cs typeface="Candara"/>
              </a:rPr>
              <a:t>now!</a:t>
            </a:r>
            <a:endParaRPr lang="en-IN" dirty="0">
              <a:latin typeface="Calibri" pitchFamily="34" charset="0"/>
              <a:cs typeface="Candara"/>
            </a:endParaRPr>
          </a:p>
        </p:txBody>
      </p:sp>
      <p:sp>
        <p:nvSpPr>
          <p:cNvPr id="5" name="object 7"/>
          <p:cNvSpPr/>
          <p:nvPr/>
        </p:nvSpPr>
        <p:spPr>
          <a:xfrm>
            <a:off x="2489130" y="3057446"/>
            <a:ext cx="3519783" cy="172216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fontAlgn="base"/>
            <a:r>
              <a:rPr lang="en-IN" sz="2400" b="1" u="sng" dirty="0" smtClean="0">
                <a:solidFill>
                  <a:srgbClr val="FF0000"/>
                </a:solidFill>
                <a:latin typeface="Calibri" pitchFamily="34" charset="0"/>
              </a:rPr>
              <a:t>FUTURE OF EARTH </a:t>
            </a:r>
            <a:endParaRPr lang="en-IN" sz="2400" u="sng" dirty="0" smtClean="0">
              <a:solidFill>
                <a:srgbClr val="FF0000"/>
              </a:solidFill>
              <a:latin typeface="Calibri" pitchFamily="34" charset="0"/>
            </a:endParaRPr>
          </a:p>
        </p:txBody>
      </p:sp>
      <p:sp>
        <p:nvSpPr>
          <p:cNvPr id="4" name="Google Shape;64;p14"/>
          <p:cNvSpPr txBox="1"/>
          <p:nvPr/>
        </p:nvSpPr>
        <p:spPr>
          <a:xfrm>
            <a:off x="272675" y="933061"/>
            <a:ext cx="8688300" cy="3732245"/>
          </a:xfrm>
          <a:prstGeom prst="rect">
            <a:avLst/>
          </a:prstGeom>
          <a:noFill/>
          <a:ln>
            <a:noFill/>
          </a:ln>
        </p:spPr>
        <p:txBody>
          <a:bodyPr spcFirstLastPara="1" wrap="square" lIns="91425" tIns="91425" rIns="91425" bIns="91425" anchor="t" anchorCtr="0">
            <a:noAutofit/>
          </a:bodyPr>
          <a:lstStyle/>
          <a:p>
            <a:pPr marL="355600" marR="5080" indent="-342900">
              <a:lnSpc>
                <a:spcPct val="150000"/>
              </a:lnSpc>
              <a:spcBef>
                <a:spcPts val="105"/>
              </a:spcBef>
              <a:buFont typeface="Arial"/>
              <a:buChar char="•"/>
              <a:tabLst>
                <a:tab pos="354965" algn="l"/>
                <a:tab pos="355600" algn="l"/>
              </a:tabLst>
            </a:pPr>
            <a:r>
              <a:rPr lang="en-IN" spc="-5" dirty="0" smtClean="0">
                <a:latin typeface="Calibri" pitchFamily="34" charset="0"/>
                <a:cs typeface="Candara"/>
              </a:rPr>
              <a:t>As the world </a:t>
            </a:r>
            <a:r>
              <a:rPr lang="en-IN" dirty="0" smtClean="0">
                <a:latin typeface="Calibri" pitchFamily="34" charset="0"/>
                <a:cs typeface="Candara"/>
              </a:rPr>
              <a:t>consumes </a:t>
            </a:r>
            <a:r>
              <a:rPr lang="en-IN" spc="-5" dirty="0" smtClean="0">
                <a:latin typeface="Calibri" pitchFamily="34" charset="0"/>
                <a:cs typeface="Candara"/>
              </a:rPr>
              <a:t>ever more </a:t>
            </a:r>
            <a:r>
              <a:rPr lang="en-IN" dirty="0" smtClean="0">
                <a:latin typeface="Calibri" pitchFamily="34" charset="0"/>
                <a:cs typeface="Candara"/>
              </a:rPr>
              <a:t>fossil fuel </a:t>
            </a:r>
            <a:r>
              <a:rPr lang="en-IN" spc="-5" dirty="0" smtClean="0">
                <a:latin typeface="Calibri" pitchFamily="34" charset="0"/>
                <a:cs typeface="Candara"/>
              </a:rPr>
              <a:t>energy, </a:t>
            </a:r>
            <a:r>
              <a:rPr lang="en-IN" dirty="0" smtClean="0">
                <a:latin typeface="Calibri" pitchFamily="34" charset="0"/>
                <a:cs typeface="Candara"/>
              </a:rPr>
              <a:t>greenhouse gas  </a:t>
            </a:r>
            <a:r>
              <a:rPr lang="en-IN" spc="-5" dirty="0" smtClean="0">
                <a:latin typeface="Calibri" pitchFamily="34" charset="0"/>
                <a:cs typeface="Candara"/>
              </a:rPr>
              <a:t>concentrations will continue </a:t>
            </a:r>
            <a:r>
              <a:rPr lang="en-IN" dirty="0" smtClean="0">
                <a:latin typeface="Calibri" pitchFamily="34" charset="0"/>
                <a:cs typeface="Candara"/>
              </a:rPr>
              <a:t>to </a:t>
            </a:r>
            <a:r>
              <a:rPr lang="en-IN" spc="-5" dirty="0" smtClean="0">
                <a:latin typeface="Calibri" pitchFamily="34" charset="0"/>
                <a:cs typeface="Candara"/>
              </a:rPr>
              <a:t>rise </a:t>
            </a:r>
            <a:r>
              <a:rPr lang="en-IN" dirty="0" smtClean="0">
                <a:latin typeface="Calibri" pitchFamily="34" charset="0"/>
                <a:cs typeface="Candara"/>
              </a:rPr>
              <a:t>and </a:t>
            </a:r>
            <a:r>
              <a:rPr lang="en-IN" spc="-5" dirty="0" smtClean="0">
                <a:latin typeface="Calibri" pitchFamily="34" charset="0"/>
                <a:cs typeface="Candara"/>
              </a:rPr>
              <a:t>Earth's </a:t>
            </a:r>
            <a:r>
              <a:rPr lang="en-IN" dirty="0" smtClean="0">
                <a:latin typeface="Calibri" pitchFamily="34" charset="0"/>
                <a:cs typeface="Candara"/>
              </a:rPr>
              <a:t>average temperature </a:t>
            </a:r>
            <a:r>
              <a:rPr lang="en-IN" spc="-5" dirty="0" smtClean="0">
                <a:latin typeface="Calibri" pitchFamily="34" charset="0"/>
                <a:cs typeface="Candara"/>
              </a:rPr>
              <a:t>will rise with  </a:t>
            </a:r>
            <a:r>
              <a:rPr lang="en-IN" dirty="0" smtClean="0">
                <a:latin typeface="Calibri" pitchFamily="34" charset="0"/>
                <a:cs typeface="Candara"/>
              </a:rPr>
              <a:t>them.</a:t>
            </a:r>
            <a:endParaRPr lang="en-IN" sz="1600" dirty="0" smtClean="0">
              <a:latin typeface="Calibri" pitchFamily="34" charset="0"/>
              <a:cs typeface="Times New Roman"/>
            </a:endParaRPr>
          </a:p>
          <a:p>
            <a:pPr marL="355600" marR="490220" indent="-342900">
              <a:lnSpc>
                <a:spcPct val="150000"/>
              </a:lnSpc>
              <a:buFont typeface="Arial"/>
              <a:buChar char="•"/>
              <a:tabLst>
                <a:tab pos="354965" algn="l"/>
                <a:tab pos="355600" algn="l"/>
              </a:tabLst>
            </a:pPr>
            <a:r>
              <a:rPr lang="en-IN" dirty="0" smtClean="0">
                <a:latin typeface="Calibri" pitchFamily="34" charset="0"/>
                <a:cs typeface="Candara"/>
              </a:rPr>
              <a:t>Global </a:t>
            </a:r>
            <a:r>
              <a:rPr lang="en-IN" spc="-5" dirty="0" smtClean="0">
                <a:latin typeface="Calibri" pitchFamily="34" charset="0"/>
                <a:cs typeface="Candara"/>
              </a:rPr>
              <a:t>warming will </a:t>
            </a:r>
            <a:r>
              <a:rPr lang="en-IN" dirty="0" smtClean="0">
                <a:latin typeface="Calibri" pitchFamily="34" charset="0"/>
                <a:cs typeface="Candara"/>
              </a:rPr>
              <a:t>result in more </a:t>
            </a:r>
            <a:r>
              <a:rPr lang="en-IN" spc="-5" dirty="0" smtClean="0">
                <a:latin typeface="Calibri" pitchFamily="34" charset="0"/>
                <a:cs typeface="Candara"/>
              </a:rPr>
              <a:t>hot days </a:t>
            </a:r>
            <a:r>
              <a:rPr lang="en-IN" dirty="0" smtClean="0">
                <a:latin typeface="Calibri" pitchFamily="34" charset="0"/>
                <a:cs typeface="Candara"/>
              </a:rPr>
              <a:t>and fewer </a:t>
            </a:r>
            <a:r>
              <a:rPr lang="en-IN" spc="-5" dirty="0" smtClean="0">
                <a:latin typeface="Calibri" pitchFamily="34" charset="0"/>
                <a:cs typeface="Candara"/>
              </a:rPr>
              <a:t>cool days, with the  </a:t>
            </a:r>
            <a:r>
              <a:rPr lang="en-IN" dirty="0" smtClean="0">
                <a:latin typeface="Calibri" pitchFamily="34" charset="0"/>
                <a:cs typeface="Candara"/>
              </a:rPr>
              <a:t>greatest </a:t>
            </a:r>
            <a:r>
              <a:rPr lang="en-IN" spc="-5" dirty="0" smtClean="0">
                <a:latin typeface="Calibri" pitchFamily="34" charset="0"/>
                <a:cs typeface="Candara"/>
              </a:rPr>
              <a:t>warming happening over land. </a:t>
            </a:r>
            <a:r>
              <a:rPr lang="en-IN" dirty="0" smtClean="0">
                <a:latin typeface="Calibri" pitchFamily="34" charset="0"/>
                <a:cs typeface="Candara"/>
              </a:rPr>
              <a:t>Longer, more </a:t>
            </a:r>
            <a:r>
              <a:rPr lang="en-IN" spc="-5" dirty="0" smtClean="0">
                <a:latin typeface="Calibri" pitchFamily="34" charset="0"/>
                <a:cs typeface="Candara"/>
              </a:rPr>
              <a:t>intense heat waves will  </a:t>
            </a:r>
            <a:r>
              <a:rPr lang="en-IN" dirty="0" smtClean="0">
                <a:latin typeface="Calibri" pitchFamily="34" charset="0"/>
                <a:cs typeface="Candara"/>
              </a:rPr>
              <a:t>happen more</a:t>
            </a:r>
            <a:r>
              <a:rPr lang="en-IN" spc="-20" dirty="0" smtClean="0">
                <a:latin typeface="Calibri" pitchFamily="34" charset="0"/>
                <a:cs typeface="Candara"/>
              </a:rPr>
              <a:t> </a:t>
            </a:r>
            <a:r>
              <a:rPr lang="en-IN" dirty="0" smtClean="0">
                <a:latin typeface="Calibri" pitchFamily="34" charset="0"/>
                <a:cs typeface="Candara"/>
              </a:rPr>
              <a:t>often.</a:t>
            </a:r>
            <a:endParaRPr lang="en-IN" sz="1600" dirty="0" smtClean="0">
              <a:latin typeface="Calibri" pitchFamily="34" charset="0"/>
              <a:cs typeface="Times New Roman"/>
            </a:endParaRPr>
          </a:p>
          <a:p>
            <a:pPr marL="355600" marR="490220" indent="-342900">
              <a:lnSpc>
                <a:spcPct val="150000"/>
              </a:lnSpc>
              <a:buFont typeface="Arial"/>
              <a:buChar char="•"/>
              <a:tabLst>
                <a:tab pos="354965" algn="l"/>
                <a:tab pos="355600" algn="l"/>
              </a:tabLst>
            </a:pPr>
            <a:r>
              <a:rPr lang="en-IN" dirty="0" smtClean="0">
                <a:latin typeface="Calibri" pitchFamily="34" charset="0"/>
                <a:cs typeface="Candara"/>
              </a:rPr>
              <a:t>High latitudes </a:t>
            </a:r>
            <a:r>
              <a:rPr lang="en-IN" spc="-5" dirty="0" smtClean="0">
                <a:latin typeface="Calibri" pitchFamily="34" charset="0"/>
                <a:cs typeface="Candara"/>
              </a:rPr>
              <a:t>and </a:t>
            </a:r>
            <a:r>
              <a:rPr lang="en-IN" dirty="0" smtClean="0">
                <a:latin typeface="Calibri" pitchFamily="34" charset="0"/>
                <a:cs typeface="Candara"/>
              </a:rPr>
              <a:t>generally </a:t>
            </a:r>
            <a:r>
              <a:rPr lang="en-IN" spc="-5" dirty="0" smtClean="0">
                <a:latin typeface="Calibri" pitchFamily="34" charset="0"/>
                <a:cs typeface="Candara"/>
              </a:rPr>
              <a:t>wet </a:t>
            </a:r>
            <a:r>
              <a:rPr lang="en-IN" dirty="0" smtClean="0">
                <a:latin typeface="Calibri" pitchFamily="34" charset="0"/>
                <a:cs typeface="Candara"/>
              </a:rPr>
              <a:t>places </a:t>
            </a:r>
            <a:r>
              <a:rPr lang="en-IN" spc="-5" dirty="0" smtClean="0">
                <a:latin typeface="Calibri" pitchFamily="34" charset="0"/>
                <a:cs typeface="Candara"/>
              </a:rPr>
              <a:t>will </a:t>
            </a:r>
            <a:r>
              <a:rPr lang="en-IN" dirty="0" smtClean="0">
                <a:latin typeface="Calibri" pitchFamily="34" charset="0"/>
                <a:cs typeface="Candara"/>
              </a:rPr>
              <a:t>tend to receive more </a:t>
            </a:r>
            <a:r>
              <a:rPr lang="en-IN" spc="-5" dirty="0" smtClean="0">
                <a:latin typeface="Calibri" pitchFamily="34" charset="0"/>
                <a:cs typeface="Candara"/>
              </a:rPr>
              <a:t>rainfall,</a:t>
            </a:r>
            <a:r>
              <a:rPr lang="en-IN" spc="50" dirty="0" smtClean="0">
                <a:latin typeface="Calibri" pitchFamily="34" charset="0"/>
                <a:cs typeface="Candara"/>
              </a:rPr>
              <a:t> </a:t>
            </a:r>
            <a:r>
              <a:rPr lang="en-IN" spc="-5" dirty="0" smtClean="0">
                <a:latin typeface="Calibri" pitchFamily="34" charset="0"/>
                <a:cs typeface="Candara"/>
              </a:rPr>
              <a:t>while tropical </a:t>
            </a:r>
            <a:r>
              <a:rPr lang="en-IN" dirty="0" smtClean="0">
                <a:latin typeface="Calibri" pitchFamily="34" charset="0"/>
                <a:cs typeface="Candara"/>
              </a:rPr>
              <a:t>regions </a:t>
            </a:r>
            <a:r>
              <a:rPr lang="en-IN" spc="-5" dirty="0" smtClean="0">
                <a:latin typeface="Calibri" pitchFamily="34" charset="0"/>
                <a:cs typeface="Candara"/>
              </a:rPr>
              <a:t>and generally dry</a:t>
            </a:r>
            <a:r>
              <a:rPr lang="en-IN" spc="5" dirty="0" smtClean="0">
                <a:latin typeface="Calibri" pitchFamily="34" charset="0"/>
                <a:cs typeface="Candara"/>
              </a:rPr>
              <a:t> </a:t>
            </a:r>
            <a:r>
              <a:rPr lang="en-IN" spc="-5" dirty="0" smtClean="0">
                <a:latin typeface="Calibri" pitchFamily="34" charset="0"/>
                <a:cs typeface="Candara"/>
              </a:rPr>
              <a:t>places will </a:t>
            </a:r>
            <a:r>
              <a:rPr lang="en-IN" dirty="0" smtClean="0">
                <a:latin typeface="Calibri" pitchFamily="34" charset="0"/>
                <a:cs typeface="Candara"/>
              </a:rPr>
              <a:t>probably receive less </a:t>
            </a:r>
            <a:r>
              <a:rPr lang="en-IN" spc="-5" dirty="0" smtClean="0">
                <a:latin typeface="Calibri" pitchFamily="34" charset="0"/>
                <a:cs typeface="Candara"/>
              </a:rPr>
              <a:t>rain.</a:t>
            </a:r>
            <a:endParaRPr lang="en-IN" dirty="0">
              <a:latin typeface="Calibri" pitchFamily="34" charset="0"/>
              <a:cs typeface="Candara"/>
            </a:endParaRPr>
          </a:p>
        </p:txBody>
      </p:sp>
      <p:sp>
        <p:nvSpPr>
          <p:cNvPr id="5" name="object 5"/>
          <p:cNvSpPr/>
          <p:nvPr/>
        </p:nvSpPr>
        <p:spPr>
          <a:xfrm>
            <a:off x="354157" y="3262417"/>
            <a:ext cx="3028188" cy="15148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75921" y="2962469"/>
            <a:ext cx="1808988" cy="205739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IN" sz="2400" b="1" i="0" u="sng" strike="noStrike" cap="none" dirty="0" smtClean="0">
                <a:solidFill>
                  <a:srgbClr val="FF0000"/>
                </a:solidFill>
                <a:latin typeface="Calibri" pitchFamily="34" charset="0"/>
                <a:sym typeface="Arial"/>
              </a:rPr>
              <a:t>ABOUT THE AUTHOR </a:t>
            </a:r>
            <a:endParaRPr sz="2400" b="1" i="0" u="sng" strike="noStrike" cap="none">
              <a:solidFill>
                <a:srgbClr val="000000"/>
              </a:solidFill>
              <a:latin typeface="Calibri" pitchFamily="34" charset="0"/>
              <a:sym typeface="Arial"/>
            </a:endParaRPr>
          </a:p>
        </p:txBody>
      </p:sp>
      <p:sp>
        <p:nvSpPr>
          <p:cNvPr id="71" name="Google Shape;71;p15"/>
          <p:cNvSpPr txBox="1"/>
          <p:nvPr/>
        </p:nvSpPr>
        <p:spPr>
          <a:xfrm>
            <a:off x="272674" y="1082351"/>
            <a:ext cx="6622648" cy="3489649"/>
          </a:xfrm>
          <a:prstGeom prst="rect">
            <a:avLst/>
          </a:prstGeom>
          <a:noFill/>
          <a:ln>
            <a:noFill/>
          </a:ln>
        </p:spPr>
        <p:txBody>
          <a:bodyPr spcFirstLastPara="1" wrap="square" lIns="91425" tIns="91425" rIns="91425" bIns="91425" anchor="t" anchorCtr="0">
            <a:noAutofit/>
          </a:bodyPr>
          <a:lstStyle/>
          <a:p>
            <a:pPr lvl="0">
              <a:lnSpc>
                <a:spcPct val="200000"/>
              </a:lnSpc>
              <a:buSzPts val="1400"/>
              <a:buFont typeface="Wingdings" pitchFamily="2" charset="2"/>
              <a:buChar char="v"/>
            </a:pPr>
            <a:r>
              <a:rPr lang="en-IN" b="1" dirty="0" err="1" smtClean="0">
                <a:latin typeface="Calibri" pitchFamily="34" charset="0"/>
              </a:rPr>
              <a:t>Nani</a:t>
            </a:r>
            <a:r>
              <a:rPr lang="en-IN" b="1" dirty="0" smtClean="0">
                <a:latin typeface="Calibri" pitchFamily="34" charset="0"/>
              </a:rPr>
              <a:t> </a:t>
            </a:r>
            <a:r>
              <a:rPr lang="en-IN" b="1" dirty="0" err="1" smtClean="0">
                <a:latin typeface="Calibri" pitchFamily="34" charset="0"/>
              </a:rPr>
              <a:t>Palkhivala</a:t>
            </a:r>
            <a:r>
              <a:rPr lang="en-IN" dirty="0" smtClean="0">
                <a:latin typeface="Calibri" pitchFamily="34" charset="0"/>
              </a:rPr>
              <a:t> was born in 1920 in Bombay to blue collar, middle-class </a:t>
            </a:r>
            <a:r>
              <a:rPr lang="en-IN" dirty="0" err="1" smtClean="0">
                <a:latin typeface="Calibri" pitchFamily="34" charset="0"/>
              </a:rPr>
              <a:t>Parsi</a:t>
            </a:r>
            <a:r>
              <a:rPr lang="en-IN" dirty="0" smtClean="0">
                <a:latin typeface="Calibri" pitchFamily="34" charset="0"/>
              </a:rPr>
              <a:t> parents.</a:t>
            </a:r>
          </a:p>
          <a:p>
            <a:pPr lvl="0">
              <a:lnSpc>
                <a:spcPct val="200000"/>
              </a:lnSpc>
              <a:buSzPts val="1400"/>
              <a:buFont typeface="Wingdings" pitchFamily="2" charset="2"/>
              <a:buChar char="v"/>
            </a:pPr>
            <a:r>
              <a:rPr lang="en-IN" dirty="0" smtClean="0">
                <a:latin typeface="Calibri" pitchFamily="34" charset="0"/>
              </a:rPr>
              <a:t> He was educated at Masters Tutorial High School, and later at St. Xavier's College, both in Bombay.</a:t>
            </a:r>
          </a:p>
          <a:p>
            <a:pPr lvl="0">
              <a:lnSpc>
                <a:spcPct val="200000"/>
              </a:lnSpc>
              <a:buSzPts val="1400"/>
              <a:buFont typeface="Wingdings" pitchFamily="2" charset="2"/>
              <a:buChar char="v"/>
            </a:pPr>
            <a:r>
              <a:rPr lang="en-IN" dirty="0" smtClean="0">
                <a:latin typeface="Calibri" pitchFamily="34" charset="0"/>
              </a:rPr>
              <a:t> He was a dedicated scholar and excelled even though he was hampered by a bad stammer.</a:t>
            </a:r>
          </a:p>
          <a:p>
            <a:pPr lvl="0">
              <a:lnSpc>
                <a:spcPct val="200000"/>
              </a:lnSpc>
              <a:buSzPts val="1400"/>
              <a:buFont typeface="Wingdings" pitchFamily="2" charset="2"/>
              <a:buChar char="v"/>
            </a:pPr>
            <a:r>
              <a:rPr lang="en-IN" dirty="0" smtClean="0">
                <a:latin typeface="Calibri" pitchFamily="34" charset="0"/>
              </a:rPr>
              <a:t> At college, he earned a master's degree in English literature and thus, overcame his speech impediment.</a:t>
            </a:r>
            <a:endParaRPr b="0" i="0" u="none" strike="noStrike" cap="none">
              <a:solidFill>
                <a:srgbClr val="000000"/>
              </a:solidFill>
              <a:latin typeface="Calibri" pitchFamily="34" charset="0"/>
              <a:ea typeface="Calibri"/>
              <a:cs typeface="Calibri"/>
              <a:sym typeface="Calibri"/>
            </a:endParaRPr>
          </a:p>
        </p:txBody>
      </p:sp>
      <p:pic>
        <p:nvPicPr>
          <p:cNvPr id="1026" name="Picture 2" descr="E:\education\cbse\ODM\chapters\Class-XI\Prose\Ailing Planet\Nani Palkhivala.jpg"/>
          <p:cNvPicPr>
            <a:picLocks noChangeAspect="1" noChangeArrowheads="1"/>
          </p:cNvPicPr>
          <p:nvPr/>
        </p:nvPicPr>
        <p:blipFill>
          <a:blip r:embed="rId4"/>
          <a:srcRect/>
          <a:stretch>
            <a:fillRect/>
          </a:stretch>
        </p:blipFill>
        <p:spPr bwMode="auto">
          <a:xfrm>
            <a:off x="7131698" y="1250203"/>
            <a:ext cx="1524000" cy="229542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fontAlgn="base"/>
            <a:r>
              <a:rPr lang="en-IN" sz="2400" b="1" u="sng" dirty="0" smtClean="0">
                <a:solidFill>
                  <a:srgbClr val="FF0000"/>
                </a:solidFill>
                <a:latin typeface="Calibri" pitchFamily="34" charset="0"/>
              </a:rPr>
              <a:t>FUTURE OF EARTH </a:t>
            </a:r>
            <a:endParaRPr lang="en-IN" sz="2400" u="sng" dirty="0" smtClean="0">
              <a:solidFill>
                <a:srgbClr val="FF0000"/>
              </a:solidFill>
              <a:latin typeface="Calibri" pitchFamily="34" charset="0"/>
            </a:endParaRPr>
          </a:p>
        </p:txBody>
      </p:sp>
      <p:sp>
        <p:nvSpPr>
          <p:cNvPr id="4" name="Google Shape;64;p14"/>
          <p:cNvSpPr txBox="1"/>
          <p:nvPr/>
        </p:nvSpPr>
        <p:spPr>
          <a:xfrm>
            <a:off x="272675" y="933061"/>
            <a:ext cx="8688300" cy="3732245"/>
          </a:xfrm>
          <a:prstGeom prst="rect">
            <a:avLst/>
          </a:prstGeom>
          <a:noFill/>
          <a:ln>
            <a:noFill/>
          </a:ln>
        </p:spPr>
        <p:txBody>
          <a:bodyPr spcFirstLastPara="1" wrap="square" lIns="91425" tIns="91425" rIns="91425" bIns="91425" anchor="t" anchorCtr="0">
            <a:noAutofit/>
          </a:bodyPr>
          <a:lstStyle/>
          <a:p>
            <a:pPr marL="355600" marR="5080" indent="-342900">
              <a:lnSpc>
                <a:spcPct val="150000"/>
              </a:lnSpc>
              <a:spcBef>
                <a:spcPts val="105"/>
              </a:spcBef>
              <a:buFont typeface="Arial"/>
              <a:buChar char="•"/>
              <a:tabLst>
                <a:tab pos="354965" algn="l"/>
                <a:tab pos="355600" algn="l"/>
              </a:tabLst>
            </a:pPr>
            <a:r>
              <a:rPr lang="en-IN" spc="-5" dirty="0" smtClean="0">
                <a:latin typeface="Calibri" pitchFamily="34" charset="0"/>
                <a:cs typeface="Candara"/>
              </a:rPr>
              <a:t>Increases </a:t>
            </a:r>
            <a:r>
              <a:rPr lang="en-IN" dirty="0" smtClean="0">
                <a:latin typeface="Calibri" pitchFamily="34" charset="0"/>
                <a:cs typeface="Candara"/>
              </a:rPr>
              <a:t>in </a:t>
            </a:r>
            <a:r>
              <a:rPr lang="en-IN" spc="-5" dirty="0" smtClean="0">
                <a:latin typeface="Calibri" pitchFamily="34" charset="0"/>
                <a:cs typeface="Candara"/>
              </a:rPr>
              <a:t>rainfall will come </a:t>
            </a:r>
            <a:r>
              <a:rPr lang="en-IN" dirty="0" smtClean="0">
                <a:latin typeface="Calibri" pitchFamily="34" charset="0"/>
                <a:cs typeface="Candara"/>
              </a:rPr>
              <a:t>ecosystems </a:t>
            </a:r>
            <a:r>
              <a:rPr lang="en-IN" spc="-5" dirty="0" smtClean="0">
                <a:latin typeface="Calibri" pitchFamily="34" charset="0"/>
                <a:cs typeface="Candara"/>
              </a:rPr>
              <a:t>will shift </a:t>
            </a:r>
            <a:r>
              <a:rPr lang="en-IN" dirty="0" smtClean="0">
                <a:latin typeface="Calibri" pitchFamily="34" charset="0"/>
                <a:cs typeface="Candara"/>
              </a:rPr>
              <a:t>as </a:t>
            </a:r>
            <a:r>
              <a:rPr lang="en-IN" spc="-5" dirty="0" smtClean="0">
                <a:latin typeface="Calibri" pitchFamily="34" charset="0"/>
                <a:cs typeface="Candara"/>
              </a:rPr>
              <a:t>those </a:t>
            </a:r>
            <a:r>
              <a:rPr lang="en-IN" dirty="0" smtClean="0">
                <a:latin typeface="Calibri" pitchFamily="34" charset="0"/>
                <a:cs typeface="Candara"/>
              </a:rPr>
              <a:t>plants </a:t>
            </a:r>
            <a:r>
              <a:rPr lang="en-IN" spc="-5" dirty="0" smtClean="0">
                <a:latin typeface="Calibri" pitchFamily="34" charset="0"/>
                <a:cs typeface="Candara"/>
              </a:rPr>
              <a:t>and </a:t>
            </a:r>
            <a:r>
              <a:rPr lang="en-IN" dirty="0" smtClean="0">
                <a:latin typeface="Calibri" pitchFamily="34" charset="0"/>
                <a:cs typeface="Candara"/>
              </a:rPr>
              <a:t>animals  that adapt the </a:t>
            </a:r>
            <a:r>
              <a:rPr lang="en-IN" spc="-5" dirty="0" smtClean="0">
                <a:latin typeface="Calibri" pitchFamily="34" charset="0"/>
                <a:cs typeface="Candara"/>
              </a:rPr>
              <a:t>quickest will </a:t>
            </a:r>
            <a:r>
              <a:rPr lang="en-IN" dirty="0" smtClean="0">
                <a:latin typeface="Calibri" pitchFamily="34" charset="0"/>
                <a:cs typeface="Candara"/>
              </a:rPr>
              <a:t>move </a:t>
            </a:r>
            <a:r>
              <a:rPr lang="en-IN" spc="-5" dirty="0" smtClean="0">
                <a:latin typeface="Calibri" pitchFamily="34" charset="0"/>
                <a:cs typeface="Candara"/>
              </a:rPr>
              <a:t>into </a:t>
            </a:r>
            <a:r>
              <a:rPr lang="en-IN" dirty="0" smtClean="0">
                <a:latin typeface="Calibri" pitchFamily="34" charset="0"/>
                <a:cs typeface="Candara"/>
              </a:rPr>
              <a:t>new areas to compete </a:t>
            </a:r>
            <a:r>
              <a:rPr lang="en-IN" spc="-5" dirty="0" smtClean="0">
                <a:latin typeface="Calibri" pitchFamily="34" charset="0"/>
                <a:cs typeface="Candara"/>
              </a:rPr>
              <a:t>with </a:t>
            </a:r>
            <a:r>
              <a:rPr lang="en-IN" dirty="0" smtClean="0">
                <a:latin typeface="Calibri" pitchFamily="34" charset="0"/>
                <a:cs typeface="Candara"/>
              </a:rPr>
              <a:t>the </a:t>
            </a:r>
            <a:r>
              <a:rPr lang="en-IN" spc="-5" dirty="0" smtClean="0">
                <a:latin typeface="Calibri" pitchFamily="34" charset="0"/>
                <a:cs typeface="Candara"/>
              </a:rPr>
              <a:t>currently  established species.</a:t>
            </a:r>
            <a:endParaRPr lang="en-IN" sz="1600" dirty="0" smtClean="0">
              <a:latin typeface="Calibri" pitchFamily="34" charset="0"/>
              <a:cs typeface="Times New Roman"/>
            </a:endParaRPr>
          </a:p>
          <a:p>
            <a:pPr marL="299085" indent="-287020">
              <a:lnSpc>
                <a:spcPct val="150000"/>
              </a:lnSpc>
              <a:buFont typeface="Arial"/>
              <a:buChar char="•"/>
              <a:tabLst>
                <a:tab pos="299085" algn="l"/>
                <a:tab pos="299720" algn="l"/>
              </a:tabLst>
            </a:pPr>
            <a:r>
              <a:rPr lang="en-IN" spc="-5" dirty="0" smtClean="0">
                <a:latin typeface="Calibri" pitchFamily="34" charset="0"/>
                <a:cs typeface="Candara"/>
              </a:rPr>
              <a:t>Those species </a:t>
            </a:r>
            <a:r>
              <a:rPr lang="en-IN" dirty="0" smtClean="0">
                <a:latin typeface="Calibri" pitchFamily="34" charset="0"/>
                <a:cs typeface="Candara"/>
              </a:rPr>
              <a:t>that </a:t>
            </a:r>
            <a:r>
              <a:rPr lang="en-IN" spc="-5" dirty="0" smtClean="0">
                <a:latin typeface="Calibri" pitchFamily="34" charset="0"/>
                <a:cs typeface="Candara"/>
              </a:rPr>
              <a:t>cannot </a:t>
            </a:r>
            <a:r>
              <a:rPr lang="en-IN" dirty="0" smtClean="0">
                <a:latin typeface="Calibri" pitchFamily="34" charset="0"/>
                <a:cs typeface="Candara"/>
              </a:rPr>
              <a:t>adapt </a:t>
            </a:r>
            <a:r>
              <a:rPr lang="en-IN" spc="-5" dirty="0" smtClean="0">
                <a:latin typeface="Calibri" pitchFamily="34" charset="0"/>
                <a:cs typeface="Candara"/>
              </a:rPr>
              <a:t>quickly enough will </a:t>
            </a:r>
            <a:r>
              <a:rPr lang="en-IN" dirty="0" smtClean="0">
                <a:latin typeface="Calibri" pitchFamily="34" charset="0"/>
                <a:cs typeface="Candara"/>
              </a:rPr>
              <a:t>face</a:t>
            </a:r>
            <a:r>
              <a:rPr lang="en-IN" spc="35" dirty="0" smtClean="0">
                <a:latin typeface="Calibri" pitchFamily="34" charset="0"/>
                <a:cs typeface="Candara"/>
              </a:rPr>
              <a:t> </a:t>
            </a:r>
            <a:r>
              <a:rPr lang="en-IN" spc="-5" dirty="0" smtClean="0">
                <a:latin typeface="Calibri" pitchFamily="34" charset="0"/>
                <a:cs typeface="Candara"/>
              </a:rPr>
              <a:t>extinction</a:t>
            </a:r>
            <a:endParaRPr lang="en-IN" sz="1600" dirty="0" smtClean="0">
              <a:latin typeface="Calibri" pitchFamily="34" charset="0"/>
              <a:cs typeface="Times New Roman"/>
            </a:endParaRPr>
          </a:p>
          <a:p>
            <a:pPr marL="299085" marR="381635" indent="-287020">
              <a:lnSpc>
                <a:spcPct val="150000"/>
              </a:lnSpc>
              <a:buFont typeface="Arial"/>
              <a:buChar char="•"/>
              <a:tabLst>
                <a:tab pos="299085" algn="l"/>
                <a:tab pos="299720" algn="l"/>
              </a:tabLst>
            </a:pPr>
            <a:r>
              <a:rPr lang="en-IN" spc="-5" dirty="0" smtClean="0">
                <a:latin typeface="Calibri" pitchFamily="34" charset="0"/>
                <a:cs typeface="Candara"/>
              </a:rPr>
              <a:t>Scientists note with increasing concern </a:t>
            </a:r>
            <a:r>
              <a:rPr lang="en-IN" dirty="0" smtClean="0">
                <a:latin typeface="Calibri" pitchFamily="34" charset="0"/>
                <a:cs typeface="Candara"/>
              </a:rPr>
              <a:t>the </a:t>
            </a:r>
            <a:r>
              <a:rPr lang="en-IN" spc="-5" dirty="0" smtClean="0">
                <a:latin typeface="Calibri" pitchFamily="34" charset="0"/>
                <a:cs typeface="Candara"/>
              </a:rPr>
              <a:t>21st century could </a:t>
            </a:r>
            <a:r>
              <a:rPr lang="en-IN" dirty="0" smtClean="0">
                <a:latin typeface="Calibri" pitchFamily="34" charset="0"/>
                <a:cs typeface="Candara"/>
              </a:rPr>
              <a:t>see </a:t>
            </a:r>
            <a:r>
              <a:rPr lang="en-IN" spc="-5" dirty="0" smtClean="0">
                <a:latin typeface="Calibri" pitchFamily="34" charset="0"/>
                <a:cs typeface="Candara"/>
              </a:rPr>
              <a:t>one </a:t>
            </a:r>
            <a:r>
              <a:rPr lang="en-IN" dirty="0" smtClean="0">
                <a:latin typeface="Calibri" pitchFamily="34" charset="0"/>
                <a:cs typeface="Candara"/>
              </a:rPr>
              <a:t>of </a:t>
            </a:r>
            <a:r>
              <a:rPr lang="en-IN" spc="-5" dirty="0" smtClean="0">
                <a:latin typeface="Calibri" pitchFamily="34" charset="0"/>
                <a:cs typeface="Candara"/>
              </a:rPr>
              <a:t>the  </a:t>
            </a:r>
            <a:r>
              <a:rPr lang="en-IN" dirty="0" smtClean="0">
                <a:latin typeface="Calibri" pitchFamily="34" charset="0"/>
                <a:cs typeface="Candara"/>
              </a:rPr>
              <a:t>greatest </a:t>
            </a:r>
            <a:r>
              <a:rPr lang="en-IN" spc="-5" dirty="0" smtClean="0">
                <a:latin typeface="Calibri" pitchFamily="34" charset="0"/>
                <a:cs typeface="Candara"/>
              </a:rPr>
              <a:t>periods </a:t>
            </a:r>
            <a:r>
              <a:rPr lang="en-IN" dirty="0" smtClean="0">
                <a:latin typeface="Calibri" pitchFamily="34" charset="0"/>
                <a:cs typeface="Candara"/>
              </a:rPr>
              <a:t>of mass </a:t>
            </a:r>
            <a:r>
              <a:rPr lang="en-IN" spc="-5" dirty="0" smtClean="0">
                <a:latin typeface="Calibri" pitchFamily="34" charset="0"/>
                <a:cs typeface="Candara"/>
              </a:rPr>
              <a:t>extinction </a:t>
            </a:r>
            <a:r>
              <a:rPr lang="en-IN" dirty="0" smtClean="0">
                <a:latin typeface="Calibri" pitchFamily="34" charset="0"/>
                <a:cs typeface="Candara"/>
              </a:rPr>
              <a:t>of </a:t>
            </a:r>
            <a:r>
              <a:rPr lang="en-IN" spc="-5" dirty="0" smtClean="0">
                <a:latin typeface="Calibri" pitchFamily="34" charset="0"/>
                <a:cs typeface="Candara"/>
              </a:rPr>
              <a:t>species </a:t>
            </a:r>
            <a:r>
              <a:rPr lang="en-IN" dirty="0" smtClean="0">
                <a:latin typeface="Calibri" pitchFamily="34" charset="0"/>
                <a:cs typeface="Candara"/>
              </a:rPr>
              <a:t>in </a:t>
            </a:r>
            <a:r>
              <a:rPr lang="en-IN" spc="-5" dirty="0" smtClean="0">
                <a:latin typeface="Calibri" pitchFamily="34" charset="0"/>
                <a:cs typeface="Candara"/>
              </a:rPr>
              <a:t>Earth's </a:t>
            </a:r>
            <a:r>
              <a:rPr lang="en-IN" dirty="0" smtClean="0">
                <a:latin typeface="Calibri" pitchFamily="34" charset="0"/>
                <a:cs typeface="Candara"/>
              </a:rPr>
              <a:t>entire</a:t>
            </a:r>
            <a:r>
              <a:rPr lang="en-IN" spc="-5" dirty="0" smtClean="0">
                <a:latin typeface="Calibri" pitchFamily="34" charset="0"/>
                <a:cs typeface="Candara"/>
              </a:rPr>
              <a:t> history.</a:t>
            </a:r>
            <a:endParaRPr lang="en-IN" dirty="0">
              <a:latin typeface="Calibri" pitchFamily="34" charset="0"/>
              <a:cs typeface="Candara"/>
            </a:endParaRPr>
          </a:p>
        </p:txBody>
      </p:sp>
      <p:sp>
        <p:nvSpPr>
          <p:cNvPr id="5" name="object 3"/>
          <p:cNvSpPr/>
          <p:nvPr/>
        </p:nvSpPr>
        <p:spPr>
          <a:xfrm>
            <a:off x="1401147" y="3026664"/>
            <a:ext cx="4337180" cy="162915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fontAlgn="base"/>
            <a:r>
              <a:rPr lang="en-IN" sz="2400" b="1" u="sng" dirty="0" smtClean="0">
                <a:solidFill>
                  <a:srgbClr val="FF0000"/>
                </a:solidFill>
                <a:latin typeface="Calibri" pitchFamily="34" charset="0"/>
              </a:rPr>
              <a:t>FUTURE OF EARTH </a:t>
            </a:r>
            <a:endParaRPr lang="en-IN" sz="2400" u="sng" dirty="0" smtClean="0">
              <a:solidFill>
                <a:srgbClr val="FF0000"/>
              </a:solidFill>
              <a:latin typeface="Calibri" pitchFamily="34" charset="0"/>
            </a:endParaRPr>
          </a:p>
        </p:txBody>
      </p:sp>
      <p:sp>
        <p:nvSpPr>
          <p:cNvPr id="4" name="Google Shape;64;p14"/>
          <p:cNvSpPr txBox="1"/>
          <p:nvPr/>
        </p:nvSpPr>
        <p:spPr>
          <a:xfrm>
            <a:off x="272675" y="933061"/>
            <a:ext cx="8688300" cy="3732245"/>
          </a:xfrm>
          <a:prstGeom prst="rect">
            <a:avLst/>
          </a:prstGeom>
          <a:noFill/>
          <a:ln>
            <a:noFill/>
          </a:ln>
        </p:spPr>
        <p:txBody>
          <a:bodyPr spcFirstLastPara="1" wrap="square" lIns="91425" tIns="91425" rIns="91425" bIns="91425" anchor="t" anchorCtr="0">
            <a:noAutofit/>
          </a:bodyPr>
          <a:lstStyle/>
          <a:p>
            <a:pPr marL="299085" indent="-287020">
              <a:lnSpc>
                <a:spcPct val="200000"/>
              </a:lnSpc>
              <a:spcBef>
                <a:spcPts val="105"/>
              </a:spcBef>
              <a:buFont typeface="Arial" pitchFamily="34" charset="0"/>
              <a:buChar char="•"/>
              <a:tabLst>
                <a:tab pos="299085" algn="l"/>
                <a:tab pos="299720" algn="l"/>
              </a:tabLst>
            </a:pPr>
            <a:r>
              <a:rPr lang="en-IN" dirty="0" smtClean="0">
                <a:latin typeface="Calibri" pitchFamily="34" charset="0"/>
                <a:cs typeface="Candara"/>
              </a:rPr>
              <a:t> Ultimately, </a:t>
            </a:r>
            <a:r>
              <a:rPr lang="en-IN" spc="-5" dirty="0" smtClean="0">
                <a:latin typeface="Calibri" pitchFamily="34" charset="0"/>
                <a:cs typeface="Candara"/>
              </a:rPr>
              <a:t>global warming will </a:t>
            </a:r>
            <a:r>
              <a:rPr lang="en-IN" dirty="0" smtClean="0">
                <a:latin typeface="Calibri" pitchFamily="34" charset="0"/>
                <a:cs typeface="Candara"/>
              </a:rPr>
              <a:t>impact </a:t>
            </a:r>
            <a:r>
              <a:rPr lang="en-IN" spc="-5" dirty="0" smtClean="0">
                <a:latin typeface="Calibri" pitchFamily="34" charset="0"/>
                <a:cs typeface="Candara"/>
              </a:rPr>
              <a:t>life on </a:t>
            </a:r>
            <a:r>
              <a:rPr lang="en-IN" dirty="0" smtClean="0">
                <a:latin typeface="Calibri" pitchFamily="34" charset="0"/>
                <a:cs typeface="Candara"/>
              </a:rPr>
              <a:t>Earth in many </a:t>
            </a:r>
            <a:r>
              <a:rPr lang="en-IN" spc="-5" dirty="0" smtClean="0">
                <a:latin typeface="Calibri" pitchFamily="34" charset="0"/>
                <a:cs typeface="Candara"/>
              </a:rPr>
              <a:t>ways.</a:t>
            </a:r>
          </a:p>
          <a:p>
            <a:pPr marL="299085" indent="-287020">
              <a:lnSpc>
                <a:spcPct val="200000"/>
              </a:lnSpc>
              <a:spcBef>
                <a:spcPts val="105"/>
              </a:spcBef>
              <a:buFont typeface="Arial" pitchFamily="34" charset="0"/>
              <a:buChar char="•"/>
              <a:tabLst>
                <a:tab pos="299085" algn="l"/>
                <a:tab pos="299720" algn="l"/>
              </a:tabLst>
            </a:pPr>
            <a:r>
              <a:rPr lang="en-IN" spc="-5" dirty="0" smtClean="0">
                <a:latin typeface="Calibri" pitchFamily="34" charset="0"/>
                <a:cs typeface="Candara"/>
              </a:rPr>
              <a:t> But</a:t>
            </a:r>
            <a:r>
              <a:rPr lang="en-IN" spc="35" dirty="0" smtClean="0">
                <a:latin typeface="Calibri" pitchFamily="34" charset="0"/>
                <a:cs typeface="Candara"/>
              </a:rPr>
              <a:t> </a:t>
            </a:r>
            <a:r>
              <a:rPr lang="en-IN" spc="-5" dirty="0" smtClean="0">
                <a:latin typeface="Calibri" pitchFamily="34" charset="0"/>
                <a:cs typeface="Candara"/>
              </a:rPr>
              <a:t>the </a:t>
            </a:r>
            <a:r>
              <a:rPr lang="en-IN" dirty="0" smtClean="0">
                <a:latin typeface="Calibri" pitchFamily="34" charset="0"/>
                <a:cs typeface="Candara"/>
              </a:rPr>
              <a:t>extent of the change is up to</a:t>
            </a:r>
            <a:r>
              <a:rPr lang="en-IN" spc="-15" dirty="0" smtClean="0">
                <a:latin typeface="Calibri" pitchFamily="34" charset="0"/>
                <a:cs typeface="Candara"/>
              </a:rPr>
              <a:t> </a:t>
            </a:r>
            <a:r>
              <a:rPr lang="en-IN" spc="-25" dirty="0" smtClean="0">
                <a:latin typeface="Calibri" pitchFamily="34" charset="0"/>
                <a:cs typeface="Candara"/>
              </a:rPr>
              <a:t>us.</a:t>
            </a:r>
            <a:endParaRPr lang="en-IN" sz="1600" spc="-25" dirty="0" smtClean="0">
              <a:latin typeface="Calibri" pitchFamily="34" charset="0"/>
              <a:cs typeface="Times New Roman"/>
            </a:endParaRPr>
          </a:p>
          <a:p>
            <a:pPr marL="299085" indent="-287020">
              <a:lnSpc>
                <a:spcPct val="200000"/>
              </a:lnSpc>
              <a:spcBef>
                <a:spcPts val="105"/>
              </a:spcBef>
              <a:buFont typeface="Arial" pitchFamily="34" charset="0"/>
              <a:buChar char="•"/>
              <a:tabLst>
                <a:tab pos="299085" algn="l"/>
                <a:tab pos="299720" algn="l"/>
              </a:tabLst>
            </a:pPr>
            <a:r>
              <a:rPr lang="en-IN" sz="1600" spc="-25" dirty="0" smtClean="0">
                <a:latin typeface="Calibri" pitchFamily="34" charset="0"/>
                <a:cs typeface="Times New Roman"/>
              </a:rPr>
              <a:t>T</a:t>
            </a:r>
            <a:r>
              <a:rPr lang="en-IN" dirty="0" smtClean="0">
                <a:latin typeface="Calibri" pitchFamily="34" charset="0"/>
                <a:cs typeface="Candara"/>
              </a:rPr>
              <a:t>he </a:t>
            </a:r>
            <a:r>
              <a:rPr lang="en-IN" spc="-5" dirty="0" smtClean="0">
                <a:latin typeface="Calibri" pitchFamily="34" charset="0"/>
                <a:cs typeface="Candara"/>
              </a:rPr>
              <a:t>form </a:t>
            </a:r>
            <a:r>
              <a:rPr lang="en-IN" dirty="0" smtClean="0">
                <a:latin typeface="Calibri" pitchFamily="34" charset="0"/>
                <a:cs typeface="Candara"/>
              </a:rPr>
              <a:t>of </a:t>
            </a:r>
            <a:r>
              <a:rPr lang="en-IN" spc="-5" dirty="0" smtClean="0">
                <a:latin typeface="Calibri" pitchFamily="34" charset="0"/>
                <a:cs typeface="Candara"/>
              </a:rPr>
              <a:t>bigger, wetter </a:t>
            </a:r>
            <a:r>
              <a:rPr lang="en-IN" dirty="0" smtClean="0">
                <a:latin typeface="Calibri" pitchFamily="34" charset="0"/>
                <a:cs typeface="Candara"/>
              </a:rPr>
              <a:t>storms, </a:t>
            </a:r>
            <a:r>
              <a:rPr lang="en-IN" spc="-5" dirty="0" smtClean="0">
                <a:latin typeface="Calibri" pitchFamily="34" charset="0"/>
                <a:cs typeface="Candara"/>
              </a:rPr>
              <a:t>rather </a:t>
            </a:r>
            <a:r>
              <a:rPr lang="en-IN" dirty="0" smtClean="0">
                <a:latin typeface="Calibri" pitchFamily="34" charset="0"/>
                <a:cs typeface="Candara"/>
              </a:rPr>
              <a:t>than in the </a:t>
            </a:r>
            <a:r>
              <a:rPr lang="en-IN" spc="-5" dirty="0" smtClean="0">
                <a:latin typeface="Calibri" pitchFamily="34" charset="0"/>
                <a:cs typeface="Candara"/>
              </a:rPr>
              <a:t>form </a:t>
            </a:r>
            <a:r>
              <a:rPr lang="en-IN" dirty="0" smtClean="0">
                <a:latin typeface="Calibri" pitchFamily="34" charset="0"/>
                <a:cs typeface="Candara"/>
              </a:rPr>
              <a:t>of </a:t>
            </a:r>
            <a:r>
              <a:rPr lang="en-IN" spc="-5" dirty="0" smtClean="0">
                <a:latin typeface="Calibri" pitchFamily="34" charset="0"/>
                <a:cs typeface="Candara"/>
              </a:rPr>
              <a:t>more rainy</a:t>
            </a:r>
            <a:r>
              <a:rPr lang="en-IN" spc="50" dirty="0" smtClean="0">
                <a:latin typeface="Calibri" pitchFamily="34" charset="0"/>
                <a:cs typeface="Candara"/>
              </a:rPr>
              <a:t> </a:t>
            </a:r>
            <a:r>
              <a:rPr lang="en-IN" dirty="0" smtClean="0">
                <a:latin typeface="Calibri" pitchFamily="34" charset="0"/>
                <a:cs typeface="Candara"/>
              </a:rPr>
              <a:t>days. </a:t>
            </a:r>
          </a:p>
          <a:p>
            <a:pPr marL="299085" indent="-287020">
              <a:lnSpc>
                <a:spcPct val="200000"/>
              </a:lnSpc>
              <a:spcBef>
                <a:spcPts val="105"/>
              </a:spcBef>
              <a:buFont typeface="Arial" pitchFamily="34" charset="0"/>
              <a:buChar char="•"/>
              <a:tabLst>
                <a:tab pos="299085" algn="l"/>
                <a:tab pos="299720" algn="l"/>
              </a:tabLst>
            </a:pPr>
            <a:r>
              <a:rPr lang="en-IN" sz="1600" dirty="0" smtClean="0">
                <a:latin typeface="Calibri" pitchFamily="34" charset="0"/>
                <a:cs typeface="Times New Roman"/>
              </a:rPr>
              <a:t>I</a:t>
            </a:r>
            <a:r>
              <a:rPr lang="en-IN" spc="-5" dirty="0" smtClean="0">
                <a:latin typeface="Calibri" pitchFamily="34" charset="0"/>
                <a:cs typeface="Candara"/>
              </a:rPr>
              <a:t>n </a:t>
            </a:r>
            <a:r>
              <a:rPr lang="en-IN" dirty="0" smtClean="0">
                <a:latin typeface="Calibri" pitchFamily="34" charset="0"/>
                <a:cs typeface="Candara"/>
              </a:rPr>
              <a:t>between </a:t>
            </a:r>
            <a:r>
              <a:rPr lang="en-IN" spc="-5" dirty="0" smtClean="0">
                <a:latin typeface="Calibri" pitchFamily="34" charset="0"/>
                <a:cs typeface="Candara"/>
              </a:rPr>
              <a:t>those larger </a:t>
            </a:r>
            <a:r>
              <a:rPr lang="en-IN" dirty="0" smtClean="0">
                <a:latin typeface="Calibri" pitchFamily="34" charset="0"/>
                <a:cs typeface="Candara"/>
              </a:rPr>
              <a:t>storms </a:t>
            </a:r>
            <a:r>
              <a:rPr lang="en-IN" spc="-5" dirty="0" smtClean="0">
                <a:latin typeface="Calibri" pitchFamily="34" charset="0"/>
                <a:cs typeface="Candara"/>
              </a:rPr>
              <a:t>will </a:t>
            </a:r>
            <a:r>
              <a:rPr lang="en-IN" dirty="0" smtClean="0">
                <a:latin typeface="Calibri" pitchFamily="34" charset="0"/>
                <a:cs typeface="Candara"/>
              </a:rPr>
              <a:t>be longer periods </a:t>
            </a:r>
            <a:r>
              <a:rPr lang="en-IN" spc="-5" dirty="0" smtClean="0">
                <a:latin typeface="Calibri" pitchFamily="34" charset="0"/>
                <a:cs typeface="Candara"/>
              </a:rPr>
              <a:t>of light </a:t>
            </a:r>
            <a:r>
              <a:rPr lang="en-IN" dirty="0" smtClean="0">
                <a:latin typeface="Calibri" pitchFamily="34" charset="0"/>
                <a:cs typeface="Candara"/>
              </a:rPr>
              <a:t>or </a:t>
            </a:r>
            <a:r>
              <a:rPr lang="en-IN" spc="-5" dirty="0" smtClean="0">
                <a:latin typeface="Calibri" pitchFamily="34" charset="0"/>
                <a:cs typeface="Candara"/>
              </a:rPr>
              <a:t>no rain, </a:t>
            </a:r>
            <a:r>
              <a:rPr lang="en-IN" dirty="0" smtClean="0">
                <a:latin typeface="Calibri" pitchFamily="34" charset="0"/>
                <a:cs typeface="Candara"/>
              </a:rPr>
              <a:t>so the  </a:t>
            </a:r>
            <a:r>
              <a:rPr lang="en-IN" spc="-5" dirty="0" smtClean="0">
                <a:latin typeface="Calibri" pitchFamily="34" charset="0"/>
                <a:cs typeface="Candara"/>
              </a:rPr>
              <a:t>frequency and </a:t>
            </a:r>
            <a:r>
              <a:rPr lang="en-IN" dirty="0" smtClean="0">
                <a:latin typeface="Calibri" pitchFamily="34" charset="0"/>
                <a:cs typeface="Candara"/>
              </a:rPr>
              <a:t>severity of </a:t>
            </a:r>
            <a:r>
              <a:rPr lang="en-IN" spc="-5" dirty="0" smtClean="0">
                <a:latin typeface="Calibri" pitchFamily="34" charset="0"/>
                <a:cs typeface="Candara"/>
              </a:rPr>
              <a:t>drought will </a:t>
            </a:r>
            <a:r>
              <a:rPr lang="en-IN" dirty="0" smtClean="0">
                <a:latin typeface="Calibri" pitchFamily="34" charset="0"/>
                <a:cs typeface="Candara"/>
              </a:rPr>
              <a:t>increase.</a:t>
            </a:r>
            <a:endParaRPr lang="en-IN" dirty="0">
              <a:latin typeface="Calibri" pitchFamily="34" charset="0"/>
              <a:cs typeface="Candara"/>
            </a:endParaRPr>
          </a:p>
        </p:txBody>
      </p:sp>
      <p:sp>
        <p:nvSpPr>
          <p:cNvPr id="5" name="object 3"/>
          <p:cNvSpPr/>
          <p:nvPr/>
        </p:nvSpPr>
        <p:spPr>
          <a:xfrm>
            <a:off x="2107163" y="3030022"/>
            <a:ext cx="3276600" cy="195224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fontAlgn="base"/>
            <a:r>
              <a:rPr lang="en-IN" sz="2400" b="1" u="sng" spc="-5" dirty="0" smtClean="0">
                <a:solidFill>
                  <a:srgbClr val="FF0000"/>
                </a:solidFill>
                <a:latin typeface="Calibri" pitchFamily="34" charset="0"/>
              </a:rPr>
              <a:t>DRIVE LESS AND DRIVE</a:t>
            </a:r>
            <a:r>
              <a:rPr lang="en-IN" sz="2400" b="1" u="sng" spc="-55" dirty="0" smtClean="0">
                <a:solidFill>
                  <a:srgbClr val="FF0000"/>
                </a:solidFill>
                <a:latin typeface="Calibri" pitchFamily="34" charset="0"/>
              </a:rPr>
              <a:t> </a:t>
            </a:r>
            <a:r>
              <a:rPr lang="en-IN" sz="2400" b="1" u="sng" dirty="0" smtClean="0">
                <a:solidFill>
                  <a:srgbClr val="FF0000"/>
                </a:solidFill>
                <a:latin typeface="Calibri" pitchFamily="34" charset="0"/>
              </a:rPr>
              <a:t>SMART</a:t>
            </a:r>
          </a:p>
        </p:txBody>
      </p:sp>
      <p:sp>
        <p:nvSpPr>
          <p:cNvPr id="4" name="Google Shape;64;p14"/>
          <p:cNvSpPr txBox="1"/>
          <p:nvPr/>
        </p:nvSpPr>
        <p:spPr>
          <a:xfrm>
            <a:off x="272675" y="933061"/>
            <a:ext cx="8688300" cy="3732245"/>
          </a:xfrm>
          <a:prstGeom prst="rect">
            <a:avLst/>
          </a:prstGeom>
          <a:noFill/>
          <a:ln>
            <a:noFill/>
          </a:ln>
        </p:spPr>
        <p:txBody>
          <a:bodyPr spcFirstLastPara="1" wrap="square" lIns="91425" tIns="91425" rIns="91425" bIns="91425" anchor="t" anchorCtr="0">
            <a:noAutofit/>
          </a:bodyPr>
          <a:lstStyle/>
          <a:p>
            <a:pPr marL="287020">
              <a:spcBef>
                <a:spcPts val="300"/>
              </a:spcBef>
              <a:spcAft>
                <a:spcPts val="300"/>
              </a:spcAft>
              <a:buFont typeface="Arial" pitchFamily="34" charset="0"/>
              <a:buChar char="•"/>
            </a:pPr>
            <a:r>
              <a:rPr lang="en-IN" spc="-5" dirty="0" smtClean="0">
                <a:latin typeface="Calibri" pitchFamily="34" charset="0"/>
                <a:cs typeface="Candara"/>
              </a:rPr>
              <a:t>Less </a:t>
            </a:r>
            <a:r>
              <a:rPr lang="en-IN" spc="-10" dirty="0" smtClean="0">
                <a:latin typeface="Calibri" pitchFamily="34" charset="0"/>
                <a:cs typeface="Candara"/>
              </a:rPr>
              <a:t>driving </a:t>
            </a:r>
            <a:r>
              <a:rPr lang="en-IN" spc="-5" dirty="0" smtClean="0">
                <a:latin typeface="Calibri" pitchFamily="34" charset="0"/>
                <a:cs typeface="Candara"/>
              </a:rPr>
              <a:t>means </a:t>
            </a:r>
            <a:r>
              <a:rPr lang="en-IN" spc="-10" dirty="0" smtClean="0">
                <a:latin typeface="Calibri" pitchFamily="34" charset="0"/>
                <a:cs typeface="Candara"/>
              </a:rPr>
              <a:t>fewer </a:t>
            </a:r>
            <a:r>
              <a:rPr lang="en-IN" spc="-5" dirty="0" smtClean="0">
                <a:latin typeface="Calibri" pitchFamily="34" charset="0"/>
                <a:cs typeface="Candara"/>
              </a:rPr>
              <a:t>emissions. </a:t>
            </a:r>
          </a:p>
          <a:p>
            <a:pPr marL="287020">
              <a:spcBef>
                <a:spcPts val="300"/>
              </a:spcBef>
              <a:spcAft>
                <a:spcPts val="300"/>
              </a:spcAft>
              <a:buFont typeface="Arial" pitchFamily="34" charset="0"/>
              <a:buChar char="•"/>
            </a:pPr>
            <a:r>
              <a:rPr lang="en-IN" spc="-5" dirty="0" smtClean="0">
                <a:latin typeface="Calibri" pitchFamily="34" charset="0"/>
                <a:cs typeface="Candara"/>
              </a:rPr>
              <a:t>Besides saving gasoline, </a:t>
            </a:r>
            <a:r>
              <a:rPr lang="en-IN" spc="-10" dirty="0" smtClean="0">
                <a:latin typeface="Calibri" pitchFamily="34" charset="0"/>
                <a:cs typeface="Candara"/>
              </a:rPr>
              <a:t>walking</a:t>
            </a:r>
            <a:r>
              <a:rPr lang="en-IN" spc="80" dirty="0" smtClean="0">
                <a:latin typeface="Calibri" pitchFamily="34" charset="0"/>
                <a:cs typeface="Candara"/>
              </a:rPr>
              <a:t> </a:t>
            </a:r>
            <a:r>
              <a:rPr lang="en-IN" spc="-5" dirty="0" smtClean="0">
                <a:latin typeface="Calibri" pitchFamily="34" charset="0"/>
                <a:cs typeface="Candara"/>
              </a:rPr>
              <a:t>and biking are great forms of </a:t>
            </a:r>
            <a:r>
              <a:rPr lang="en-IN" spc="-10" dirty="0" smtClean="0">
                <a:latin typeface="Calibri" pitchFamily="34" charset="0"/>
                <a:cs typeface="Candara"/>
              </a:rPr>
              <a:t>exercise. </a:t>
            </a:r>
          </a:p>
          <a:p>
            <a:pPr marL="287020">
              <a:spcBef>
                <a:spcPts val="300"/>
              </a:spcBef>
              <a:spcAft>
                <a:spcPts val="300"/>
              </a:spcAft>
              <a:buFont typeface="Arial" pitchFamily="34" charset="0"/>
              <a:buChar char="•"/>
            </a:pPr>
            <a:r>
              <a:rPr lang="en-IN" spc="-5" dirty="0" smtClean="0">
                <a:latin typeface="Calibri" pitchFamily="34" charset="0"/>
                <a:cs typeface="Candara"/>
              </a:rPr>
              <a:t>Explore your</a:t>
            </a:r>
            <a:r>
              <a:rPr lang="en-IN" spc="-15" dirty="0" smtClean="0">
                <a:latin typeface="Calibri" pitchFamily="34" charset="0"/>
                <a:cs typeface="Candara"/>
              </a:rPr>
              <a:t> </a:t>
            </a:r>
            <a:r>
              <a:rPr lang="en-IN" spc="-5" dirty="0" smtClean="0">
                <a:latin typeface="Calibri" pitchFamily="34" charset="0"/>
                <a:cs typeface="Candara"/>
              </a:rPr>
              <a:t>community mass transit system, and check out options </a:t>
            </a:r>
            <a:r>
              <a:rPr lang="en-IN" spc="-10" dirty="0" smtClean="0">
                <a:latin typeface="Calibri" pitchFamily="34" charset="0"/>
                <a:cs typeface="Candara"/>
              </a:rPr>
              <a:t>for </a:t>
            </a:r>
            <a:r>
              <a:rPr lang="en-IN" spc="-5" dirty="0" smtClean="0">
                <a:latin typeface="Calibri" pitchFamily="34" charset="0"/>
                <a:cs typeface="Candara"/>
              </a:rPr>
              <a:t>carpooling to </a:t>
            </a:r>
            <a:r>
              <a:rPr lang="en-IN" spc="-10" dirty="0" smtClean="0">
                <a:latin typeface="Calibri" pitchFamily="34" charset="0"/>
                <a:cs typeface="Candara"/>
              </a:rPr>
              <a:t>work </a:t>
            </a:r>
            <a:r>
              <a:rPr lang="en-IN" spc="-5" dirty="0" smtClean="0">
                <a:latin typeface="Calibri" pitchFamily="34" charset="0"/>
                <a:cs typeface="Candara"/>
              </a:rPr>
              <a:t>or  school.</a:t>
            </a:r>
            <a:endParaRPr lang="en-IN" dirty="0" smtClean="0">
              <a:latin typeface="Calibri" pitchFamily="34" charset="0"/>
              <a:cs typeface="Symbol"/>
            </a:endParaRPr>
          </a:p>
          <a:p>
            <a:pPr marL="287020">
              <a:spcBef>
                <a:spcPts val="300"/>
              </a:spcBef>
              <a:spcAft>
                <a:spcPts val="300"/>
              </a:spcAft>
              <a:buFont typeface="Arial" pitchFamily="34" charset="0"/>
              <a:buChar char="•"/>
            </a:pPr>
            <a:r>
              <a:rPr lang="en-IN" spc="-10" dirty="0" smtClean="0">
                <a:latin typeface="Calibri" pitchFamily="34" charset="0"/>
                <a:cs typeface="Candara"/>
              </a:rPr>
              <a:t>When </a:t>
            </a:r>
            <a:r>
              <a:rPr lang="en-IN" spc="-5" dirty="0" smtClean="0">
                <a:latin typeface="Calibri" pitchFamily="34" charset="0"/>
                <a:cs typeface="Candara"/>
              </a:rPr>
              <a:t>you do drive, make sure your car is running</a:t>
            </a:r>
            <a:r>
              <a:rPr lang="en-IN" spc="-40" dirty="0" smtClean="0">
                <a:latin typeface="Calibri" pitchFamily="34" charset="0"/>
                <a:cs typeface="Candara"/>
              </a:rPr>
              <a:t> </a:t>
            </a:r>
            <a:r>
              <a:rPr lang="en-IN" spc="-5" dirty="0" smtClean="0">
                <a:latin typeface="Calibri" pitchFamily="34" charset="0"/>
                <a:cs typeface="Candara"/>
              </a:rPr>
              <a:t>efficiently.</a:t>
            </a:r>
          </a:p>
          <a:p>
            <a:pPr marL="287020">
              <a:spcBef>
                <a:spcPts val="300"/>
              </a:spcBef>
              <a:spcAft>
                <a:spcPts val="300"/>
              </a:spcAft>
              <a:buFont typeface="Arial" pitchFamily="34" charset="0"/>
              <a:buChar char="•"/>
            </a:pPr>
            <a:r>
              <a:rPr lang="en-IN" spc="-5" dirty="0" smtClean="0">
                <a:latin typeface="Calibri" pitchFamily="34" charset="0"/>
                <a:cs typeface="Candara"/>
              </a:rPr>
              <a:t>For </a:t>
            </a:r>
            <a:r>
              <a:rPr lang="en-IN" spc="-10" dirty="0" smtClean="0">
                <a:latin typeface="Calibri" pitchFamily="34" charset="0"/>
                <a:cs typeface="Candara"/>
              </a:rPr>
              <a:t>example, keeping </a:t>
            </a:r>
            <a:r>
              <a:rPr lang="en-IN" spc="-5" dirty="0" smtClean="0">
                <a:latin typeface="Calibri" pitchFamily="34" charset="0"/>
                <a:cs typeface="Candara"/>
              </a:rPr>
              <a:t>your tires properly inflated can improve your gas  mileage by more than 3 percent. Every gallon of gas you save </a:t>
            </a:r>
            <a:r>
              <a:rPr lang="en-IN" spc="-10" dirty="0" smtClean="0">
                <a:latin typeface="Calibri" pitchFamily="34" charset="0"/>
                <a:cs typeface="Candara"/>
              </a:rPr>
              <a:t>not </a:t>
            </a:r>
            <a:r>
              <a:rPr lang="en-IN" spc="-5" dirty="0" smtClean="0">
                <a:latin typeface="Calibri" pitchFamily="34" charset="0"/>
                <a:cs typeface="Candara"/>
              </a:rPr>
              <a:t>only  helps your budget, it also </a:t>
            </a:r>
            <a:r>
              <a:rPr lang="en-IN" spc="-10" dirty="0" smtClean="0">
                <a:latin typeface="Calibri" pitchFamily="34" charset="0"/>
                <a:cs typeface="Candara"/>
              </a:rPr>
              <a:t>keeps </a:t>
            </a:r>
            <a:r>
              <a:rPr lang="en-IN" spc="-5" dirty="0" smtClean="0">
                <a:latin typeface="Calibri" pitchFamily="34" charset="0"/>
                <a:cs typeface="Candara"/>
              </a:rPr>
              <a:t>20 pounds of carbon </a:t>
            </a:r>
            <a:r>
              <a:rPr lang="en-IN" spc="-10" dirty="0" smtClean="0">
                <a:latin typeface="Calibri" pitchFamily="34" charset="0"/>
                <a:cs typeface="Candara"/>
              </a:rPr>
              <a:t>dioxide </a:t>
            </a:r>
            <a:r>
              <a:rPr lang="en-IN" spc="-5" dirty="0" smtClean="0">
                <a:latin typeface="Calibri" pitchFamily="34" charset="0"/>
                <a:cs typeface="Candara"/>
              </a:rPr>
              <a:t>out of the  atmosphere.</a:t>
            </a:r>
            <a:endParaRPr lang="en-IN" dirty="0" smtClean="0">
              <a:latin typeface="Calibri" pitchFamily="34" charset="0"/>
              <a:cs typeface="Candara"/>
            </a:endParaRPr>
          </a:p>
          <a:p>
            <a:pPr marL="287020" marR="535305"/>
            <a:endParaRPr lang="en-IN" dirty="0">
              <a:latin typeface="Candara"/>
              <a:cs typeface="Candara"/>
            </a:endParaRPr>
          </a:p>
        </p:txBody>
      </p:sp>
      <p:sp>
        <p:nvSpPr>
          <p:cNvPr id="5" name="object 4"/>
          <p:cNvSpPr/>
          <p:nvPr/>
        </p:nvSpPr>
        <p:spPr>
          <a:xfrm>
            <a:off x="566149" y="2945798"/>
            <a:ext cx="8234172" cy="150114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p:nvPr/>
        </p:nvSpPr>
        <p:spPr>
          <a:xfrm>
            <a:off x="2829305" y="744473"/>
            <a:ext cx="5468620" cy="774700"/>
          </a:xfrm>
          <a:custGeom>
            <a:avLst/>
            <a:gdLst/>
            <a:ahLst/>
            <a:cxnLst/>
            <a:rect l="l" t="t" r="r" b="b"/>
            <a:pathLst>
              <a:path w="5468620" h="774700">
                <a:moveTo>
                  <a:pt x="0" y="78104"/>
                </a:moveTo>
                <a:lnTo>
                  <a:pt x="19176" y="73660"/>
                </a:lnTo>
                <a:lnTo>
                  <a:pt x="76581" y="62484"/>
                </a:lnTo>
                <a:lnTo>
                  <a:pt x="174370" y="46862"/>
                </a:lnTo>
                <a:lnTo>
                  <a:pt x="238125" y="37973"/>
                </a:lnTo>
                <a:lnTo>
                  <a:pt x="312546" y="28955"/>
                </a:lnTo>
                <a:lnTo>
                  <a:pt x="395477" y="22351"/>
                </a:lnTo>
                <a:lnTo>
                  <a:pt x="491108" y="15621"/>
                </a:lnTo>
                <a:lnTo>
                  <a:pt x="595248" y="8889"/>
                </a:lnTo>
                <a:lnTo>
                  <a:pt x="712216" y="4445"/>
                </a:lnTo>
                <a:lnTo>
                  <a:pt x="839723" y="2286"/>
                </a:lnTo>
                <a:lnTo>
                  <a:pt x="978027" y="0"/>
                </a:lnTo>
                <a:lnTo>
                  <a:pt x="1126744" y="2286"/>
                </a:lnTo>
                <a:lnTo>
                  <a:pt x="1286256" y="6730"/>
                </a:lnTo>
                <a:lnTo>
                  <a:pt x="1458468" y="15621"/>
                </a:lnTo>
                <a:lnTo>
                  <a:pt x="1641220" y="26797"/>
                </a:lnTo>
                <a:lnTo>
                  <a:pt x="1834769" y="44576"/>
                </a:lnTo>
                <a:lnTo>
                  <a:pt x="2041017" y="64642"/>
                </a:lnTo>
                <a:lnTo>
                  <a:pt x="2259965" y="89280"/>
                </a:lnTo>
                <a:lnTo>
                  <a:pt x="2489581" y="118237"/>
                </a:lnTo>
                <a:lnTo>
                  <a:pt x="2731897" y="153924"/>
                </a:lnTo>
                <a:lnTo>
                  <a:pt x="2984881" y="194055"/>
                </a:lnTo>
                <a:lnTo>
                  <a:pt x="3250692" y="240918"/>
                </a:lnTo>
                <a:lnTo>
                  <a:pt x="3529203" y="296799"/>
                </a:lnTo>
                <a:lnTo>
                  <a:pt x="3820414" y="356997"/>
                </a:lnTo>
                <a:lnTo>
                  <a:pt x="4124452" y="423925"/>
                </a:lnTo>
                <a:lnTo>
                  <a:pt x="4441190" y="499745"/>
                </a:lnTo>
                <a:lnTo>
                  <a:pt x="4770755" y="582295"/>
                </a:lnTo>
                <a:lnTo>
                  <a:pt x="5113020" y="673735"/>
                </a:lnTo>
                <a:lnTo>
                  <a:pt x="5468112" y="774191"/>
                </a:lnTo>
              </a:path>
            </a:pathLst>
          </a:custGeom>
          <a:ln w="3175">
            <a:solidFill>
              <a:srgbClr val="FFFFFF"/>
            </a:solidFill>
          </a:ln>
        </p:spPr>
        <p:txBody>
          <a:bodyPr wrap="square" lIns="0" tIns="0" rIns="0" bIns="0" rtlCol="0"/>
          <a:lstStyle/>
          <a:p>
            <a:endParaRPr/>
          </a:p>
        </p:txBody>
      </p:sp>
      <p:sp>
        <p:nvSpPr>
          <p:cNvPr id="7" name="object 6"/>
          <p:cNvSpPr/>
          <p:nvPr/>
        </p:nvSpPr>
        <p:spPr>
          <a:xfrm>
            <a:off x="5610605" y="730758"/>
            <a:ext cx="3307079" cy="650875"/>
          </a:xfrm>
          <a:custGeom>
            <a:avLst/>
            <a:gdLst/>
            <a:ahLst/>
            <a:cxnLst/>
            <a:rect l="l" t="t" r="r" b="b"/>
            <a:pathLst>
              <a:path w="3307079" h="650875">
                <a:moveTo>
                  <a:pt x="0" y="650747"/>
                </a:moveTo>
                <a:lnTo>
                  <a:pt x="95631" y="623951"/>
                </a:lnTo>
                <a:lnTo>
                  <a:pt x="357124" y="554863"/>
                </a:lnTo>
                <a:lnTo>
                  <a:pt x="537718" y="508126"/>
                </a:lnTo>
                <a:lnTo>
                  <a:pt x="745998" y="456818"/>
                </a:lnTo>
                <a:lnTo>
                  <a:pt x="977646" y="401192"/>
                </a:lnTo>
                <a:lnTo>
                  <a:pt x="1226312" y="340994"/>
                </a:lnTo>
                <a:lnTo>
                  <a:pt x="1489837" y="283082"/>
                </a:lnTo>
                <a:lnTo>
                  <a:pt x="1759839" y="225043"/>
                </a:lnTo>
                <a:lnTo>
                  <a:pt x="2036064" y="171576"/>
                </a:lnTo>
                <a:lnTo>
                  <a:pt x="2310257" y="120395"/>
                </a:lnTo>
                <a:lnTo>
                  <a:pt x="2446274" y="98043"/>
                </a:lnTo>
                <a:lnTo>
                  <a:pt x="2578100" y="75818"/>
                </a:lnTo>
                <a:lnTo>
                  <a:pt x="2709799" y="57912"/>
                </a:lnTo>
                <a:lnTo>
                  <a:pt x="2837434" y="40131"/>
                </a:lnTo>
                <a:lnTo>
                  <a:pt x="2962783" y="26796"/>
                </a:lnTo>
                <a:lnTo>
                  <a:pt x="3081782" y="15620"/>
                </a:lnTo>
                <a:lnTo>
                  <a:pt x="3196590" y="6730"/>
                </a:lnTo>
                <a:lnTo>
                  <a:pt x="3307079" y="0"/>
                </a:lnTo>
              </a:path>
            </a:pathLst>
          </a:custGeom>
          <a:ln w="3175">
            <a:solidFill>
              <a:srgbClr val="FFFFFF"/>
            </a:solidFill>
          </a:ln>
        </p:spPr>
        <p:txBody>
          <a:bodyPr wrap="square" lIns="0" tIns="0" rIns="0" bIns="0" rtlCol="0"/>
          <a:lstStyle/>
          <a:p>
            <a:endParaRPr/>
          </a:p>
        </p:txBody>
      </p:sp>
      <p:sp>
        <p:nvSpPr>
          <p:cNvPr id="13" name="object 12"/>
          <p:cNvSpPr/>
          <p:nvPr/>
        </p:nvSpPr>
        <p:spPr>
          <a:xfrm>
            <a:off x="8001000" y="5800344"/>
            <a:ext cx="838200" cy="533400"/>
          </a:xfrm>
          <a:custGeom>
            <a:avLst/>
            <a:gdLst/>
            <a:ahLst/>
            <a:cxnLst/>
            <a:rect l="l" t="t" r="r" b="b"/>
            <a:pathLst>
              <a:path w="838200" h="533400">
                <a:moveTo>
                  <a:pt x="571500" y="0"/>
                </a:moveTo>
                <a:lnTo>
                  <a:pt x="571500" y="133349"/>
                </a:lnTo>
                <a:lnTo>
                  <a:pt x="0" y="133349"/>
                </a:lnTo>
                <a:lnTo>
                  <a:pt x="0" y="400049"/>
                </a:lnTo>
                <a:lnTo>
                  <a:pt x="571500" y="400049"/>
                </a:lnTo>
                <a:lnTo>
                  <a:pt x="571500" y="533399"/>
                </a:lnTo>
                <a:lnTo>
                  <a:pt x="838200" y="266699"/>
                </a:lnTo>
                <a:lnTo>
                  <a:pt x="571500" y="0"/>
                </a:lnTo>
                <a:close/>
              </a:path>
            </a:pathLst>
          </a:custGeom>
          <a:solidFill>
            <a:srgbClr val="30B6FC"/>
          </a:solidFill>
        </p:spPr>
        <p:txBody>
          <a:bodyPr wrap="square" lIns="0" tIns="0" rIns="0" bIns="0" rtlCol="0"/>
          <a:lstStyle/>
          <a:p>
            <a:endParaRPr/>
          </a:p>
        </p:txBody>
      </p:sp>
      <p:sp>
        <p:nvSpPr>
          <p:cNvPr id="14" name="object 13"/>
          <p:cNvSpPr/>
          <p:nvPr/>
        </p:nvSpPr>
        <p:spPr>
          <a:xfrm>
            <a:off x="8001000" y="5800344"/>
            <a:ext cx="838200" cy="533400"/>
          </a:xfrm>
          <a:custGeom>
            <a:avLst/>
            <a:gdLst/>
            <a:ahLst/>
            <a:cxnLst/>
            <a:rect l="l" t="t" r="r" b="b"/>
            <a:pathLst>
              <a:path w="838200" h="533400">
                <a:moveTo>
                  <a:pt x="0" y="133349"/>
                </a:moveTo>
                <a:lnTo>
                  <a:pt x="571500" y="133349"/>
                </a:lnTo>
                <a:lnTo>
                  <a:pt x="571500" y="0"/>
                </a:lnTo>
                <a:lnTo>
                  <a:pt x="838200" y="266699"/>
                </a:lnTo>
                <a:lnTo>
                  <a:pt x="571500" y="533399"/>
                </a:lnTo>
                <a:lnTo>
                  <a:pt x="571500" y="400049"/>
                </a:lnTo>
                <a:lnTo>
                  <a:pt x="0" y="400049"/>
                </a:lnTo>
                <a:lnTo>
                  <a:pt x="0" y="133349"/>
                </a:lnTo>
                <a:close/>
              </a:path>
            </a:pathLst>
          </a:custGeom>
          <a:ln w="15240">
            <a:solidFill>
              <a:srgbClr val="165D83"/>
            </a:solidFill>
          </a:ln>
        </p:spPr>
        <p:txBody>
          <a:bodyPr wrap="square" lIns="0" tIns="0" rIns="0" bIns="0" rtlCol="0"/>
          <a:lstStyle/>
          <a:p>
            <a:endParaRPr/>
          </a:p>
        </p:txBody>
      </p:sp>
      <p:pic>
        <p:nvPicPr>
          <p:cNvPr id="15"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16"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fontAlgn="base"/>
            <a:r>
              <a:rPr lang="en-IN" sz="2400" b="1" u="sng" spc="-5" dirty="0" smtClean="0">
                <a:solidFill>
                  <a:srgbClr val="FF0000"/>
                </a:solidFill>
                <a:latin typeface="Calibri" pitchFamily="34" charset="0"/>
              </a:rPr>
              <a:t>MESSAGE OF THE STORY </a:t>
            </a:r>
            <a:endParaRPr lang="en-IN" sz="2400" b="1" u="sng" dirty="0" smtClean="0">
              <a:solidFill>
                <a:srgbClr val="FF0000"/>
              </a:solidFill>
              <a:latin typeface="Calibri" pitchFamily="34" charset="0"/>
            </a:endParaRPr>
          </a:p>
        </p:txBody>
      </p:sp>
      <p:sp>
        <p:nvSpPr>
          <p:cNvPr id="17" name="Google Shape;64;p14"/>
          <p:cNvSpPr txBox="1"/>
          <p:nvPr/>
        </p:nvSpPr>
        <p:spPr>
          <a:xfrm>
            <a:off x="272675" y="933061"/>
            <a:ext cx="8688300" cy="3732245"/>
          </a:xfrm>
          <a:prstGeom prst="rect">
            <a:avLst/>
          </a:prstGeom>
          <a:noFill/>
          <a:ln>
            <a:noFill/>
          </a:ln>
        </p:spPr>
        <p:txBody>
          <a:bodyPr spcFirstLastPara="1" wrap="square" lIns="91425" tIns="91425" rIns="91425" bIns="91425" anchor="t" anchorCtr="0">
            <a:noAutofit/>
          </a:bodyPr>
          <a:lstStyle/>
          <a:p>
            <a:pPr marL="20320">
              <a:lnSpc>
                <a:spcPct val="200000"/>
              </a:lnSpc>
              <a:spcBef>
                <a:spcPts val="100"/>
              </a:spcBef>
            </a:pPr>
            <a:r>
              <a:rPr lang="en-IN" i="1" spc="-5" dirty="0" smtClean="0">
                <a:latin typeface="Calibri" pitchFamily="34" charset="0"/>
                <a:cs typeface="Candara"/>
              </a:rPr>
              <a:t>“The </a:t>
            </a:r>
            <a:r>
              <a:rPr lang="en-IN" i="1" spc="-10" dirty="0" smtClean="0">
                <a:latin typeface="Calibri" pitchFamily="34" charset="0"/>
                <a:cs typeface="Candara"/>
              </a:rPr>
              <a:t>future </a:t>
            </a:r>
            <a:r>
              <a:rPr lang="en-IN" i="1" spc="-5" dirty="0" smtClean="0">
                <a:latin typeface="Calibri" pitchFamily="34" charset="0"/>
                <a:cs typeface="Candara"/>
              </a:rPr>
              <a:t>of humanity will depend on </a:t>
            </a:r>
            <a:r>
              <a:rPr lang="en-IN" i="1" dirty="0" smtClean="0">
                <a:latin typeface="Calibri" pitchFamily="34" charset="0"/>
                <a:cs typeface="Candara"/>
              </a:rPr>
              <a:t>how we </a:t>
            </a:r>
            <a:r>
              <a:rPr lang="en-IN" i="1" spc="-5" dirty="0" smtClean="0">
                <a:latin typeface="Calibri" pitchFamily="34" charset="0"/>
                <a:cs typeface="Candara"/>
              </a:rPr>
              <a:t>steward </a:t>
            </a:r>
            <a:r>
              <a:rPr lang="en-IN" i="1" dirty="0" smtClean="0">
                <a:latin typeface="Calibri" pitchFamily="34" charset="0"/>
                <a:cs typeface="Candara"/>
              </a:rPr>
              <a:t>the </a:t>
            </a:r>
            <a:r>
              <a:rPr lang="en-IN" i="1" spc="-5" dirty="0" smtClean="0">
                <a:latin typeface="Calibri" pitchFamily="34" charset="0"/>
                <a:cs typeface="Candara"/>
              </a:rPr>
              <a:t>resources</a:t>
            </a:r>
            <a:r>
              <a:rPr lang="en-IN" i="1" spc="25" dirty="0" smtClean="0">
                <a:latin typeface="Calibri" pitchFamily="34" charset="0"/>
                <a:cs typeface="Candara"/>
              </a:rPr>
              <a:t> </a:t>
            </a:r>
            <a:r>
              <a:rPr lang="en-IN" i="1" spc="-10" dirty="0" smtClean="0">
                <a:latin typeface="Calibri" pitchFamily="34" charset="0"/>
                <a:cs typeface="Candara"/>
              </a:rPr>
              <a:t>of</a:t>
            </a:r>
            <a:endParaRPr lang="en-IN" dirty="0" smtClean="0">
              <a:latin typeface="Calibri" pitchFamily="34" charset="0"/>
              <a:cs typeface="Candara"/>
            </a:endParaRPr>
          </a:p>
          <a:p>
            <a:pPr marL="12700">
              <a:lnSpc>
                <a:spcPct val="200000"/>
              </a:lnSpc>
            </a:pPr>
            <a:r>
              <a:rPr lang="en-IN" i="1" spc="-5" dirty="0" smtClean="0">
                <a:latin typeface="Calibri" pitchFamily="34" charset="0"/>
                <a:cs typeface="Candara"/>
              </a:rPr>
              <a:t>land, </a:t>
            </a:r>
            <a:r>
              <a:rPr lang="en-IN" i="1" dirty="0" smtClean="0">
                <a:latin typeface="Calibri" pitchFamily="34" charset="0"/>
                <a:cs typeface="Candara"/>
              </a:rPr>
              <a:t>of </a:t>
            </a:r>
            <a:r>
              <a:rPr lang="en-IN" i="1" spc="-10" dirty="0" smtClean="0">
                <a:latin typeface="Calibri" pitchFamily="34" charset="0"/>
                <a:cs typeface="Candara"/>
              </a:rPr>
              <a:t>soil, </a:t>
            </a:r>
            <a:r>
              <a:rPr lang="en-IN" i="1" dirty="0" smtClean="0">
                <a:latin typeface="Calibri" pitchFamily="34" charset="0"/>
                <a:cs typeface="Candara"/>
              </a:rPr>
              <a:t>of water and </a:t>
            </a:r>
            <a:r>
              <a:rPr lang="en-IN" i="1" spc="-5" dirty="0" smtClean="0">
                <a:latin typeface="Calibri" pitchFamily="34" charset="0"/>
                <a:cs typeface="Candara"/>
              </a:rPr>
              <a:t>seeds, and </a:t>
            </a:r>
            <a:r>
              <a:rPr lang="en-IN" i="1" dirty="0" smtClean="0">
                <a:latin typeface="Calibri" pitchFamily="34" charset="0"/>
                <a:cs typeface="Candara"/>
              </a:rPr>
              <a:t>pass them </a:t>
            </a:r>
            <a:r>
              <a:rPr lang="en-IN" i="1" spc="-5" dirty="0" smtClean="0">
                <a:latin typeface="Calibri" pitchFamily="34" charset="0"/>
                <a:cs typeface="Candara"/>
              </a:rPr>
              <a:t>on </a:t>
            </a:r>
            <a:r>
              <a:rPr lang="en-IN" i="1" dirty="0" smtClean="0">
                <a:latin typeface="Calibri" pitchFamily="34" charset="0"/>
                <a:cs typeface="Candara"/>
              </a:rPr>
              <a:t>to </a:t>
            </a:r>
            <a:r>
              <a:rPr lang="en-IN" i="1" spc="-5" dirty="0" smtClean="0">
                <a:latin typeface="Calibri" pitchFamily="34" charset="0"/>
                <a:cs typeface="Candara"/>
              </a:rPr>
              <a:t>future</a:t>
            </a:r>
            <a:r>
              <a:rPr lang="en-IN" i="1" spc="-50" dirty="0" smtClean="0">
                <a:latin typeface="Calibri" pitchFamily="34" charset="0"/>
                <a:cs typeface="Candara"/>
              </a:rPr>
              <a:t> </a:t>
            </a:r>
            <a:r>
              <a:rPr lang="en-IN" i="1" spc="-5" dirty="0" smtClean="0">
                <a:latin typeface="Calibri" pitchFamily="34" charset="0"/>
                <a:cs typeface="Candara"/>
              </a:rPr>
              <a:t>generations.”</a:t>
            </a:r>
            <a:endParaRPr lang="en-IN" i="1" spc="-10" dirty="0" smtClean="0">
              <a:latin typeface="Calibri" pitchFamily="34" charset="0"/>
              <a:cs typeface="Candara"/>
            </a:endParaRPr>
          </a:p>
          <a:p>
            <a:pPr marL="12700">
              <a:lnSpc>
                <a:spcPct val="200000"/>
              </a:lnSpc>
            </a:pPr>
            <a:endParaRPr lang="en-IN" dirty="0">
              <a:latin typeface="Calibri" pitchFamily="34" charset="0"/>
              <a:cs typeface="Candara"/>
            </a:endParaRPr>
          </a:p>
        </p:txBody>
      </p:sp>
      <p:sp>
        <p:nvSpPr>
          <p:cNvPr id="19" name="object 3"/>
          <p:cNvSpPr/>
          <p:nvPr/>
        </p:nvSpPr>
        <p:spPr>
          <a:xfrm>
            <a:off x="2258256" y="2043404"/>
            <a:ext cx="3813048" cy="274453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a:r>
              <a:rPr lang="en-GB" sz="2400" b="1" u="sng" dirty="0" smtClean="0">
                <a:solidFill>
                  <a:srgbClr val="FF0000"/>
                </a:solidFill>
                <a:latin typeface="Calibri" pitchFamily="34" charset="0"/>
                <a:cs typeface="Calibri" panose="020F0502020204030204" pitchFamily="34" charset="0"/>
              </a:rPr>
              <a:t>DRILLING OF NEW/DIFFICULT WORDS </a:t>
            </a:r>
            <a:r>
              <a:rPr lang="en-GB" sz="2800" dirty="0" smtClean="0">
                <a:solidFill>
                  <a:srgbClr val="FF0000"/>
                </a:solidFill>
                <a:latin typeface="Calibri" pitchFamily="34" charset="0"/>
                <a:cs typeface="Calibri" panose="020F0502020204030204" pitchFamily="34" charset="0"/>
              </a:rPr>
              <a:t>:</a:t>
            </a:r>
            <a:endParaRPr lang="en-IN" sz="2800" dirty="0"/>
          </a:p>
        </p:txBody>
      </p:sp>
      <p:sp>
        <p:nvSpPr>
          <p:cNvPr id="4" name="Google Shape;64;p14"/>
          <p:cNvSpPr txBox="1"/>
          <p:nvPr/>
        </p:nvSpPr>
        <p:spPr>
          <a:xfrm>
            <a:off x="272675" y="933061"/>
            <a:ext cx="8688300" cy="3732245"/>
          </a:xfrm>
          <a:prstGeom prst="rect">
            <a:avLst/>
          </a:prstGeom>
          <a:noFill/>
          <a:ln>
            <a:noFill/>
          </a:ln>
        </p:spPr>
        <p:txBody>
          <a:bodyPr spcFirstLastPara="1" wrap="square" lIns="91425" tIns="91425" rIns="91425" bIns="91425" anchor="t" anchorCtr="0">
            <a:noAutofit/>
          </a:bodyPr>
          <a:lstStyle/>
          <a:p>
            <a:pPr fontAlgn="base">
              <a:buFont typeface="Arial" pitchFamily="34" charset="0"/>
              <a:buChar char="•"/>
            </a:pPr>
            <a:r>
              <a:rPr lang="en-IN" dirty="0" smtClean="0">
                <a:latin typeface="Calibri" pitchFamily="34" charset="0"/>
              </a:rPr>
              <a:t>Gripped – clutch; hold</a:t>
            </a:r>
          </a:p>
          <a:p>
            <a:pPr fontAlgn="base">
              <a:buFont typeface="Arial" pitchFamily="34" charset="0"/>
              <a:buChar char="•"/>
            </a:pPr>
            <a:r>
              <a:rPr lang="en-IN" dirty="0" smtClean="0">
                <a:latin typeface="Calibri" pitchFamily="34" charset="0"/>
              </a:rPr>
              <a:t>Green Movement – It is a movement which stresses people to follow environmentally friendly practices.</a:t>
            </a:r>
          </a:p>
          <a:p>
            <a:pPr fontAlgn="base">
              <a:buFont typeface="Arial" pitchFamily="34" charset="0"/>
              <a:buChar char="•"/>
            </a:pPr>
            <a:r>
              <a:rPr lang="en-IN" dirty="0" smtClean="0">
                <a:latin typeface="Calibri" pitchFamily="34" charset="0"/>
              </a:rPr>
              <a:t>Irrevocably – in a way that cannot be changed or reversed</a:t>
            </a:r>
          </a:p>
          <a:p>
            <a:pPr fontAlgn="base">
              <a:buFont typeface="Arial" pitchFamily="34" charset="0"/>
              <a:buChar char="•"/>
            </a:pPr>
            <a:r>
              <a:rPr lang="en-IN" dirty="0" smtClean="0">
                <a:latin typeface="Calibri" pitchFamily="34" charset="0"/>
              </a:rPr>
              <a:t>Holistic and Ecological View – It means a view for the preservation of the environment. It also refers to the understanding of importance of earth’s resources for the use of future generations</a:t>
            </a:r>
          </a:p>
          <a:p>
            <a:pPr fontAlgn="base">
              <a:buFont typeface="Arial" pitchFamily="34" charset="0"/>
              <a:buChar char="•"/>
            </a:pPr>
            <a:r>
              <a:rPr lang="en-IN" dirty="0" smtClean="0">
                <a:latin typeface="Calibri" pitchFamily="34" charset="0"/>
              </a:rPr>
              <a:t>Revolutionary – evolving a complete change</a:t>
            </a:r>
          </a:p>
          <a:p>
            <a:pPr fontAlgn="base">
              <a:buFont typeface="Arial" pitchFamily="34" charset="0"/>
              <a:buChar char="•"/>
            </a:pPr>
            <a:r>
              <a:rPr lang="en-IN" dirty="0" smtClean="0">
                <a:latin typeface="Calibri" pitchFamily="34" charset="0"/>
              </a:rPr>
              <a:t>Metabolic needs – needs of a living organism that enables them to have a chemical process that causes food to be used for growth and energy</a:t>
            </a:r>
          </a:p>
          <a:p>
            <a:pPr fontAlgn="base">
              <a:buFont typeface="Arial" pitchFamily="34" charset="0"/>
              <a:buChar char="•"/>
            </a:pPr>
            <a:r>
              <a:rPr lang="en-IN" dirty="0" smtClean="0">
                <a:latin typeface="Calibri" pitchFamily="34" charset="0"/>
              </a:rPr>
              <a:t>Ethical Obligation – when someone is required to do something based on a righteous standard of rules</a:t>
            </a:r>
          </a:p>
          <a:p>
            <a:pPr fontAlgn="base">
              <a:buFont typeface="Arial" pitchFamily="34" charset="0"/>
              <a:buChar char="•"/>
            </a:pPr>
            <a:r>
              <a:rPr lang="en-IN" dirty="0" smtClean="0">
                <a:latin typeface="Calibri" pitchFamily="34" charset="0"/>
              </a:rPr>
              <a:t>Stewards – manage or to look after</a:t>
            </a:r>
          </a:p>
          <a:p>
            <a:pPr fontAlgn="base">
              <a:buFont typeface="Arial" pitchFamily="34" charset="0"/>
              <a:buChar char="•"/>
            </a:pPr>
            <a:r>
              <a:rPr lang="en-IN" dirty="0" smtClean="0">
                <a:latin typeface="Calibri" pitchFamily="34" charset="0"/>
              </a:rPr>
              <a:t>Sustainable Development – economic development without depletion of natural resources</a:t>
            </a:r>
          </a:p>
          <a:p>
            <a:pPr fontAlgn="base">
              <a:buFont typeface="Arial" pitchFamily="34" charset="0"/>
              <a:buChar char="•"/>
            </a:pPr>
            <a:r>
              <a:rPr lang="en-IN" dirty="0" smtClean="0">
                <a:latin typeface="Calibri" pitchFamily="34" charset="0"/>
              </a:rPr>
              <a:t>Dawned – begin</a:t>
            </a:r>
          </a:p>
          <a:p>
            <a:pPr fontAlgn="base">
              <a:buFont typeface="Arial" pitchFamily="34" charset="0"/>
              <a:buChar char="•"/>
            </a:pPr>
            <a:r>
              <a:rPr lang="en-IN" dirty="0" smtClean="0">
                <a:latin typeface="Calibri" pitchFamily="34" charset="0"/>
              </a:rPr>
              <a:t>Catalogued – classify; characterise</a:t>
            </a:r>
          </a:p>
          <a:p>
            <a:pPr fontAlgn="base">
              <a:buFont typeface="Arial" pitchFamily="34" charset="0"/>
              <a:buChar char="•"/>
            </a:pPr>
            <a:r>
              <a:rPr lang="en-IN" dirty="0" smtClean="0">
                <a:latin typeface="Calibri" pitchFamily="34" charset="0"/>
              </a:rPr>
              <a:t>Reckon – calculate</a:t>
            </a:r>
          </a:p>
          <a:p>
            <a:pPr fontAlgn="base">
              <a:buFont typeface="Arial" pitchFamily="34" charset="0"/>
              <a:buChar char="•"/>
            </a:pPr>
            <a:r>
              <a:rPr lang="en-IN" dirty="0" smtClean="0">
                <a:latin typeface="Calibri" pitchFamily="34" charset="0"/>
              </a:rPr>
              <a:t>Languish – lose or lack of vitality of a person or plant or animal; grow weak</a:t>
            </a:r>
          </a:p>
          <a:p>
            <a:pPr fontAlgn="base">
              <a:buFont typeface="Arial" pitchFamily="34" charset="0"/>
              <a:buChar char="•"/>
            </a:pPr>
            <a:r>
              <a:rPr lang="en-IN" dirty="0" smtClean="0">
                <a:latin typeface="Calibri" pitchFamily="34" charset="0"/>
              </a:rPr>
              <a:t>Ignominious darkness – disgraced as no one has knowledge about them</a:t>
            </a:r>
            <a:endParaRPr lang="en-IN" dirty="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lgn="ctr">
              <a:buSzPts val="2200"/>
            </a:pPr>
            <a:r>
              <a:rPr lang="en-IN" sz="2400" b="1" u="sng" dirty="0" smtClean="0">
                <a:solidFill>
                  <a:srgbClr val="FF0000"/>
                </a:solidFill>
                <a:latin typeface="Calibri" pitchFamily="34" charset="0"/>
              </a:rPr>
              <a:t>MAY I  CHECK UP YOUR COMPREHENSION?</a:t>
            </a:r>
            <a:endParaRPr lang="en-IN" sz="2400" b="1" u="sng" dirty="0">
              <a:latin typeface="Calibri" pitchFamily="34" charset="0"/>
            </a:endParaRPr>
          </a:p>
        </p:txBody>
      </p:sp>
      <p:sp>
        <p:nvSpPr>
          <p:cNvPr id="4" name="Google Shape;64;p14"/>
          <p:cNvSpPr txBox="1"/>
          <p:nvPr/>
        </p:nvSpPr>
        <p:spPr>
          <a:xfrm>
            <a:off x="272675" y="933061"/>
            <a:ext cx="8688300" cy="3732245"/>
          </a:xfrm>
          <a:prstGeom prst="rect">
            <a:avLst/>
          </a:prstGeom>
          <a:noFill/>
          <a:ln>
            <a:noFill/>
          </a:ln>
        </p:spPr>
        <p:txBody>
          <a:bodyPr spcFirstLastPara="1" wrap="square" lIns="91425" tIns="91425" rIns="91425" bIns="91425" anchor="t" anchorCtr="0">
            <a:noAutofit/>
          </a:bodyPr>
          <a:lstStyle/>
          <a:p>
            <a:pPr marL="342900" indent="-342900" fontAlgn="base">
              <a:lnSpc>
                <a:spcPct val="150000"/>
              </a:lnSpc>
              <a:spcBef>
                <a:spcPts val="300"/>
              </a:spcBef>
              <a:spcAft>
                <a:spcPts val="300"/>
              </a:spcAft>
              <a:buAutoNum type="arabicPeriod"/>
            </a:pPr>
            <a:r>
              <a:rPr lang="en-IN" dirty="0" smtClean="0">
                <a:latin typeface="Calibri" pitchFamily="34" charset="0"/>
              </a:rPr>
              <a:t>Locate the lines in the text that support the title ‘The Ailing Planet’.</a:t>
            </a:r>
          </a:p>
          <a:p>
            <a:pPr marL="342900" indent="-342900" fontAlgn="base">
              <a:lnSpc>
                <a:spcPct val="150000"/>
              </a:lnSpc>
              <a:spcBef>
                <a:spcPts val="300"/>
              </a:spcBef>
              <a:spcAft>
                <a:spcPts val="300"/>
              </a:spcAft>
              <a:buAutoNum type="arabicPeriod"/>
            </a:pPr>
            <a:r>
              <a:rPr lang="en-IN" dirty="0" smtClean="0">
                <a:latin typeface="Calibri" pitchFamily="34" charset="0"/>
              </a:rPr>
              <a:t>What does the notice ‘The world’s most dangerous animal’ at a cage in the zoo at Lusaka, Zambia, signify?</a:t>
            </a:r>
          </a:p>
          <a:p>
            <a:pPr marL="342900" indent="-342900" fontAlgn="base">
              <a:lnSpc>
                <a:spcPct val="150000"/>
              </a:lnSpc>
              <a:spcBef>
                <a:spcPts val="300"/>
              </a:spcBef>
              <a:spcAft>
                <a:spcPts val="300"/>
              </a:spcAft>
              <a:buAutoNum type="arabicPeriod"/>
            </a:pPr>
            <a:r>
              <a:rPr lang="en-IN" dirty="0" smtClean="0">
                <a:latin typeface="Calibri" pitchFamily="34" charset="0"/>
              </a:rPr>
              <a:t>How are the earth’s principal biological systems being depleted?</a:t>
            </a:r>
          </a:p>
          <a:p>
            <a:pPr marL="342900" indent="-342900" fontAlgn="base">
              <a:lnSpc>
                <a:spcPct val="150000"/>
              </a:lnSpc>
              <a:spcBef>
                <a:spcPts val="300"/>
              </a:spcBef>
              <a:spcAft>
                <a:spcPts val="300"/>
              </a:spcAft>
              <a:buAutoNum type="arabicPeriod"/>
            </a:pPr>
            <a:r>
              <a:rPr lang="en-IN" dirty="0" smtClean="0">
                <a:latin typeface="Calibri" pitchFamily="34" charset="0"/>
              </a:rPr>
              <a:t>Why does the author aver that the growth of world population is one of the strongest factors distorting the future of human society?</a:t>
            </a:r>
          </a:p>
          <a:p>
            <a:pPr marL="342900" indent="-342900" fontAlgn="base">
              <a:lnSpc>
                <a:spcPct val="150000"/>
              </a:lnSpc>
              <a:spcBef>
                <a:spcPts val="300"/>
              </a:spcBef>
              <a:spcAft>
                <a:spcPts val="300"/>
              </a:spcAft>
              <a:buAutoNum type="arabicPeriod"/>
            </a:pPr>
            <a:r>
              <a:rPr lang="en-IN" dirty="0" smtClean="0">
                <a:latin typeface="Calibri" pitchFamily="34" charset="0"/>
              </a:rPr>
              <a:t>Discuss - Laws are never respected nor enforced in India.</a:t>
            </a:r>
          </a:p>
          <a:p>
            <a:pPr marL="342900" indent="-342900" fontAlgn="base">
              <a:lnSpc>
                <a:spcPct val="150000"/>
              </a:lnSpc>
              <a:spcBef>
                <a:spcPts val="300"/>
              </a:spcBef>
              <a:spcAft>
                <a:spcPts val="300"/>
              </a:spcAft>
              <a:buAutoNum type="arabicPeriod"/>
            </a:pPr>
            <a:r>
              <a:rPr lang="en-IN" dirty="0" smtClean="0">
                <a:latin typeface="Calibri" pitchFamily="34" charset="0"/>
              </a:rPr>
              <a:t>Discuss - “Are we to leave our successors a scorched planet of advancing deserts, impoverished landscapes and an ailing environment?”</a:t>
            </a:r>
          </a:p>
          <a:p>
            <a:pPr marL="342900" indent="-342900" fontAlgn="base">
              <a:lnSpc>
                <a:spcPct val="150000"/>
              </a:lnSpc>
              <a:spcBef>
                <a:spcPts val="300"/>
              </a:spcBef>
              <a:spcAft>
                <a:spcPts val="300"/>
              </a:spcAft>
              <a:buAutoNum type="arabicPeriod"/>
            </a:pPr>
            <a:r>
              <a:rPr lang="en-IN" dirty="0" smtClean="0">
                <a:latin typeface="Calibri" pitchFamily="34" charset="0"/>
              </a:rPr>
              <a:t>Discuss - “We have not inherited this earth from our forefathers; we have borrowed it from our children”.</a:t>
            </a:r>
          </a:p>
          <a:p>
            <a:pPr marL="342900" indent="-342900" fontAlgn="base">
              <a:lnSpc>
                <a:spcPct val="150000"/>
              </a:lnSpc>
              <a:spcBef>
                <a:spcPts val="300"/>
              </a:spcBef>
              <a:spcAft>
                <a:spcPts val="300"/>
              </a:spcAft>
              <a:buAutoNum type="arabicPeriod"/>
            </a:pPr>
            <a:r>
              <a:rPr lang="en-IN" dirty="0" smtClean="0">
                <a:latin typeface="Calibri" pitchFamily="34" charset="0"/>
              </a:rPr>
              <a:t>Discuss - The problems of overpopulation that directly affect our everyday life.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Google Shape;70;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lgn="ctr">
              <a:buSzPts val="2200"/>
            </a:pPr>
            <a:r>
              <a:rPr lang="en-IN" sz="2400" b="1" u="sng" dirty="0" smtClean="0">
                <a:solidFill>
                  <a:srgbClr val="FF0000"/>
                </a:solidFill>
                <a:latin typeface="Calibri" pitchFamily="34" charset="0"/>
              </a:rPr>
              <a:t>AN ADVICE</a:t>
            </a:r>
            <a:endParaRPr lang="en-IN" sz="1800" b="1" i="0" u="sng" strike="noStrike" cap="none" dirty="0">
              <a:solidFill>
                <a:srgbClr val="000000"/>
              </a:solidFill>
              <a:latin typeface="Calibri" pitchFamily="34" charset="0"/>
              <a:sym typeface="Arial"/>
            </a:endParaRPr>
          </a:p>
        </p:txBody>
      </p:sp>
      <p:sp>
        <p:nvSpPr>
          <p:cNvPr id="4" name="Google Shape;71;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a:lnSpc>
                <a:spcPct val="150000"/>
              </a:lnSpc>
              <a:buFont typeface="Wingdings" pitchFamily="2" charset="2"/>
              <a:buChar char="Ø"/>
            </a:pPr>
            <a:r>
              <a:rPr lang="en-IN" dirty="0" smtClean="0">
                <a:latin typeface="Calibri" pitchFamily="34" charset="0"/>
              </a:rPr>
              <a:t>Please read the lesson thoroughly at home.</a:t>
            </a:r>
          </a:p>
          <a:p>
            <a:pPr>
              <a:lnSpc>
                <a:spcPct val="150000"/>
              </a:lnSpc>
              <a:buFont typeface="Wingdings" pitchFamily="2" charset="2"/>
              <a:buChar char="Ø"/>
            </a:pPr>
            <a:r>
              <a:rPr lang="en-IN" dirty="0" smtClean="0">
                <a:latin typeface="Calibri" pitchFamily="34" charset="0"/>
              </a:rPr>
              <a:t> Doubts , if any, should be asked for clearance in the next period.</a:t>
            </a:r>
          </a:p>
          <a:p>
            <a:pPr>
              <a:lnSpc>
                <a:spcPct val="150000"/>
              </a:lnSpc>
              <a:buFont typeface="Wingdings" pitchFamily="2" charset="2"/>
              <a:buChar char="Ø"/>
            </a:pPr>
            <a:r>
              <a:rPr lang="en-IN" dirty="0" smtClean="0">
                <a:latin typeface="Calibri" pitchFamily="34" charset="0"/>
              </a:rPr>
              <a:t>Attempt answering the questions.</a:t>
            </a:r>
          </a:p>
          <a:p>
            <a:pPr>
              <a:lnSpc>
                <a:spcPct val="150000"/>
              </a:lnSpc>
              <a:buNone/>
            </a:pPr>
            <a:endParaRPr lang="en-IN" dirty="0" smtClean="0">
              <a:latin typeface="Calibri" pitchFamily="34" charset="0"/>
            </a:endParaRPr>
          </a:p>
          <a:p>
            <a:pPr algn="ctr">
              <a:lnSpc>
                <a:spcPct val="150000"/>
              </a:lnSpc>
              <a:buNone/>
            </a:pPr>
            <a:r>
              <a:rPr lang="en-IN" sz="1600" b="1" dirty="0" smtClean="0">
                <a:solidFill>
                  <a:srgbClr val="FF0000"/>
                </a:solidFill>
                <a:latin typeface="Calibri" pitchFamily="34" charset="0"/>
              </a:rPr>
              <a:t>NOW RELAX !</a:t>
            </a:r>
          </a:p>
          <a:p>
            <a:pPr algn="ctr">
              <a:lnSpc>
                <a:spcPct val="150000"/>
              </a:lnSpc>
              <a:buNone/>
            </a:pPr>
            <a:r>
              <a:rPr lang="en-IN" sz="2000" b="1" dirty="0" smtClean="0">
                <a:solidFill>
                  <a:srgbClr val="FF0000"/>
                </a:solidFill>
                <a:latin typeface="Calibri" pitchFamily="34" charset="0"/>
              </a:rPr>
              <a:t>SEE YOU NEXT TIME !!</a:t>
            </a:r>
          </a:p>
          <a:p>
            <a:pPr algn="ctr">
              <a:lnSpc>
                <a:spcPct val="150000"/>
              </a:lnSpc>
              <a:buNone/>
            </a:pPr>
            <a:r>
              <a:rPr lang="en-IN" sz="2000" b="1" dirty="0" smtClean="0">
                <a:solidFill>
                  <a:srgbClr val="FF0000"/>
                </a:solidFill>
                <a:latin typeface="Calibri" pitchFamily="34" charset="0"/>
              </a:rPr>
              <a:t>BYE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fontAlgn="base"/>
            <a:r>
              <a:rPr lang="en-IN" sz="2400" b="1" u="sng" dirty="0" smtClean="0">
                <a:solidFill>
                  <a:srgbClr val="FF0000"/>
                </a:solidFill>
                <a:latin typeface="Calibri" pitchFamily="34" charset="0"/>
              </a:rPr>
              <a:t>Theme</a:t>
            </a:r>
            <a:endParaRPr lang="en-IN" sz="2400" u="sng" dirty="0" smtClean="0">
              <a:solidFill>
                <a:srgbClr val="FF0000"/>
              </a:solidFill>
              <a:latin typeface="Calibri" pitchFamily="34" charset="0"/>
            </a:endParaRPr>
          </a:p>
        </p:txBody>
      </p:sp>
      <p:sp>
        <p:nvSpPr>
          <p:cNvPr id="64" name="Google Shape;64;p14"/>
          <p:cNvSpPr txBox="1"/>
          <p:nvPr/>
        </p:nvSpPr>
        <p:spPr>
          <a:xfrm>
            <a:off x="272675" y="933061"/>
            <a:ext cx="8688300" cy="3732245"/>
          </a:xfrm>
          <a:prstGeom prst="rect">
            <a:avLst/>
          </a:prstGeom>
          <a:noFill/>
          <a:ln>
            <a:noFill/>
          </a:ln>
        </p:spPr>
        <p:txBody>
          <a:bodyPr spcFirstLastPara="1" wrap="square" lIns="91425" tIns="91425" rIns="91425" bIns="91425" anchor="t" anchorCtr="0">
            <a:noAutofit/>
          </a:bodyPr>
          <a:lstStyle/>
          <a:p>
            <a:pPr fontAlgn="base"/>
            <a:r>
              <a:rPr lang="en-IN" dirty="0" smtClean="0">
                <a:latin typeface="Calibri" pitchFamily="34" charset="0"/>
              </a:rPr>
              <a:t>The article ‘The Ailing Planet: the Green Movement’s Role’ discusses various environmental issues. It was written in 1994 but is relevant to this day due to the continuous deterioration in the health of the planet Earth. This article shows Earth as an ailing patient whose condition is getting critical day by day. It also focuses on the activities of human beings which contribute to the depletion of the environment. You will learn about the Green Movement and its role in conserving the environment.</a:t>
            </a:r>
          </a:p>
          <a:p>
            <a:pPr fontAlgn="base"/>
            <a:r>
              <a:rPr lang="en-IN" dirty="0" smtClean="0">
                <a:latin typeface="Calibri" pitchFamily="34" charset="0"/>
              </a:rPr>
              <a:t>There is also a focus laid on the human race being the most dangerous and destructive force in the world. A large number of species are there on the Earth and everyone has an equal right to live on this planet but the point is raised about the domination of the human race over other species. The concept of coexistence is lost. There are industrialisation, urbanisation and modernisation at the cost of a healthy environment.</a:t>
            </a:r>
          </a:p>
          <a:p>
            <a:pPr fontAlgn="base"/>
            <a:r>
              <a:rPr lang="en-IN" dirty="0" smtClean="0">
                <a:latin typeface="Calibri" pitchFamily="34" charset="0"/>
              </a:rPr>
              <a:t>This article also highlights the facts and statistics about the trees being cut and the growing deforestation either to acquire land or for the purpose of industrialisation. The chapter brings to light various important yet neglected issues which might cause devastation if not addressed immediately.</a:t>
            </a:r>
          </a:p>
          <a:p>
            <a:pPr fontAlgn="base"/>
            <a:r>
              <a:rPr lang="en-IN" dirty="0" smtClean="0">
                <a:latin typeface="Calibri" pitchFamily="34" charset="0"/>
              </a:rPr>
              <a:t>In this chapter, you will understand the importance of conserving natural resources and how this planet is a place to live for everyone and not just humans alone. It brings the true yet harsh reality of the destruction by human beings in the name of modernisation and improvement. The article also talks about the problem of over-population which is also responsible for the imbalance in the environment.</a:t>
            </a:r>
            <a:endParaRPr lang="en-IN" dirty="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4"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fontAlgn="base"/>
            <a:endParaRPr lang="en-IN" sz="2400" u="sng" dirty="0" smtClean="0">
              <a:solidFill>
                <a:srgbClr val="FF0000"/>
              </a:solidFill>
              <a:latin typeface="Calibri" pitchFamily="34" charset="0"/>
            </a:endParaRPr>
          </a:p>
        </p:txBody>
      </p:sp>
      <p:sp>
        <p:nvSpPr>
          <p:cNvPr id="5" name="Google Shape;64;p14"/>
          <p:cNvSpPr txBox="1"/>
          <p:nvPr/>
        </p:nvSpPr>
        <p:spPr>
          <a:xfrm>
            <a:off x="272675" y="933061"/>
            <a:ext cx="8688300" cy="3732245"/>
          </a:xfrm>
          <a:prstGeom prst="rect">
            <a:avLst/>
          </a:prstGeom>
          <a:noFill/>
          <a:ln>
            <a:noFill/>
          </a:ln>
        </p:spPr>
        <p:txBody>
          <a:bodyPr spcFirstLastPara="1" wrap="square" lIns="91425" tIns="91425" rIns="91425" bIns="91425" anchor="t" anchorCtr="0">
            <a:noAutofit/>
          </a:bodyPr>
          <a:lstStyle/>
          <a:p>
            <a:pPr marL="2352675" marR="630555" indent="-2339975">
              <a:lnSpc>
                <a:spcPct val="110000"/>
              </a:lnSpc>
              <a:spcBef>
                <a:spcPts val="100"/>
              </a:spcBef>
            </a:pPr>
            <a:r>
              <a:rPr lang="en-IN" dirty="0" smtClean="0"/>
              <a:t>                                                 </a:t>
            </a:r>
          </a:p>
          <a:p>
            <a:pPr marL="2352675" marR="630555" indent="-2339975">
              <a:lnSpc>
                <a:spcPct val="110000"/>
              </a:lnSpc>
              <a:spcBef>
                <a:spcPts val="100"/>
              </a:spcBef>
            </a:pPr>
            <a:r>
              <a:rPr lang="en-IN" dirty="0" smtClean="0"/>
              <a:t>	</a:t>
            </a:r>
          </a:p>
          <a:p>
            <a:pPr marL="2352675" marR="630555" indent="-2339975">
              <a:lnSpc>
                <a:spcPct val="250000"/>
              </a:lnSpc>
              <a:spcBef>
                <a:spcPts val="100"/>
              </a:spcBef>
            </a:pPr>
            <a:r>
              <a:rPr lang="en-IN" dirty="0" smtClean="0"/>
              <a:t>	</a:t>
            </a:r>
            <a:r>
              <a:rPr lang="en-IN" dirty="0" smtClean="0">
                <a:latin typeface="Calibri" pitchFamily="34" charset="0"/>
              </a:rPr>
              <a:t>This chapter is based upon degrading position of  mother earth. The present scenario  of India is highly deplorable as a  report of parliament’s estimates  committee highlights near catastrophic depletion of India's forests  at the rate of 3.7 million acres a year. The article “ The Ailing planet: The Green movement's role“ was  written by </a:t>
            </a:r>
            <a:r>
              <a:rPr lang="en-IN" dirty="0" err="1" smtClean="0">
                <a:latin typeface="Calibri" pitchFamily="34" charset="0"/>
              </a:rPr>
              <a:t>Nani</a:t>
            </a:r>
            <a:r>
              <a:rPr lang="en-IN" dirty="0" smtClean="0">
                <a:latin typeface="Calibri" pitchFamily="34" charset="0"/>
              </a:rPr>
              <a:t> </a:t>
            </a:r>
            <a:r>
              <a:rPr lang="en-IN" dirty="0" err="1" smtClean="0">
                <a:latin typeface="Calibri" pitchFamily="34" charset="0"/>
              </a:rPr>
              <a:t>Palkhivala</a:t>
            </a:r>
            <a:r>
              <a:rPr lang="en-IN" dirty="0" smtClean="0">
                <a:latin typeface="Calibri" pitchFamily="34" charset="0"/>
              </a:rPr>
              <a:t> and published in "The  Indian Express" on 24th November 1994.</a:t>
            </a:r>
            <a:endParaRPr lang="en-IN" dirty="0">
              <a:latin typeface="Calibri" pitchFamily="34" charset="0"/>
            </a:endParaRPr>
          </a:p>
        </p:txBody>
      </p:sp>
      <p:sp>
        <p:nvSpPr>
          <p:cNvPr id="8" name="Rectangle 7"/>
          <p:cNvSpPr/>
          <p:nvPr/>
        </p:nvSpPr>
        <p:spPr>
          <a:xfrm>
            <a:off x="354563" y="289249"/>
            <a:ext cx="8453535" cy="461665"/>
          </a:xfrm>
          <a:prstGeom prst="rect">
            <a:avLst/>
          </a:prstGeom>
        </p:spPr>
        <p:txBody>
          <a:bodyPr wrap="square">
            <a:spAutoFit/>
          </a:bodyPr>
          <a:lstStyle/>
          <a:p>
            <a:pPr algn="ctr" fontAlgn="base"/>
            <a:r>
              <a:rPr lang="en-IN" sz="2400" b="1" u="sng" dirty="0" smtClean="0">
                <a:solidFill>
                  <a:srgbClr val="FF0000"/>
                </a:solidFill>
                <a:latin typeface="Calibri" pitchFamily="34" charset="0"/>
              </a:rPr>
              <a:t>INTRODUCTION</a:t>
            </a:r>
          </a:p>
        </p:txBody>
      </p:sp>
      <p:sp>
        <p:nvSpPr>
          <p:cNvPr id="9" name="object 10"/>
          <p:cNvSpPr/>
          <p:nvPr/>
        </p:nvSpPr>
        <p:spPr>
          <a:xfrm>
            <a:off x="111967" y="1950098"/>
            <a:ext cx="2490216" cy="231038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2;p14"/>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4"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fontAlgn="base"/>
            <a:r>
              <a:rPr lang="en-IN" sz="2400" b="1" u="sng" dirty="0" smtClean="0">
                <a:solidFill>
                  <a:srgbClr val="FF0000"/>
                </a:solidFill>
                <a:latin typeface="Calibri" pitchFamily="34" charset="0"/>
              </a:rPr>
              <a:t>GREEN MOVEMENT’S ROLE</a:t>
            </a:r>
            <a:endParaRPr lang="en-IN" sz="2400" u="sng" dirty="0" smtClean="0">
              <a:solidFill>
                <a:srgbClr val="FF0000"/>
              </a:solidFill>
              <a:latin typeface="Calibri" pitchFamily="34" charset="0"/>
            </a:endParaRPr>
          </a:p>
        </p:txBody>
      </p:sp>
      <p:sp>
        <p:nvSpPr>
          <p:cNvPr id="5" name="Google Shape;64;p14"/>
          <p:cNvSpPr txBox="1"/>
          <p:nvPr/>
        </p:nvSpPr>
        <p:spPr>
          <a:xfrm>
            <a:off x="272674" y="933061"/>
            <a:ext cx="8712705" cy="3732245"/>
          </a:xfrm>
          <a:prstGeom prst="rect">
            <a:avLst/>
          </a:prstGeom>
          <a:noFill/>
          <a:ln>
            <a:noFill/>
          </a:ln>
        </p:spPr>
        <p:txBody>
          <a:bodyPr spcFirstLastPara="1" wrap="square" lIns="91425" tIns="91425" rIns="91425" bIns="91425" anchor="t" anchorCtr="0">
            <a:noAutofit/>
          </a:bodyPr>
          <a:lstStyle/>
          <a:p>
            <a:pPr marL="469900" indent="-457200">
              <a:lnSpc>
                <a:spcPct val="150000"/>
              </a:lnSpc>
              <a:spcBef>
                <a:spcPts val="100"/>
              </a:spcBef>
              <a:buClr>
                <a:srgbClr val="30B6FC"/>
              </a:buClr>
              <a:buFont typeface="Arial"/>
              <a:buChar char="•"/>
              <a:tabLst>
                <a:tab pos="469265" algn="l"/>
                <a:tab pos="469900" algn="l"/>
              </a:tabLst>
            </a:pPr>
            <a:r>
              <a:rPr lang="en-IN" spc="-5" dirty="0" smtClean="0">
                <a:latin typeface="Calibri" pitchFamily="34" charset="0"/>
                <a:cs typeface="Candara"/>
              </a:rPr>
              <a:t>The </a:t>
            </a:r>
            <a:r>
              <a:rPr lang="en-IN" dirty="0" smtClean="0">
                <a:latin typeface="Calibri" pitchFamily="34" charset="0"/>
                <a:cs typeface="Candara"/>
              </a:rPr>
              <a:t>green movement, a term that</a:t>
            </a:r>
            <a:r>
              <a:rPr lang="en-IN" spc="20" dirty="0" smtClean="0">
                <a:latin typeface="Calibri" pitchFamily="34" charset="0"/>
                <a:cs typeface="Candara"/>
              </a:rPr>
              <a:t> </a:t>
            </a:r>
            <a:r>
              <a:rPr lang="en-IN" dirty="0" smtClean="0">
                <a:latin typeface="Calibri" pitchFamily="34" charset="0"/>
                <a:cs typeface="Candara"/>
              </a:rPr>
              <a:t>includes</a:t>
            </a:r>
          </a:p>
          <a:p>
            <a:pPr marL="469900" marR="201930">
              <a:lnSpc>
                <a:spcPct val="150000"/>
              </a:lnSpc>
              <a:spcBef>
                <a:spcPts val="5"/>
              </a:spcBef>
            </a:pPr>
            <a:r>
              <a:rPr lang="en-IN" dirty="0" smtClean="0">
                <a:latin typeface="Calibri" pitchFamily="34" charset="0"/>
                <a:cs typeface="Candara"/>
              </a:rPr>
              <a:t>the conservation and green politics, is a </a:t>
            </a:r>
            <a:r>
              <a:rPr lang="en-IN" spc="-5" dirty="0" smtClean="0">
                <a:latin typeface="Calibri" pitchFamily="34" charset="0"/>
                <a:cs typeface="Candara"/>
              </a:rPr>
              <a:t>diverse </a:t>
            </a:r>
            <a:r>
              <a:rPr lang="en-IN" dirty="0" smtClean="0">
                <a:latin typeface="Calibri" pitchFamily="34" charset="0"/>
                <a:cs typeface="Candara"/>
              </a:rPr>
              <a:t>scientific,  social, </a:t>
            </a:r>
            <a:r>
              <a:rPr lang="en-IN" spc="-5" dirty="0" smtClean="0">
                <a:latin typeface="Calibri" pitchFamily="34" charset="0"/>
                <a:cs typeface="Candara"/>
              </a:rPr>
              <a:t>and </a:t>
            </a:r>
            <a:r>
              <a:rPr lang="en-IN" dirty="0" smtClean="0">
                <a:latin typeface="Calibri" pitchFamily="34" charset="0"/>
                <a:cs typeface="Candara"/>
              </a:rPr>
              <a:t>political movement for </a:t>
            </a:r>
            <a:r>
              <a:rPr lang="en-IN" spc="-5" dirty="0" smtClean="0">
                <a:latin typeface="Calibri" pitchFamily="34" charset="0"/>
                <a:cs typeface="Candara"/>
              </a:rPr>
              <a:t>addressing  environmental </a:t>
            </a:r>
            <a:r>
              <a:rPr lang="en-IN" dirty="0" smtClean="0">
                <a:latin typeface="Calibri" pitchFamily="34" charset="0"/>
                <a:cs typeface="Candara"/>
              </a:rPr>
              <a:t>issues.</a:t>
            </a:r>
          </a:p>
          <a:p>
            <a:pPr marL="469900" marR="86995" indent="-457200">
              <a:lnSpc>
                <a:spcPct val="150000"/>
              </a:lnSpc>
              <a:spcBef>
                <a:spcPts val="575"/>
              </a:spcBef>
              <a:buClr>
                <a:srgbClr val="30B6FC"/>
              </a:buClr>
              <a:buFont typeface="Arial"/>
              <a:buChar char="•"/>
              <a:tabLst>
                <a:tab pos="469265" algn="l"/>
                <a:tab pos="469900" algn="l"/>
              </a:tabLst>
            </a:pPr>
            <a:r>
              <a:rPr lang="en-IN" spc="-5" dirty="0" smtClean="0">
                <a:latin typeface="Calibri" pitchFamily="34" charset="0"/>
                <a:cs typeface="Candara"/>
              </a:rPr>
              <a:t>Environmentalists advocate </a:t>
            </a:r>
            <a:r>
              <a:rPr lang="en-IN" dirty="0" smtClean="0">
                <a:latin typeface="Calibri" pitchFamily="34" charset="0"/>
                <a:cs typeface="Candara"/>
              </a:rPr>
              <a:t>the sustainable </a:t>
            </a:r>
            <a:r>
              <a:rPr lang="en-IN" spc="-5" dirty="0" smtClean="0">
                <a:latin typeface="Calibri" pitchFamily="34" charset="0"/>
                <a:cs typeface="Candara"/>
              </a:rPr>
              <a:t>management  </a:t>
            </a:r>
            <a:r>
              <a:rPr lang="en-IN" dirty="0" smtClean="0">
                <a:latin typeface="Calibri" pitchFamily="34" charset="0"/>
                <a:cs typeface="Candara"/>
              </a:rPr>
              <a:t>of resources </a:t>
            </a:r>
            <a:r>
              <a:rPr lang="en-IN" spc="-5" dirty="0" smtClean="0">
                <a:latin typeface="Calibri" pitchFamily="34" charset="0"/>
                <a:cs typeface="Candara"/>
              </a:rPr>
              <a:t>and stewardship </a:t>
            </a:r>
            <a:r>
              <a:rPr lang="en-IN" dirty="0" smtClean="0">
                <a:latin typeface="Calibri" pitchFamily="34" charset="0"/>
                <a:cs typeface="Candara"/>
              </a:rPr>
              <a:t>of the environment through  </a:t>
            </a:r>
            <a:r>
              <a:rPr lang="en-IN" spc="-5" dirty="0" smtClean="0">
                <a:latin typeface="Calibri" pitchFamily="34" charset="0"/>
                <a:cs typeface="Candara"/>
              </a:rPr>
              <a:t>changes </a:t>
            </a:r>
            <a:r>
              <a:rPr lang="en-IN" dirty="0" smtClean="0">
                <a:latin typeface="Calibri" pitchFamily="34" charset="0"/>
                <a:cs typeface="Candara"/>
              </a:rPr>
              <a:t>in public policy </a:t>
            </a:r>
            <a:r>
              <a:rPr lang="en-IN" spc="-5" dirty="0" smtClean="0">
                <a:latin typeface="Calibri" pitchFamily="34" charset="0"/>
                <a:cs typeface="Candara"/>
              </a:rPr>
              <a:t>and individual</a:t>
            </a:r>
            <a:r>
              <a:rPr lang="en-IN" spc="40" dirty="0" smtClean="0">
                <a:latin typeface="Calibri" pitchFamily="34" charset="0"/>
                <a:cs typeface="Candara"/>
              </a:rPr>
              <a:t> </a:t>
            </a:r>
            <a:r>
              <a:rPr lang="en-IN" spc="-5" dirty="0" smtClean="0">
                <a:latin typeface="Calibri" pitchFamily="34" charset="0"/>
                <a:cs typeface="Candara"/>
              </a:rPr>
              <a:t>behaviour.</a:t>
            </a:r>
            <a:endParaRPr lang="en-IN" dirty="0" smtClean="0">
              <a:latin typeface="Calibri" pitchFamily="34" charset="0"/>
              <a:cs typeface="Candara"/>
            </a:endParaRPr>
          </a:p>
          <a:p>
            <a:pPr marL="469900" marR="5080" indent="-457200">
              <a:lnSpc>
                <a:spcPct val="150000"/>
              </a:lnSpc>
              <a:spcBef>
                <a:spcPts val="580"/>
              </a:spcBef>
              <a:buClr>
                <a:srgbClr val="30B6FC"/>
              </a:buClr>
              <a:buFont typeface="Arial"/>
              <a:buChar char="•"/>
              <a:tabLst>
                <a:tab pos="469265" algn="l"/>
                <a:tab pos="469900" algn="l"/>
              </a:tabLst>
            </a:pPr>
            <a:r>
              <a:rPr lang="en-IN" spc="-5" dirty="0" smtClean="0">
                <a:latin typeface="Calibri" pitchFamily="34" charset="0"/>
                <a:cs typeface="Candara"/>
              </a:rPr>
              <a:t>In </a:t>
            </a:r>
            <a:r>
              <a:rPr lang="en-IN" dirty="0" smtClean="0">
                <a:latin typeface="Calibri" pitchFamily="34" charset="0"/>
                <a:cs typeface="Candara"/>
              </a:rPr>
              <a:t>its recognition of </a:t>
            </a:r>
            <a:r>
              <a:rPr lang="en-IN" spc="-5" dirty="0" smtClean="0">
                <a:latin typeface="Calibri" pitchFamily="34" charset="0"/>
                <a:cs typeface="Candara"/>
              </a:rPr>
              <a:t>humanity </a:t>
            </a:r>
            <a:r>
              <a:rPr lang="en-IN" dirty="0" smtClean="0">
                <a:latin typeface="Calibri" pitchFamily="34" charset="0"/>
                <a:cs typeface="Candara"/>
              </a:rPr>
              <a:t>as a participant in  </a:t>
            </a:r>
            <a:r>
              <a:rPr lang="en-IN" spc="-5" dirty="0" smtClean="0">
                <a:latin typeface="Calibri" pitchFamily="34" charset="0"/>
                <a:cs typeface="Candara"/>
              </a:rPr>
              <a:t>ecosystems, </a:t>
            </a:r>
            <a:r>
              <a:rPr lang="en-IN" dirty="0" smtClean="0">
                <a:latin typeface="Calibri" pitchFamily="34" charset="0"/>
                <a:cs typeface="Candara"/>
              </a:rPr>
              <a:t>the movement is </a:t>
            </a:r>
            <a:r>
              <a:rPr lang="en-IN" spc="-5" dirty="0" smtClean="0">
                <a:latin typeface="Calibri" pitchFamily="34" charset="0"/>
                <a:cs typeface="Candara"/>
              </a:rPr>
              <a:t>cantered </a:t>
            </a:r>
            <a:r>
              <a:rPr lang="en-IN" dirty="0" smtClean="0">
                <a:latin typeface="Calibri" pitchFamily="34" charset="0"/>
                <a:cs typeface="Candara"/>
              </a:rPr>
              <a:t>on </a:t>
            </a:r>
            <a:r>
              <a:rPr lang="en-IN" spc="-5" dirty="0" smtClean="0">
                <a:latin typeface="Calibri" pitchFamily="34" charset="0"/>
                <a:cs typeface="Candara"/>
              </a:rPr>
              <a:t>ecology, </a:t>
            </a:r>
            <a:r>
              <a:rPr lang="en-IN" dirty="0" smtClean="0">
                <a:latin typeface="Calibri" pitchFamily="34" charset="0"/>
                <a:cs typeface="Candara"/>
              </a:rPr>
              <a:t>health,  </a:t>
            </a:r>
            <a:r>
              <a:rPr lang="en-IN" spc="-5" dirty="0" smtClean="0">
                <a:latin typeface="Calibri" pitchFamily="34" charset="0"/>
                <a:cs typeface="Candara"/>
              </a:rPr>
              <a:t>and </a:t>
            </a:r>
            <a:r>
              <a:rPr lang="en-IN" dirty="0" smtClean="0">
                <a:latin typeface="Calibri" pitchFamily="34" charset="0"/>
                <a:cs typeface="Candara"/>
              </a:rPr>
              <a:t>human</a:t>
            </a:r>
            <a:r>
              <a:rPr lang="en-IN" spc="5" dirty="0" smtClean="0">
                <a:latin typeface="Calibri" pitchFamily="34" charset="0"/>
                <a:cs typeface="Candara"/>
              </a:rPr>
              <a:t> </a:t>
            </a:r>
            <a:r>
              <a:rPr lang="en-IN" dirty="0" smtClean="0">
                <a:latin typeface="Calibri" pitchFamily="34" charset="0"/>
                <a:cs typeface="Candara"/>
              </a:rPr>
              <a:t>rights.</a:t>
            </a:r>
            <a:endParaRPr lang="en-IN" dirty="0">
              <a:latin typeface="Calibri" pitchFamily="34" charset="0"/>
              <a:cs typeface="Candara"/>
            </a:endParaRPr>
          </a:p>
        </p:txBody>
      </p:sp>
      <p:sp>
        <p:nvSpPr>
          <p:cNvPr id="7" name="object 24"/>
          <p:cNvSpPr/>
          <p:nvPr/>
        </p:nvSpPr>
        <p:spPr>
          <a:xfrm>
            <a:off x="2565918" y="3098167"/>
            <a:ext cx="4129604" cy="177241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2400" b="1" dirty="0" smtClean="0">
                <a:solidFill>
                  <a:srgbClr val="FF0000"/>
                </a:solidFill>
                <a:latin typeface="Calibri" panose="020F0502020204030204" pitchFamily="34" charset="0"/>
              </a:rPr>
              <a:t>A CHANGE IN THE HUMAN PERCEPTION</a:t>
            </a:r>
            <a:endParaRPr lang="en-IN" sz="2400" dirty="0">
              <a:solidFill>
                <a:srgbClr val="FF0000"/>
              </a:solidFill>
              <a:latin typeface="Calibri" panose="020F0502020204030204" pitchFamily="34" charset="0"/>
            </a:endParaRPr>
          </a:p>
        </p:txBody>
      </p:sp>
      <p:sp>
        <p:nvSpPr>
          <p:cNvPr id="3" name="Text Placeholder 2"/>
          <p:cNvSpPr>
            <a:spLocks noGrp="1"/>
          </p:cNvSpPr>
          <p:nvPr>
            <p:ph type="body" idx="1"/>
          </p:nvPr>
        </p:nvSpPr>
        <p:spPr/>
        <p:txBody>
          <a:bodyPr/>
          <a:lstStyle/>
          <a:p>
            <a:r>
              <a:rPr lang="en-IN" dirty="0">
                <a:latin typeface="Calibri" panose="020F0502020204030204" pitchFamily="34" charset="0"/>
              </a:rPr>
              <a:t>A revolutionary change has come in the perception of the human beings bringing in a ‘”holistic and ecological’ view of the world. </a:t>
            </a:r>
            <a:endParaRPr lang="en-IN" dirty="0" smtClean="0">
              <a:latin typeface="Calibri" panose="020F0502020204030204" pitchFamily="34" charset="0"/>
            </a:endParaRPr>
          </a:p>
          <a:p>
            <a:r>
              <a:rPr lang="en-IN" dirty="0" smtClean="0">
                <a:latin typeface="Calibri" panose="020F0502020204030204" pitchFamily="34" charset="0"/>
              </a:rPr>
              <a:t>There </a:t>
            </a:r>
            <a:r>
              <a:rPr lang="en-IN" dirty="0">
                <a:latin typeface="Calibri" panose="020F0502020204030204" pitchFamily="34" charset="0"/>
              </a:rPr>
              <a:t>has been a shift from the understanding developed by Copernicus to the people’s belief that the earth is a living organism whose needs must be respected and preserved by us</a:t>
            </a:r>
            <a:r>
              <a:rPr lang="en-IN" dirty="0" smtClean="0">
                <a:latin typeface="Calibri" panose="020F0502020204030204" pitchFamily="34" charset="0"/>
              </a:rPr>
              <a:t>.</a:t>
            </a:r>
          </a:p>
          <a:p>
            <a:r>
              <a:rPr lang="en-IN" dirty="0" smtClean="0">
                <a:latin typeface="Calibri" panose="020F0502020204030204" pitchFamily="34" charset="0"/>
              </a:rPr>
              <a:t> </a:t>
            </a:r>
            <a:r>
              <a:rPr lang="en-IN" dirty="0">
                <a:latin typeface="Calibri" panose="020F0502020204030204" pitchFamily="34" charset="0"/>
              </a:rPr>
              <a:t>According to the writer, our earth is like a “patient in declining healthy,”. Thus, we have to realise our ethical responsibility of guarding the planet.</a:t>
            </a:r>
            <a:endParaRPr lang="en-IN" dirty="0">
              <a:latin typeface="Calibri" panose="020F0502020204030204" pitchFamily="34" charset="0"/>
            </a:endParaRPr>
          </a:p>
        </p:txBody>
      </p:sp>
    </p:spTree>
    <p:extLst>
      <p:ext uri="{BB962C8B-B14F-4D97-AF65-F5344CB8AC3E}">
        <p14:creationId xmlns:p14="http://schemas.microsoft.com/office/powerpoint/2010/main" val="248263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2400" b="1" dirty="0" smtClean="0">
                <a:solidFill>
                  <a:srgbClr val="FF0000"/>
                </a:solidFill>
                <a:latin typeface="Calibri" panose="020F0502020204030204" pitchFamily="34" charset="0"/>
              </a:rPr>
              <a:t>SUSTAINABLE DEVELOPMENT</a:t>
            </a:r>
            <a:endParaRPr lang="en-IN" sz="2400" dirty="0">
              <a:solidFill>
                <a:srgbClr val="FF0000"/>
              </a:solidFill>
              <a:latin typeface="Calibri" panose="020F0502020204030204" pitchFamily="34" charset="0"/>
            </a:endParaRPr>
          </a:p>
        </p:txBody>
      </p:sp>
      <p:sp>
        <p:nvSpPr>
          <p:cNvPr id="3" name="Text Placeholder 2"/>
          <p:cNvSpPr>
            <a:spLocks noGrp="1"/>
          </p:cNvSpPr>
          <p:nvPr>
            <p:ph type="body" idx="1"/>
          </p:nvPr>
        </p:nvSpPr>
        <p:spPr/>
        <p:txBody>
          <a:bodyPr/>
          <a:lstStyle/>
          <a:p>
            <a:pPr>
              <a:lnSpc>
                <a:spcPct val="250000"/>
              </a:lnSpc>
            </a:pPr>
            <a:r>
              <a:rPr lang="en-IN" sz="1400" dirty="0">
                <a:latin typeface="Calibri" panose="020F0502020204030204" pitchFamily="34" charset="0"/>
              </a:rPr>
              <a:t>The World Commission on Environment and Development propagated the concept of “sustainable development’ in 1987</a:t>
            </a:r>
            <a:r>
              <a:rPr lang="en-IN" sz="1400" dirty="0" smtClean="0">
                <a:latin typeface="Calibri" panose="020F0502020204030204" pitchFamily="34" charset="0"/>
              </a:rPr>
              <a:t>.</a:t>
            </a:r>
          </a:p>
          <a:p>
            <a:pPr>
              <a:lnSpc>
                <a:spcPct val="250000"/>
              </a:lnSpc>
            </a:pPr>
            <a:r>
              <a:rPr lang="en-IN" sz="1400" dirty="0" smtClean="0">
                <a:latin typeface="Calibri" panose="020F0502020204030204" pitchFamily="34" charset="0"/>
              </a:rPr>
              <a:t> </a:t>
            </a:r>
            <a:r>
              <a:rPr lang="en-IN" sz="1400" dirty="0">
                <a:latin typeface="Calibri" panose="020F0502020204030204" pitchFamily="34" charset="0"/>
              </a:rPr>
              <a:t>Sustainable development calls for a well-balanced development so as to meet the demands of the present and not to deprive our future generations from the natural world of resources.</a:t>
            </a:r>
            <a:endParaRPr lang="en-IN" sz="1400" dirty="0">
              <a:latin typeface="Calibri" panose="020F0502020204030204" pitchFamily="34" charset="0"/>
            </a:endParaRPr>
          </a:p>
        </p:txBody>
      </p:sp>
    </p:spTree>
    <p:extLst>
      <p:ext uri="{BB962C8B-B14F-4D97-AF65-F5344CB8AC3E}">
        <p14:creationId xmlns:p14="http://schemas.microsoft.com/office/powerpoint/2010/main" val="198824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2400" b="1" dirty="0" smtClean="0">
                <a:solidFill>
                  <a:srgbClr val="FF0000"/>
                </a:solidFill>
                <a:latin typeface="Calibri" panose="020F0502020204030204" pitchFamily="34" charset="0"/>
              </a:rPr>
              <a:t>MAN AND THE OTHER LIVING-SPECIES</a:t>
            </a:r>
            <a:endParaRPr lang="en-IN" sz="2400" dirty="0">
              <a:solidFill>
                <a:srgbClr val="FF0000"/>
              </a:solidFill>
              <a:latin typeface="Calibri" panose="020F0502020204030204" pitchFamily="34" charset="0"/>
            </a:endParaRPr>
          </a:p>
        </p:txBody>
      </p:sp>
      <p:sp>
        <p:nvSpPr>
          <p:cNvPr id="3" name="Text Placeholder 2"/>
          <p:cNvSpPr>
            <a:spLocks noGrp="1"/>
          </p:cNvSpPr>
          <p:nvPr>
            <p:ph type="body" idx="1"/>
          </p:nvPr>
        </p:nvSpPr>
        <p:spPr/>
        <p:txBody>
          <a:bodyPr/>
          <a:lstStyle/>
          <a:p>
            <a:pPr>
              <a:lnSpc>
                <a:spcPct val="250000"/>
              </a:lnSpc>
            </a:pPr>
            <a:r>
              <a:rPr lang="en-IN" sz="1400" dirty="0">
                <a:latin typeface="Calibri" panose="020F0502020204030204" pitchFamily="34" charset="0"/>
              </a:rPr>
              <a:t>Man has been considered as the most dangerous being on the planet. </a:t>
            </a:r>
            <a:endParaRPr lang="en-IN" sz="1400" dirty="0" smtClean="0">
              <a:latin typeface="Calibri" panose="020F0502020204030204" pitchFamily="34" charset="0"/>
            </a:endParaRPr>
          </a:p>
          <a:p>
            <a:pPr>
              <a:lnSpc>
                <a:spcPct val="250000"/>
              </a:lnSpc>
            </a:pPr>
            <a:r>
              <a:rPr lang="en-IN" sz="1400" dirty="0" smtClean="0">
                <a:latin typeface="Calibri" panose="020F0502020204030204" pitchFamily="34" charset="0"/>
              </a:rPr>
              <a:t>However</a:t>
            </a:r>
            <a:r>
              <a:rPr lang="en-IN" sz="1400" dirty="0">
                <a:latin typeface="Calibri" panose="020F0502020204030204" pitchFamily="34" charset="0"/>
              </a:rPr>
              <a:t>, due to the efforts of a number of agencies all over the world, man is learning to live in harmony with the other living species on the planet</a:t>
            </a:r>
            <a:r>
              <a:rPr lang="en-IN" sz="1400" dirty="0" smtClean="0">
                <a:latin typeface="Calibri" panose="020F0502020204030204" pitchFamily="34" charset="0"/>
              </a:rPr>
              <a:t>.</a:t>
            </a:r>
          </a:p>
          <a:p>
            <a:pPr>
              <a:lnSpc>
                <a:spcPct val="250000"/>
              </a:lnSpc>
            </a:pPr>
            <a:r>
              <a:rPr lang="en-IN" sz="1400" dirty="0" smtClean="0">
                <a:latin typeface="Calibri" panose="020F0502020204030204" pitchFamily="34" charset="0"/>
              </a:rPr>
              <a:t>Man’s </a:t>
            </a:r>
            <a:r>
              <a:rPr lang="en-IN" sz="1400" dirty="0">
                <a:latin typeface="Calibri" panose="020F0502020204030204" pitchFamily="34" charset="0"/>
              </a:rPr>
              <a:t>existence is shifting from the system of domination to that of partnership.</a:t>
            </a:r>
            <a:endParaRPr lang="en-IN" sz="1400" dirty="0">
              <a:latin typeface="Calibri" panose="020F0502020204030204" pitchFamily="34" charset="0"/>
            </a:endParaRPr>
          </a:p>
        </p:txBody>
      </p:sp>
    </p:spTree>
    <p:extLst>
      <p:ext uri="{BB962C8B-B14F-4D97-AF65-F5344CB8AC3E}">
        <p14:creationId xmlns:p14="http://schemas.microsoft.com/office/powerpoint/2010/main" val="267997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b="1" dirty="0" smtClean="0">
                <a:solidFill>
                  <a:srgbClr val="FF0000"/>
                </a:solidFill>
                <a:latin typeface="Calibri" panose="020F0502020204030204" pitchFamily="34" charset="0"/>
              </a:rPr>
              <a:t>THE DEPLETION OF THE PRINCIPAL BIOLOGICAL SYSTEMS</a:t>
            </a:r>
            <a:endParaRPr lang="en-IN" sz="2400" dirty="0">
              <a:solidFill>
                <a:srgbClr val="FF0000"/>
              </a:solidFill>
              <a:latin typeface="Calibri" panose="020F0502020204030204" pitchFamily="34" charset="0"/>
            </a:endParaRPr>
          </a:p>
        </p:txBody>
      </p:sp>
      <p:sp>
        <p:nvSpPr>
          <p:cNvPr id="3" name="Text Placeholder 2"/>
          <p:cNvSpPr>
            <a:spLocks noGrp="1"/>
          </p:cNvSpPr>
          <p:nvPr>
            <p:ph type="body" idx="1"/>
          </p:nvPr>
        </p:nvSpPr>
        <p:spPr/>
        <p:txBody>
          <a:bodyPr/>
          <a:lstStyle/>
          <a:p>
            <a:pPr>
              <a:lnSpc>
                <a:spcPct val="150000"/>
              </a:lnSpc>
            </a:pPr>
            <a:r>
              <a:rPr lang="en-IN" sz="1400" dirty="0">
                <a:latin typeface="Calibri" panose="020F0502020204030204" pitchFamily="34" charset="0"/>
              </a:rPr>
              <a:t>There are still many millions of living species that have not been catalogued. </a:t>
            </a:r>
            <a:endParaRPr lang="en-IN" sz="1400" dirty="0" smtClean="0">
              <a:latin typeface="Calibri" panose="020F0502020204030204" pitchFamily="34" charset="0"/>
            </a:endParaRPr>
          </a:p>
          <a:p>
            <a:pPr>
              <a:lnSpc>
                <a:spcPct val="150000"/>
              </a:lnSpc>
            </a:pPr>
            <a:r>
              <a:rPr lang="en-IN" sz="1400" dirty="0" smtClean="0">
                <a:latin typeface="Calibri" panose="020F0502020204030204" pitchFamily="34" charset="0"/>
              </a:rPr>
              <a:t>The </a:t>
            </a:r>
            <a:r>
              <a:rPr lang="en-IN" sz="1400" dirty="0">
                <a:latin typeface="Calibri" panose="020F0502020204030204" pitchFamily="34" charset="0"/>
              </a:rPr>
              <a:t>author mentions the ecological concern pointed out by Mr. Lester R. Brown in his book “The Golden Economic Prospect”. </a:t>
            </a:r>
            <a:endParaRPr lang="en-IN" sz="1400" dirty="0" smtClean="0">
              <a:latin typeface="Calibri" panose="020F0502020204030204" pitchFamily="34" charset="0"/>
            </a:endParaRPr>
          </a:p>
          <a:p>
            <a:pPr>
              <a:lnSpc>
                <a:spcPct val="150000"/>
              </a:lnSpc>
            </a:pPr>
            <a:r>
              <a:rPr lang="en-IN" sz="1400" dirty="0" smtClean="0">
                <a:latin typeface="Calibri" panose="020F0502020204030204" pitchFamily="34" charset="0"/>
              </a:rPr>
              <a:t>Mr</a:t>
            </a:r>
            <a:r>
              <a:rPr lang="en-IN" sz="1400" dirty="0">
                <a:latin typeface="Calibri" panose="020F0502020204030204" pitchFamily="34" charset="0"/>
              </a:rPr>
              <a:t>. Brown points out four principal biological systems – fisheries, forests, grasslands and croplands. </a:t>
            </a:r>
            <a:endParaRPr lang="en-IN" sz="1400" dirty="0" smtClean="0">
              <a:latin typeface="Calibri" panose="020F0502020204030204" pitchFamily="34" charset="0"/>
            </a:endParaRPr>
          </a:p>
          <a:p>
            <a:pPr>
              <a:lnSpc>
                <a:spcPct val="150000"/>
              </a:lnSpc>
            </a:pPr>
            <a:r>
              <a:rPr lang="en-IN" sz="1400" dirty="0" smtClean="0">
                <a:latin typeface="Calibri" panose="020F0502020204030204" pitchFamily="34" charset="0"/>
              </a:rPr>
              <a:t>These </a:t>
            </a:r>
            <a:r>
              <a:rPr lang="en-IN" sz="1400" dirty="0">
                <a:latin typeface="Calibri" panose="020F0502020204030204" pitchFamily="34" charset="0"/>
              </a:rPr>
              <a:t>form the foundation of the global economic system as they supply food and provide raw materials for industries except minerals and petroleum-derived synthetics</a:t>
            </a:r>
            <a:r>
              <a:rPr lang="en-IN" sz="1400" dirty="0" smtClean="0">
                <a:latin typeface="Calibri" panose="020F0502020204030204" pitchFamily="34" charset="0"/>
              </a:rPr>
              <a:t>.</a:t>
            </a:r>
          </a:p>
          <a:p>
            <a:pPr>
              <a:lnSpc>
                <a:spcPct val="150000"/>
              </a:lnSpc>
            </a:pPr>
            <a:r>
              <a:rPr lang="en-IN" sz="1400" dirty="0">
                <a:latin typeface="Calibri" panose="020F0502020204030204" pitchFamily="34" charset="0"/>
              </a:rPr>
              <a:t>The demand of the human beings on these systems is increasing to such an ‘unsustainable’ extent that the productivity of these systems is being hampered. </a:t>
            </a:r>
          </a:p>
          <a:p>
            <a:pPr>
              <a:lnSpc>
                <a:spcPct val="150000"/>
              </a:lnSpc>
            </a:pPr>
            <a:r>
              <a:rPr lang="en-IN" sz="1400" dirty="0">
                <a:latin typeface="Calibri" panose="020F0502020204030204" pitchFamily="34" charset="0"/>
              </a:rPr>
              <a:t>The excessive demand result in deterioration and depletion of resources leading to the breakdown of fisheries, disappearance of forests, deterioration of croplands and turning of grasslands into barren lands.</a:t>
            </a:r>
          </a:p>
          <a:p>
            <a:pPr marL="114300" indent="0">
              <a:lnSpc>
                <a:spcPct val="150000"/>
              </a:lnSpc>
              <a:buNone/>
            </a:pPr>
            <a:endParaRPr lang="en-IN" sz="1400" dirty="0">
              <a:latin typeface="Calibri" panose="020F0502020204030204" pitchFamily="34" charset="0"/>
            </a:endParaRPr>
          </a:p>
        </p:txBody>
      </p:sp>
    </p:spTree>
    <p:extLst>
      <p:ext uri="{BB962C8B-B14F-4D97-AF65-F5344CB8AC3E}">
        <p14:creationId xmlns:p14="http://schemas.microsoft.com/office/powerpoint/2010/main" val="157809911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2181</Words>
  <Application>Microsoft Office PowerPoint</Application>
  <PresentationFormat>On-screen Show (16:9)</PresentationFormat>
  <Paragraphs>152</Paragraphs>
  <Slides>27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Candara</vt:lpstr>
      <vt:lpstr>Symbol</vt:lpstr>
      <vt:lpstr>Times New Roman</vt:lpstr>
      <vt:lpstr>Wingdings</vt:lpstr>
      <vt:lpstr>Simple Light</vt:lpstr>
      <vt:lpstr>PowerPoint Presentation</vt:lpstr>
      <vt:lpstr>PowerPoint Presentation</vt:lpstr>
      <vt:lpstr>PowerPoint Presentation</vt:lpstr>
      <vt:lpstr>PowerPoint Presentation</vt:lpstr>
      <vt:lpstr>PowerPoint Presentation</vt:lpstr>
      <vt:lpstr>A CHANGE IN THE HUMAN PERCEPTION</vt:lpstr>
      <vt:lpstr>SUSTAINABLE DEVELOPMENT</vt:lpstr>
      <vt:lpstr>MAN AND THE OTHER LIVING-SPECIES</vt:lpstr>
      <vt:lpstr>THE DEPLETION OF THE PRINCIPAL BIOLOGICAL SYSTEMS</vt:lpstr>
      <vt:lpstr>DEFORESTATION</vt:lpstr>
      <vt:lpstr>THE PROBLEM OF OVER-POPULATION</vt:lpstr>
      <vt:lpstr>“ERA OF RESPONSIBILITY”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ashique rahaman</cp:lastModifiedBy>
  <cp:revision>9</cp:revision>
  <dcterms:modified xsi:type="dcterms:W3CDTF">2020-08-30T07:37:32Z</dcterms:modified>
</cp:coreProperties>
</file>