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comments/comment1.xml" ContentType="application/vnd.openxmlformats-officedocument.presentationml.comment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63" r:id="rId2"/>
    <p:sldId id="266" r:id="rId3"/>
    <p:sldId id="280" r:id="rId4"/>
    <p:sldId id="268" r:id="rId5"/>
    <p:sldId id="278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70" r:id="rId21"/>
    <p:sldId id="271" r:id="rId22"/>
    <p:sldId id="275" r:id="rId23"/>
    <p:sldId id="264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10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4">
    <p:pos x="6000" y="100"/>
    <p:text>+amanrouniyar@odmegroup.org How come the website here is ODM Egroup and not ODM PS?
_Assigned to you_
-Swoyan Satyendu</p:text>
  </p:cm>
  <p:cm authorId="0" dt="2020-06-17T16:36:04.724" idx="3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F2FF1-60F8-4405-BF18-A4CDD7DB6E9B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40A9E-C5CE-4B8A-B15D-2214CFEADD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640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20817201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40A9E-C5CE-4B8A-B15D-2214CFEADDC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40A9E-C5CE-4B8A-B15D-2214CFEADDCA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xmlns="" val="3958496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1_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400"/>
          </a:xfrm>
          <a:prstGeom prst="rect">
            <a:avLst/>
          </a:prstGeom>
          <a:noFill/>
          <a:ln>
            <a:noFill/>
          </a:ln>
        </p:spPr>
        <p:txBody>
          <a:bodyPr spcFirstLastPara="1" anchor="ctr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" name="Google Shape;8;p1"/>
          <p:cNvSpPr txBox="1">
            <a:spLocks noGrp="1"/>
          </p:cNvSpPr>
          <p:nvPr>
            <p:ph type="sldNum" idx="13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F7E08-6880-48D0-9002-9589F75C95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725051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wj3dd9-n-Mo?list=PLEiEAq2VkUUKoW1o-A-VEmkoGKSC26i_I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0" y="5036829"/>
            <a:ext cx="9144000" cy="18211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8153400" y="140935"/>
            <a:ext cx="921976" cy="925866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68379"/>
            <a:ext cx="8763000" cy="30478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algn="ctr"/>
            <a:r>
              <a:rPr lang="en-US" sz="3000" b="1" dirty="0" smtClean="0">
                <a:solidFill>
                  <a:srgbClr val="FF0000"/>
                </a:solidFill>
                <a:latin typeface="Calibri" pitchFamily="34" charset="0"/>
                <a:sym typeface="Calibri" pitchFamily="34" charset="0"/>
              </a:rPr>
              <a:t>WORKING WITH TUPLES</a:t>
            </a:r>
          </a:p>
          <a:p>
            <a:pPr algn="ctr"/>
            <a:endParaRPr lang="en-US" sz="2400" b="1" i="0" u="none" strike="noStrike" cap="none" dirty="0" smtClean="0">
              <a:latin typeface="Calibri"/>
              <a:ea typeface="Calibri"/>
              <a:cs typeface="Calibri"/>
              <a:sym typeface="Calibri"/>
            </a:endParaRPr>
          </a:p>
          <a:p>
            <a:pPr algn="ctr"/>
            <a:r>
              <a:rPr lang="en-US" sz="24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CLASS-XII, </a:t>
            </a:r>
            <a:r>
              <a:rPr lang="en-US" sz="2400" b="1" i="0" u="none" strike="noStrike" cap="none" dirty="0" smtClean="0">
                <a:latin typeface="Calibri"/>
                <a:ea typeface="Calibri"/>
                <a:cs typeface="Calibri"/>
                <a:sym typeface="Calibri"/>
              </a:rPr>
              <a:t>PERIOD-8</a:t>
            </a:r>
            <a:endParaRPr sz="24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3428984"/>
            <a:ext cx="4764000" cy="1524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Computer Science</a:t>
            </a:r>
            <a:endParaRPr b="1"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 dirty="0"/>
          </a:p>
          <a:p>
            <a:pPr marL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:Working With Tuples</a:t>
            </a:r>
            <a:endParaRPr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4495800" cy="457200"/>
          </a:xfrm>
        </p:spPr>
        <p:txBody>
          <a:bodyPr>
            <a:normAutofit/>
          </a:bodyPr>
          <a:lstStyle/>
          <a:p>
            <a:pPr algn="l"/>
            <a:r>
              <a:rPr lang="en-IN" sz="2400" b="1" dirty="0" smtClean="0">
                <a:solidFill>
                  <a:srgbClr val="FF0000"/>
                </a:solidFill>
              </a:rPr>
              <a:t>Accessing Individual Elements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400" dirty="0" smtClean="0"/>
              <a:t>the individual elements of a tuple are accessed through their indexes given in square brackets.</a:t>
            </a:r>
          </a:p>
          <a:p>
            <a:pPr>
              <a:lnSpc>
                <a:spcPct val="170000"/>
              </a:lnSpc>
              <a:buNone/>
            </a:pPr>
            <a:r>
              <a:rPr lang="en-IN" sz="2400" b="1" dirty="0" smtClean="0"/>
              <a:t>Example:</a:t>
            </a:r>
            <a:r>
              <a:rPr lang="en-IN" sz="2400" dirty="0" smtClean="0"/>
              <a:t>	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				&gt;&gt;&gt; vowels = ('a', 'e', '</a:t>
            </a:r>
            <a:r>
              <a:rPr lang="en-IN" sz="2400" dirty="0" err="1" smtClean="0"/>
              <a:t>i</a:t>
            </a:r>
            <a:r>
              <a:rPr lang="en-IN" sz="2400" dirty="0" smtClean="0"/>
              <a:t>', 'o', 'u')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				&gt;&gt;&gt; vowels [0]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 				'a‘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				&gt;&gt;&gt; vowels [4]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				'u‘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&gt;&gt;&gt; vowels [-1]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'u'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</a:t>
            </a:r>
            <a:r>
              <a:rPr lang="en-US" sz="24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2819400" cy="381000"/>
          </a:xfrm>
        </p:spPr>
        <p:txBody>
          <a:bodyPr>
            <a:normAutofit fontScale="90000"/>
          </a:bodyPr>
          <a:lstStyle/>
          <a:p>
            <a:pPr algn="l"/>
            <a:r>
              <a:rPr lang="en-IN" sz="2400" b="1" dirty="0" smtClean="0">
                <a:solidFill>
                  <a:srgbClr val="FF0000"/>
                </a:solidFill>
              </a:rPr>
              <a:t>Difference from Lists: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1430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400" dirty="0" smtClean="0"/>
              <a:t>Tuples are not mutable, while lists are. </a:t>
            </a:r>
          </a:p>
          <a:p>
            <a:pPr>
              <a:lnSpc>
                <a:spcPct val="170000"/>
              </a:lnSpc>
            </a:pPr>
            <a:r>
              <a:rPr lang="en-IN" sz="2400" dirty="0" smtClean="0"/>
              <a:t>You cannot change individual elements of a tuple, but lists can</a:t>
            </a:r>
          </a:p>
          <a:p>
            <a:pPr>
              <a:lnSpc>
                <a:spcPct val="170000"/>
              </a:lnSpc>
              <a:buNone/>
            </a:pPr>
            <a:r>
              <a:rPr lang="en-IN" sz="2400" b="1" dirty="0" smtClean="0"/>
              <a:t>Example:</a:t>
            </a:r>
            <a:r>
              <a:rPr lang="en-IN" sz="2400" dirty="0" smtClean="0"/>
              <a:t>	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 		A list L and a tuple T, then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L [</a:t>
            </a:r>
            <a:r>
              <a:rPr lang="en-IN" sz="2400" dirty="0" err="1" smtClean="0"/>
              <a:t>i</a:t>
            </a:r>
            <a:r>
              <a:rPr lang="en-IN" sz="2400" dirty="0" smtClean="0"/>
              <a:t>] = element is VALID for Lists. </a:t>
            </a:r>
          </a:p>
          <a:p>
            <a:pPr>
              <a:buNone/>
            </a:pPr>
            <a:r>
              <a:rPr lang="en-IN" sz="2400" dirty="0" smtClean="0"/>
              <a:t>							BUT</a:t>
            </a:r>
          </a:p>
          <a:p>
            <a:pPr>
              <a:buNone/>
            </a:pPr>
            <a:r>
              <a:rPr lang="en-IN" sz="2400" dirty="0" smtClean="0"/>
              <a:t>					T [</a:t>
            </a:r>
            <a:r>
              <a:rPr lang="en-IN" sz="2400" dirty="0" err="1" smtClean="0"/>
              <a:t>i</a:t>
            </a:r>
            <a:r>
              <a:rPr lang="en-IN" sz="2400" dirty="0" smtClean="0"/>
              <a:t>] = element is INVALID for tuple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</a:t>
            </a:r>
            <a:r>
              <a:rPr lang="en-US" sz="24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590800" cy="457200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 smtClean="0">
                <a:solidFill>
                  <a:srgbClr val="FF0000"/>
                </a:solidFill>
              </a:rPr>
              <a:t>Traversing a Tuple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51054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1800" dirty="0" smtClean="0"/>
              <a:t>traversing of a tuple means accessing and processing each element of it</a:t>
            </a:r>
          </a:p>
          <a:p>
            <a:pPr>
              <a:lnSpc>
                <a:spcPct val="170000"/>
              </a:lnSpc>
              <a:buNone/>
            </a:pPr>
            <a:r>
              <a:rPr lang="en-IN" sz="1800" b="1" dirty="0" smtClean="0"/>
              <a:t>Example:</a:t>
            </a:r>
            <a:endParaRPr lang="en-US" sz="1800" b="1" dirty="0" smtClean="0"/>
          </a:p>
          <a:p>
            <a:pPr>
              <a:buNone/>
            </a:pPr>
            <a:r>
              <a:rPr lang="en-IN" sz="1800" dirty="0" smtClean="0"/>
              <a:t>			T = ('p', 'y', 't', 'h', 'o', 'n')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for a in T :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	print (T[a])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The above loop will produce result as :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</a:t>
            </a:r>
            <a:r>
              <a:rPr lang="en-IN" sz="1800" dirty="0" smtClean="0">
                <a:solidFill>
                  <a:srgbClr val="FF0000"/>
                </a:solidFill>
              </a:rPr>
              <a:t>p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1800" dirty="0" smtClean="0">
                <a:solidFill>
                  <a:srgbClr val="FF0000"/>
                </a:solidFill>
              </a:rPr>
              <a:t>	y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1800" dirty="0" smtClean="0">
                <a:solidFill>
                  <a:srgbClr val="FF0000"/>
                </a:solidFill>
              </a:rPr>
              <a:t>	t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1800" dirty="0" smtClean="0">
                <a:solidFill>
                  <a:srgbClr val="FF0000"/>
                </a:solidFill>
              </a:rPr>
              <a:t>	h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1800" dirty="0" smtClean="0">
                <a:solidFill>
                  <a:srgbClr val="FF0000"/>
                </a:solidFill>
              </a:rPr>
              <a:t>	o</a:t>
            </a:r>
            <a:endParaRPr lang="en-US" sz="1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IN" sz="1800" dirty="0" smtClean="0">
                <a:solidFill>
                  <a:srgbClr val="FF0000"/>
                </a:solidFill>
              </a:rPr>
              <a:t>	n</a:t>
            </a:r>
            <a:r>
              <a:rPr lang="en-IN" sz="1800" dirty="0" smtClean="0"/>
              <a:t>					</a:t>
            </a:r>
            <a:r>
              <a:rPr lang="en-US" sz="18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209800" cy="457200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 smtClean="0">
                <a:solidFill>
                  <a:srgbClr val="FF0000"/>
                </a:solidFill>
              </a:rPr>
              <a:t>How it Works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4876800"/>
          </a:xfrm>
        </p:spPr>
        <p:txBody>
          <a:bodyPr>
            <a:noAutofit/>
          </a:bodyPr>
          <a:lstStyle/>
          <a:p>
            <a:pPr algn="just">
              <a:lnSpc>
                <a:spcPct val="170000"/>
              </a:lnSpc>
            </a:pPr>
            <a:r>
              <a:rPr lang="en-IN" sz="2000" dirty="0" smtClean="0"/>
              <a:t>The loop variable a in above loop will be assigned the Tuple elements, one at a time. </a:t>
            </a:r>
          </a:p>
          <a:p>
            <a:pPr algn="just">
              <a:lnSpc>
                <a:spcPct val="170000"/>
              </a:lnSpc>
            </a:pPr>
            <a:r>
              <a:rPr lang="en-IN" sz="2000" dirty="0" smtClean="0"/>
              <a:t>loop-variable a will be assigned 'P' in first iteration and hence 'P' will be printed; </a:t>
            </a:r>
          </a:p>
          <a:p>
            <a:pPr algn="just">
              <a:lnSpc>
                <a:spcPct val="170000"/>
              </a:lnSpc>
            </a:pPr>
            <a:r>
              <a:rPr lang="en-IN" sz="2000" dirty="0" smtClean="0"/>
              <a:t>In second iteration, a will get element 'Y' will be printed; </a:t>
            </a:r>
          </a:p>
          <a:p>
            <a:pPr algn="just">
              <a:lnSpc>
                <a:spcPct val="170000"/>
              </a:lnSpc>
            </a:pPr>
            <a:r>
              <a:rPr lang="en-IN" sz="2000" dirty="0" smtClean="0"/>
              <a:t>and so on.</a:t>
            </a:r>
          </a:p>
          <a:p>
            <a:pPr>
              <a:buNone/>
            </a:pPr>
            <a:r>
              <a:rPr lang="en-IN" sz="2000" dirty="0" smtClean="0"/>
              <a:t>use functions range () and </a:t>
            </a:r>
            <a:r>
              <a:rPr lang="en-IN" sz="2000" dirty="0" err="1" smtClean="0"/>
              <a:t>len</a:t>
            </a:r>
            <a:r>
              <a:rPr lang="en-IN" sz="2000" dirty="0" smtClean="0"/>
              <a:t> () to get the output:</a:t>
            </a:r>
            <a:endParaRPr lang="en-US" sz="2000" dirty="0" smtClean="0"/>
          </a:p>
          <a:p>
            <a:pPr>
              <a:buNone/>
            </a:pPr>
            <a:r>
              <a:rPr lang="en-IN" sz="2000" dirty="0" smtClean="0"/>
              <a:t> </a:t>
            </a:r>
            <a:endParaRPr lang="en-US" sz="2000" dirty="0" smtClean="0"/>
          </a:p>
          <a:p>
            <a:pPr>
              <a:buNone/>
            </a:pPr>
            <a:r>
              <a:rPr lang="en-IN" sz="2000" dirty="0" smtClean="0"/>
              <a:t>	for index in range (</a:t>
            </a:r>
            <a:r>
              <a:rPr lang="en-IN" sz="2000" dirty="0" err="1" smtClean="0"/>
              <a:t>len</a:t>
            </a:r>
            <a:r>
              <a:rPr lang="en-IN" sz="2000" dirty="0" smtClean="0"/>
              <a:t> (T))</a:t>
            </a:r>
            <a:endParaRPr lang="en-US" sz="2000" dirty="0" smtClean="0"/>
          </a:p>
          <a:p>
            <a:pPr>
              <a:buNone/>
            </a:pPr>
            <a:r>
              <a:rPr lang="en-IN" sz="2000" dirty="0" smtClean="0"/>
              <a:t>		process Tuple [index] here				</a:t>
            </a:r>
            <a:r>
              <a:rPr lang="en-US" sz="20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04800" y="304800"/>
            <a:ext cx="8534400" cy="6044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Program: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Print elements of a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tuple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('Hello', "Isn't", 'Python', 'fun', '?') in separate lines along with element's both indexes (positive and negative)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T = ('Hello', 'Isn't', 'Python', 'fun', '?')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length =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len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(T)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for a in range (length) :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		print ('At indexes', a, 'and ', (a - length), 'element :', T[a])</a:t>
            </a: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At indexes 0 and -5 element: Hello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At indexes 1 and -4 element: Isn't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At indexes 2 and -3 element: Python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At indexes 3 and -2 element: fun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86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At indexes 4 and -1 element: ?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438400" cy="457200"/>
          </a:xfrm>
        </p:spPr>
        <p:txBody>
          <a:bodyPr>
            <a:normAutofit/>
          </a:bodyPr>
          <a:lstStyle/>
          <a:p>
            <a:pPr algn="l"/>
            <a:r>
              <a:rPr lang="en-IN" sz="2400" b="1" dirty="0" smtClean="0">
                <a:solidFill>
                  <a:srgbClr val="FF0000"/>
                </a:solidFill>
              </a:rPr>
              <a:t>Joining Tuples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4958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400" dirty="0" smtClean="0"/>
              <a:t>Concatenation operator (+) is used with two tuples for joining</a:t>
            </a:r>
          </a:p>
          <a:p>
            <a:pPr>
              <a:lnSpc>
                <a:spcPct val="170000"/>
              </a:lnSpc>
              <a:buNone/>
            </a:pPr>
            <a:r>
              <a:rPr lang="en-IN" sz="2400" b="1" dirty="0" smtClean="0"/>
              <a:t>Example:</a:t>
            </a:r>
          </a:p>
          <a:p>
            <a:pPr>
              <a:lnSpc>
                <a:spcPct val="150000"/>
              </a:lnSpc>
              <a:buNone/>
            </a:pPr>
            <a:r>
              <a:rPr lang="en-IN" sz="2400" dirty="0" smtClean="0"/>
              <a:t>			&gt;&gt;&gt; tpl1 = (1, 3, 5)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IN" sz="2400" dirty="0" smtClean="0"/>
              <a:t>			&gt;&gt;&gt; tpl2 = (6, 7, 8)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IN" sz="2400" dirty="0" smtClean="0"/>
              <a:t>			&gt;&gt;&gt; tpl1 + tpl2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IN" sz="2400" dirty="0" smtClean="0"/>
              <a:t>			(1, 3, 5, 6, 7, 8)</a:t>
            </a:r>
            <a:endParaRPr lang="en-US" sz="2400" dirty="0" smtClean="0"/>
          </a:p>
          <a:p>
            <a:pPr>
              <a:lnSpc>
                <a:spcPct val="170000"/>
              </a:lnSpc>
              <a:buNone/>
            </a:pPr>
            <a:endParaRPr lang="en-US" sz="2400" dirty="0" smtClean="0"/>
          </a:p>
          <a:p>
            <a:pPr>
              <a:lnSpc>
                <a:spcPct val="170000"/>
              </a:lnSpc>
              <a:buNone/>
            </a:pPr>
            <a:endParaRPr lang="en-US" sz="2400" b="1" dirty="0" smtClean="0"/>
          </a:p>
          <a:p>
            <a:pPr>
              <a:buNone/>
            </a:pPr>
            <a:r>
              <a:rPr lang="en-IN" sz="2400" dirty="0" smtClean="0"/>
              <a:t>	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</a:t>
            </a:r>
            <a:r>
              <a:rPr lang="en-US" sz="24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4419600" cy="457200"/>
          </a:xfrm>
        </p:spPr>
        <p:txBody>
          <a:bodyPr>
            <a:normAutofit/>
          </a:bodyPr>
          <a:lstStyle/>
          <a:p>
            <a:pPr algn="l"/>
            <a:r>
              <a:rPr lang="en-IN" sz="2400" b="1" dirty="0" smtClean="0">
                <a:solidFill>
                  <a:srgbClr val="FF0000"/>
                </a:solidFill>
              </a:rPr>
              <a:t>Repeating or Replicating Tuples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4958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800" dirty="0" smtClean="0"/>
              <a:t>Replication operator (*) is used with two tuples for replication</a:t>
            </a:r>
          </a:p>
          <a:p>
            <a:pPr>
              <a:lnSpc>
                <a:spcPct val="170000"/>
              </a:lnSpc>
              <a:buNone/>
            </a:pPr>
            <a:r>
              <a:rPr lang="en-IN" sz="2800" b="1" dirty="0" smtClean="0"/>
              <a:t>Example:</a:t>
            </a:r>
          </a:p>
          <a:p>
            <a:pPr>
              <a:lnSpc>
                <a:spcPct val="150000"/>
              </a:lnSpc>
              <a:buNone/>
            </a:pPr>
            <a:r>
              <a:rPr lang="en-IN" sz="2800" dirty="0" smtClean="0"/>
              <a:t>			&gt;&gt;&gt;tpl1 = (1, 3, 5)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en-IN" sz="2800" dirty="0" smtClean="0"/>
              <a:t>			&gt;&gt;&gt; tpl1 * 3</a:t>
            </a:r>
            <a:endParaRPr lang="en-US" sz="2800" dirty="0" smtClean="0"/>
          </a:p>
          <a:p>
            <a:pPr>
              <a:lnSpc>
                <a:spcPct val="150000"/>
              </a:lnSpc>
              <a:buNone/>
            </a:pPr>
            <a:r>
              <a:rPr lang="en-IN" sz="2800" dirty="0" smtClean="0"/>
              <a:t>			(1, 3, 5, 1, 3, 5, 1, 3, 5)</a:t>
            </a:r>
            <a:endParaRPr lang="en-US" sz="2800" dirty="0" smtClean="0"/>
          </a:p>
          <a:p>
            <a:pPr>
              <a:lnSpc>
                <a:spcPct val="170000"/>
              </a:lnSpc>
              <a:buNone/>
            </a:pPr>
            <a:endParaRPr lang="en-US" sz="2800" dirty="0" smtClean="0"/>
          </a:p>
          <a:p>
            <a:pPr>
              <a:lnSpc>
                <a:spcPct val="170000"/>
              </a:lnSpc>
              <a:buNone/>
            </a:pPr>
            <a:endParaRPr lang="en-US" sz="2800" b="1" dirty="0" smtClean="0"/>
          </a:p>
          <a:p>
            <a:pPr>
              <a:buNone/>
            </a:pPr>
            <a:r>
              <a:rPr lang="en-IN" sz="2800" dirty="0" smtClean="0"/>
              <a:t>	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IN" sz="2800" dirty="0" smtClean="0"/>
              <a:t>					</a:t>
            </a:r>
            <a:r>
              <a:rPr lang="en-US" sz="28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2590800" cy="457200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 smtClean="0">
                <a:solidFill>
                  <a:srgbClr val="FF0000"/>
                </a:solidFill>
              </a:rPr>
              <a:t>Tuple slicing 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57912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400" dirty="0" smtClean="0"/>
              <a:t>Tuple slices, like list-slices or string slices are the sub parts of the tuple extracted out </a:t>
            </a:r>
          </a:p>
          <a:p>
            <a:pPr>
              <a:lnSpc>
                <a:spcPct val="170000"/>
              </a:lnSpc>
            </a:pPr>
            <a:r>
              <a:rPr lang="en-IN" sz="2400" dirty="0" err="1" smtClean="0"/>
              <a:t>seq</a:t>
            </a:r>
            <a:r>
              <a:rPr lang="en-IN" sz="2400" dirty="0" smtClean="0"/>
              <a:t> = T [start : stop], create a tuple slice namely </a:t>
            </a:r>
            <a:r>
              <a:rPr lang="en-IN" sz="2400" dirty="0" err="1" smtClean="0"/>
              <a:t>seq</a:t>
            </a:r>
            <a:r>
              <a:rPr lang="en-IN" sz="2400" dirty="0" smtClean="0"/>
              <a:t> having elements of tuple T on indexes start, start +1, start +2, .... , stop – 1</a:t>
            </a:r>
            <a:endParaRPr lang="en-IN" sz="2400" b="1" dirty="0" smtClean="0"/>
          </a:p>
          <a:p>
            <a:pPr>
              <a:lnSpc>
                <a:spcPct val="170000"/>
              </a:lnSpc>
              <a:buNone/>
            </a:pPr>
            <a:r>
              <a:rPr lang="en-IN" sz="2400" b="1" dirty="0" smtClean="0"/>
              <a:t>Example:</a:t>
            </a:r>
            <a:endParaRPr lang="en-US" sz="2400" b="1" dirty="0" smtClean="0"/>
          </a:p>
          <a:p>
            <a:pPr>
              <a:buNone/>
            </a:pPr>
            <a:r>
              <a:rPr lang="en-IN" sz="2400" dirty="0" smtClean="0"/>
              <a:t>			 &gt;&gt;&gt; </a:t>
            </a:r>
            <a:r>
              <a:rPr lang="en-IN" sz="2400" dirty="0" err="1" smtClean="0"/>
              <a:t>tpl</a:t>
            </a:r>
            <a:r>
              <a:rPr lang="en-IN" sz="2400" dirty="0" smtClean="0"/>
              <a:t> = (10, 12, 14, 20, 22, 24, 30, 32, 34)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&gt;&gt;&gt; </a:t>
            </a:r>
            <a:r>
              <a:rPr lang="en-IN" sz="2400" dirty="0" err="1" smtClean="0"/>
              <a:t>seq</a:t>
            </a:r>
            <a:r>
              <a:rPr lang="en-IN" sz="2400" dirty="0" smtClean="0"/>
              <a:t> = </a:t>
            </a:r>
            <a:r>
              <a:rPr lang="en-IN" sz="2400" dirty="0" err="1" smtClean="0"/>
              <a:t>tpl</a:t>
            </a:r>
            <a:r>
              <a:rPr lang="en-IN" sz="2400" dirty="0" smtClean="0"/>
              <a:t> [3 : -3]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&gt;&gt;&gt; </a:t>
            </a:r>
            <a:r>
              <a:rPr lang="en-IN" sz="2400" dirty="0" err="1" smtClean="0"/>
              <a:t>seq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(20, 22, 24)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590800" cy="457200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 smtClean="0">
                <a:solidFill>
                  <a:srgbClr val="FF0000"/>
                </a:solidFill>
              </a:rPr>
              <a:t>Tuple slicing 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1910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None/>
            </a:pPr>
            <a:r>
              <a:rPr lang="en-IN" sz="1800" b="1" dirty="0" smtClean="0"/>
              <a:t>Example:</a:t>
            </a:r>
            <a:endParaRPr lang="en-US" sz="1800" b="1" dirty="0" smtClean="0"/>
          </a:p>
          <a:p>
            <a:pPr>
              <a:buNone/>
            </a:pPr>
            <a:r>
              <a:rPr lang="en-IN" sz="1800" dirty="0" smtClean="0"/>
              <a:t>			 &gt;&gt;&gt; </a:t>
            </a:r>
            <a:r>
              <a:rPr lang="en-IN" sz="1800" dirty="0" err="1" smtClean="0"/>
              <a:t>tpl</a:t>
            </a:r>
            <a:r>
              <a:rPr lang="en-IN" sz="1800" dirty="0" smtClean="0"/>
              <a:t> = (10, 12, 14, 20, 22, 24, 30, 32, 34)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&gt;&gt;&gt; </a:t>
            </a:r>
            <a:r>
              <a:rPr lang="en-IN" sz="1800" dirty="0" err="1" smtClean="0"/>
              <a:t>tpl</a:t>
            </a:r>
            <a:r>
              <a:rPr lang="en-IN" sz="1800" dirty="0" smtClean="0"/>
              <a:t> = [3 : 30]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(20, 22, 24, 30, 32, 34)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&gt;&gt;&gt; </a:t>
            </a:r>
            <a:r>
              <a:rPr lang="en-IN" sz="1800" dirty="0" err="1" smtClean="0"/>
              <a:t>tpl</a:t>
            </a:r>
            <a:r>
              <a:rPr lang="en-IN" sz="1800" dirty="0" smtClean="0"/>
              <a:t> [-15 : 7]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(10, 12, 14, 20, 22, 24, 30)</a:t>
            </a:r>
          </a:p>
          <a:p>
            <a:pPr>
              <a:buNone/>
            </a:pPr>
            <a:endParaRPr lang="en-IN" sz="1800" dirty="0" smtClean="0"/>
          </a:p>
          <a:p>
            <a:pPr>
              <a:buNone/>
            </a:pPr>
            <a:endParaRPr lang="en-IN" sz="1800" dirty="0" smtClean="0"/>
          </a:p>
          <a:p>
            <a:pPr>
              <a:buNone/>
            </a:pPr>
            <a:r>
              <a:rPr lang="en-IN" sz="1800" dirty="0" err="1" smtClean="0"/>
              <a:t>seq</a:t>
            </a:r>
            <a:r>
              <a:rPr lang="en-IN" sz="1800" dirty="0" smtClean="0"/>
              <a:t> = T[start : stop : step]</a:t>
            </a:r>
          </a:p>
          <a:p>
            <a:pPr>
              <a:buNone/>
            </a:pPr>
            <a:r>
              <a:rPr lang="en-IN" sz="1800" dirty="0" smtClean="0"/>
              <a:t>Generally used to work with the step value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590800" cy="457200"/>
          </a:xfrm>
        </p:spPr>
        <p:txBody>
          <a:bodyPr>
            <a:normAutofit/>
          </a:bodyPr>
          <a:lstStyle/>
          <a:p>
            <a:pPr lvl="0" algn="l"/>
            <a:r>
              <a:rPr lang="en-US" sz="2400" b="1" dirty="0" smtClean="0">
                <a:solidFill>
                  <a:srgbClr val="FF0000"/>
                </a:solidFill>
              </a:rPr>
              <a:t>Tuple slicing 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4102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  <a:buNone/>
            </a:pPr>
            <a:r>
              <a:rPr lang="en-IN" sz="1800" b="1" dirty="0" smtClean="0"/>
              <a:t>Example:</a:t>
            </a:r>
            <a:endParaRPr lang="en-US" sz="1800" b="1" dirty="0" smtClean="0"/>
          </a:p>
          <a:p>
            <a:pPr>
              <a:buNone/>
            </a:pPr>
            <a:r>
              <a:rPr lang="en-IN" sz="1800" dirty="0" smtClean="0"/>
              <a:t>			 &gt;&gt;&gt; </a:t>
            </a:r>
            <a:r>
              <a:rPr lang="en-IN" sz="1800" dirty="0" err="1" smtClean="0"/>
              <a:t>tpl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(10, 12, 14, 20, 22, 24, 30, 32, 34)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&gt;&gt;&gt; </a:t>
            </a:r>
            <a:r>
              <a:rPr lang="en-IN" sz="1800" dirty="0" err="1" smtClean="0"/>
              <a:t>tpl</a:t>
            </a:r>
            <a:r>
              <a:rPr lang="en-IN" sz="1800" dirty="0" smtClean="0"/>
              <a:t> [0 : 2]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(10, 14, 22, 30, 32)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&gt;&gt;&gt; </a:t>
            </a:r>
            <a:r>
              <a:rPr lang="en-IN" sz="1800" dirty="0" err="1" smtClean="0"/>
              <a:t>tpl</a:t>
            </a:r>
            <a:r>
              <a:rPr lang="en-IN" sz="1800" dirty="0" smtClean="0"/>
              <a:t> [2 : 10 : 3]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(14, 24, 34)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&gt;&gt;&gt; </a:t>
            </a:r>
            <a:r>
              <a:rPr lang="en-IN" sz="1800" dirty="0" err="1" smtClean="0"/>
              <a:t>tpl</a:t>
            </a:r>
            <a:r>
              <a:rPr lang="en-IN" sz="1800" dirty="0" smtClean="0"/>
              <a:t> [: : 3]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(10, 20, 30)</a:t>
            </a:r>
          </a:p>
          <a:p>
            <a:pPr>
              <a:buNone/>
            </a:pPr>
            <a:endParaRPr lang="en-IN" sz="1800" dirty="0" smtClean="0"/>
          </a:p>
          <a:p>
            <a:pPr>
              <a:buNone/>
            </a:pPr>
            <a:r>
              <a:rPr lang="en-IN" sz="1800" dirty="0" smtClean="0"/>
              <a:t>	</a:t>
            </a:r>
            <a:r>
              <a:rPr lang="en-IN" sz="1800" dirty="0" err="1" smtClean="0"/>
              <a:t>seq</a:t>
            </a:r>
            <a:r>
              <a:rPr lang="en-IN" sz="1800" dirty="0" smtClean="0"/>
              <a:t> = T [: : 2]		# get every other item, starting with the first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</a:t>
            </a:r>
            <a:r>
              <a:rPr lang="en-IN" sz="1800" dirty="0" err="1" smtClean="0"/>
              <a:t>seq</a:t>
            </a:r>
            <a:r>
              <a:rPr lang="en-IN" sz="1800" dirty="0" smtClean="0"/>
              <a:t> = T [5 : : 2]		# get every other item, starting with the 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		# sixth element, </a:t>
            </a:r>
            <a:r>
              <a:rPr lang="en-IN" sz="1800" dirty="0" err="1" smtClean="0"/>
              <a:t>i.e</a:t>
            </a:r>
            <a:r>
              <a:rPr lang="en-IN" sz="1800" dirty="0" smtClean="0"/>
              <a:t>, index 5</a:t>
            </a:r>
            <a:endParaRPr lang="en-US" sz="1800" dirty="0" smtClean="0"/>
          </a:p>
          <a:p>
            <a:pPr>
              <a:buNone/>
            </a:pPr>
            <a:endParaRPr lang="en-IN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Google Shape;69;p15"/>
          <p:cNvPicPr preferRelativeResize="0"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210551" y="5057776"/>
            <a:ext cx="925513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04824" y="1447800"/>
            <a:ext cx="8334375" cy="3886200"/>
          </a:xfrm>
          <a:prstGeom prst="rect">
            <a:avLst/>
          </a:prstGeom>
          <a:solidFill>
            <a:schemeClr val="accent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722728" y="1752600"/>
            <a:ext cx="79756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IN" b="1" dirty="0">
                <a:latin typeface="Arial" charset="0"/>
                <a:cs typeface="Arial" charset="0"/>
                <a:sym typeface="Arial" charset="0"/>
              </a:rPr>
              <a:t>Learning Outcome</a:t>
            </a:r>
            <a:br>
              <a:rPr lang="en-IN" b="1" dirty="0">
                <a:latin typeface="Arial" charset="0"/>
                <a:cs typeface="Arial" charset="0"/>
                <a:sym typeface="Arial" charset="0"/>
              </a:rPr>
            </a:br>
            <a:endParaRPr lang="en-IN" b="1" dirty="0">
              <a:latin typeface="Arial" charset="0"/>
              <a:cs typeface="Arial" charset="0"/>
              <a:sym typeface="Arial" charset="0"/>
            </a:endParaRPr>
          </a:p>
          <a:p>
            <a:r>
              <a:rPr lang="en-US" dirty="0" smtClean="0"/>
              <a:t>Student will be able to know the concepts of </a:t>
            </a:r>
            <a:r>
              <a:rPr lang="en-US" dirty="0" err="1" smtClean="0"/>
              <a:t>tuples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●   Student will be familiarized with creating </a:t>
            </a:r>
            <a:r>
              <a:rPr lang="en-US" dirty="0" err="1" smtClean="0"/>
              <a:t>tuples</a:t>
            </a:r>
            <a:r>
              <a:rPr lang="en-US" dirty="0" smtClean="0"/>
              <a:t> from existing sequence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●   familiarized with accessing </a:t>
            </a:r>
            <a:r>
              <a:rPr lang="en-US" dirty="0" err="1" smtClean="0"/>
              <a:t>tuples</a:t>
            </a:r>
            <a:r>
              <a:rPr lang="en-US" dirty="0" smtClean="0"/>
              <a:t> element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●   Similarity with Lists</a:t>
            </a:r>
          </a:p>
          <a:p>
            <a:r>
              <a:rPr lang="en-US" dirty="0" smtClean="0"/>
              <a:t> </a:t>
            </a:r>
          </a:p>
          <a:p>
            <a:r>
              <a:rPr lang="en-US" dirty="0" smtClean="0"/>
              <a:t>●   Difference from Lists</a:t>
            </a:r>
            <a:endParaRPr lang="en-IN" dirty="0">
              <a:ea typeface="Arial" panose="020B0604020202020204" pitchFamily="34" charset="0"/>
            </a:endParaRPr>
          </a:p>
          <a:p>
            <a:pPr eaLnBrk="1" hangingPunct="1">
              <a:defRPr/>
            </a:pPr>
            <a:endParaRPr lang="en-IN" b="1" dirty="0"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3986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1981200" cy="457200"/>
          </a:xfrm>
        </p:spPr>
        <p:txBody>
          <a:bodyPr>
            <a:normAutofit/>
          </a:bodyPr>
          <a:lstStyle/>
          <a:p>
            <a:pPr algn="l"/>
            <a:r>
              <a:rPr lang="en-US" sz="2200" b="1" cap="all" dirty="0">
                <a:solidFill>
                  <a:srgbClr val="FF0000"/>
                </a:solidFill>
              </a:rPr>
              <a:t>Assignment: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447800"/>
            <a:ext cx="7779976" cy="4267200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/>
              <a:t>Give a general example of creating </a:t>
            </a:r>
            <a:r>
              <a:rPr lang="en-US" sz="2800" dirty="0" err="1" smtClean="0"/>
              <a:t>tuples</a:t>
            </a:r>
            <a:r>
              <a:rPr lang="en-US" sz="2800" dirty="0" smtClean="0"/>
              <a:t> from an existing sequence.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How to access </a:t>
            </a:r>
            <a:r>
              <a:rPr lang="en-US" sz="2800" dirty="0" err="1" smtClean="0"/>
              <a:t>tuple</a:t>
            </a:r>
            <a:r>
              <a:rPr lang="en-US" sz="2800" dirty="0" smtClean="0"/>
              <a:t> elements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Give an example of </a:t>
            </a:r>
            <a:r>
              <a:rPr lang="en-US" sz="2800" dirty="0" err="1" smtClean="0"/>
              <a:t>tuples</a:t>
            </a:r>
            <a:r>
              <a:rPr lang="en-US" sz="2800" dirty="0" smtClean="0"/>
              <a:t> in relation to lists</a:t>
            </a:r>
          </a:p>
          <a:p>
            <a:pPr>
              <a:lnSpc>
                <a:spcPct val="150000"/>
              </a:lnSpc>
            </a:pPr>
            <a:r>
              <a:rPr lang="en-US" sz="2800" dirty="0" smtClean="0"/>
              <a:t>Give an example of illustrating the use of </a:t>
            </a:r>
            <a:r>
              <a:rPr lang="en-US" sz="2800" dirty="0" err="1" smtClean="0"/>
              <a:t>len</a:t>
            </a:r>
            <a:r>
              <a:rPr lang="en-US" sz="2800" dirty="0" smtClean="0"/>
              <a:t>() and the operators in, not in, +, * etc. 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5344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3657600" cy="533400"/>
          </a:xfrm>
        </p:spPr>
        <p:txBody>
          <a:bodyPr>
            <a:normAutofit/>
          </a:bodyPr>
          <a:lstStyle/>
          <a:p>
            <a:pPr algn="l"/>
            <a:r>
              <a:rPr lang="en-US" sz="2200" b="1" cap="all" dirty="0" smtClean="0">
                <a:solidFill>
                  <a:srgbClr val="FF0000"/>
                </a:solidFill>
              </a:rPr>
              <a:t>links for Videos: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57200" y="2209800"/>
            <a:ext cx="822960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>
              <a:spcBef>
                <a:spcPct val="0"/>
              </a:spcBef>
            </a:pPr>
            <a:r>
              <a:rPr lang="en-US" sz="2000" b="1" cap="all" dirty="0" smtClean="0">
                <a:latin typeface="+mj-lt"/>
                <a:ea typeface="+mj-ea"/>
                <a:cs typeface="+mj-cs"/>
              </a:rPr>
              <a:t>1: </a:t>
            </a:r>
            <a:r>
              <a:rPr lang="en-US" sz="2000" b="1" cap="all" dirty="0" smtClean="0">
                <a:latin typeface="+mj-lt"/>
                <a:ea typeface="+mj-ea"/>
                <a:cs typeface="+mj-cs"/>
                <a:hlinkClick r:id="rId3"/>
              </a:rPr>
              <a:t>https://youtu.be/wj3dd9-n-Mo?list=PLEiEAq2VkUUKoW1o-A-VEmkoGKSC26i_I</a:t>
            </a:r>
            <a:r>
              <a:rPr lang="en-US" sz="2000" b="1" cap="all" dirty="0" smtClean="0">
                <a:latin typeface="+mj-lt"/>
                <a:ea typeface="+mj-ea"/>
                <a:cs typeface="+mj-cs"/>
              </a:rPr>
              <a:t> </a:t>
            </a:r>
            <a:endParaRPr kumimoji="0" lang="en-US" sz="2000" b="1" i="0" u="none" strike="noStrike" kern="1200" cap="all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3875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90600"/>
            <a:ext cx="2667000" cy="457200"/>
          </a:xfrm>
        </p:spPr>
        <p:txBody>
          <a:bodyPr>
            <a:normAutofit/>
          </a:bodyPr>
          <a:lstStyle/>
          <a:p>
            <a:pPr algn="l"/>
            <a:r>
              <a:rPr lang="en-US" sz="2200" b="1" cap="all" dirty="0" smtClean="0">
                <a:solidFill>
                  <a:srgbClr val="FF0000"/>
                </a:solidFill>
              </a:rPr>
              <a:t>SESSION REVIEW: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8400" y="1600200"/>
            <a:ext cx="6553200" cy="3810000"/>
          </a:xfrm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/>
              <a:t>Creating Tuples from Existing Sequences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 Accessing Tuples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Similarity with Lists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Difference from Lists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01988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 cstate="print">
            <a:alphaModFix/>
          </a:blip>
          <a:srcRect/>
          <a:stretch/>
        </p:blipFill>
        <p:spPr>
          <a:xfrm>
            <a:off x="8210550" y="5599967"/>
            <a:ext cx="92565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Google Shape;69;p15"/>
          <p:cNvPicPr preferRelativeResize="0"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551" y="5057776"/>
            <a:ext cx="925513" cy="925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838201" y="1143000"/>
            <a:ext cx="7467600" cy="4114800"/>
          </a:xfrm>
          <a:prstGeom prst="rect">
            <a:avLst/>
          </a:prstGeom>
          <a:solidFill>
            <a:schemeClr val="accent2">
              <a:lumMod val="25000"/>
              <a:lumOff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IN"/>
          </a:p>
        </p:txBody>
      </p:sp>
      <p:sp>
        <p:nvSpPr>
          <p:cNvPr id="3" name="Rectangle 2"/>
          <p:cNvSpPr/>
          <p:nvPr/>
        </p:nvSpPr>
        <p:spPr>
          <a:xfrm>
            <a:off x="1219200" y="1447801"/>
            <a:ext cx="65532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IN" b="1" dirty="0" smtClean="0">
                <a:latin typeface="Arial" charset="0"/>
                <a:cs typeface="Arial" charset="0"/>
                <a:sym typeface="Arial" charset="0"/>
              </a:rPr>
              <a:t>Discussed so far:</a:t>
            </a:r>
            <a:r>
              <a:rPr lang="en-IN" b="1" dirty="0">
                <a:latin typeface="Arial" charset="0"/>
                <a:cs typeface="Arial" charset="0"/>
                <a:sym typeface="Arial" charset="0"/>
              </a:rPr>
              <a:t/>
            </a:r>
            <a:br>
              <a:rPr lang="en-IN" b="1" dirty="0">
                <a:latin typeface="Arial" charset="0"/>
                <a:cs typeface="Arial" charset="0"/>
                <a:sym typeface="Arial" charset="0"/>
              </a:rPr>
            </a:br>
            <a:r>
              <a:rPr lang="en-IN" b="1" dirty="0" smtClean="0">
                <a:latin typeface="Arial" charset="0"/>
                <a:cs typeface="Arial" charset="0"/>
                <a:sym typeface="Arial" charset="0"/>
              </a:rPr>
              <a:t>		</a:t>
            </a:r>
            <a:r>
              <a:rPr lang="en-US" sz="2400" dirty="0" smtClean="0"/>
              <a:t> </a:t>
            </a:r>
          </a:p>
          <a:p>
            <a:pPr lvl="4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 Introduction</a:t>
            </a:r>
          </a:p>
          <a:p>
            <a:pPr lvl="4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 Creating and Accessing Tuples</a:t>
            </a:r>
          </a:p>
          <a:p>
            <a:pPr lvl="4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sz="2400" dirty="0" smtClean="0"/>
              <a:t> Creating Tuples</a:t>
            </a:r>
            <a:endParaRPr lang="en-IN" sz="2400" dirty="0" smtClean="0">
              <a:ea typeface="Arial" panose="020B0604020202020204" pitchFamily="34" charset="0"/>
            </a:endParaRPr>
          </a:p>
          <a:p>
            <a:pPr eaLnBrk="1" hangingPunct="1">
              <a:defRPr/>
            </a:pPr>
            <a:endParaRPr lang="en-IN" b="1" dirty="0">
              <a:latin typeface="Arial" charset="0"/>
              <a:cs typeface="Arial" charset="0"/>
              <a:sym typeface="Arial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39861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1981200" cy="457200"/>
          </a:xfrm>
        </p:spPr>
        <p:txBody>
          <a:bodyPr>
            <a:normAutofit/>
          </a:bodyPr>
          <a:lstStyle/>
          <a:p>
            <a:pPr algn="l"/>
            <a:r>
              <a:rPr lang="en-US" sz="2000" b="1" cap="all" dirty="0">
                <a:solidFill>
                  <a:srgbClr val="FF0000"/>
                </a:solidFill>
              </a:rPr>
              <a:t>Sub-Concepts: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752600"/>
            <a:ext cx="7315200" cy="3200400"/>
          </a:xfr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txBody>
          <a:bodyPr>
            <a:no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 smtClean="0"/>
              <a:t>Creating Tuples from Existing Sequences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Accessing Tuples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Similarity with Lists</a:t>
            </a:r>
          </a:p>
          <a:p>
            <a:pPr lvl="0">
              <a:lnSpc>
                <a:spcPct val="150000"/>
              </a:lnSpc>
            </a:pPr>
            <a:r>
              <a:rPr lang="en-US" sz="2800" dirty="0" smtClean="0"/>
              <a:t>Difference from Lists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362819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5715000" cy="4572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Creating Tuples from Existing Sequences 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8229600" cy="45720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70000"/>
              </a:lnSpc>
            </a:pPr>
            <a:r>
              <a:rPr lang="en-IN" sz="2900" dirty="0" smtClean="0"/>
              <a:t>Use the built-in tuple type object (tuple()) to create tuples from sequences </a:t>
            </a:r>
          </a:p>
          <a:p>
            <a:pPr>
              <a:lnSpc>
                <a:spcPct val="170000"/>
              </a:lnSpc>
              <a:buNone/>
            </a:pPr>
            <a:r>
              <a:rPr lang="en-IN" sz="2900" b="1" dirty="0" smtClean="0"/>
              <a:t>Syntax:	</a:t>
            </a:r>
            <a:r>
              <a:rPr lang="en-IN" sz="2900" dirty="0" smtClean="0"/>
              <a:t>	T = tuple (&lt;sequence&gt;)</a:t>
            </a:r>
          </a:p>
          <a:p>
            <a:pPr>
              <a:lnSpc>
                <a:spcPct val="170000"/>
              </a:lnSpc>
              <a:buNone/>
            </a:pPr>
            <a:r>
              <a:rPr lang="en-IN" sz="2900" b="1" dirty="0" smtClean="0"/>
              <a:t>Example:</a:t>
            </a:r>
            <a:endParaRPr lang="en-US" sz="2900" b="1" dirty="0" smtClean="0"/>
          </a:p>
          <a:p>
            <a:pPr>
              <a:buNone/>
            </a:pPr>
            <a:r>
              <a:rPr lang="en-IN" sz="2900" dirty="0" smtClean="0"/>
              <a:t>			&gt;&gt;&gt; t1 = tuple ('hello')</a:t>
            </a:r>
            <a:endParaRPr lang="en-US" sz="2900" dirty="0" smtClean="0"/>
          </a:p>
          <a:p>
            <a:pPr>
              <a:buNone/>
            </a:pPr>
            <a:r>
              <a:rPr lang="en-IN" sz="2900" dirty="0" smtClean="0"/>
              <a:t>			&gt;&gt;&gt; t1</a:t>
            </a:r>
            <a:endParaRPr lang="en-US" sz="2900" dirty="0" smtClean="0"/>
          </a:p>
          <a:p>
            <a:pPr>
              <a:buNone/>
            </a:pPr>
            <a:r>
              <a:rPr lang="en-IN" sz="2900" dirty="0" smtClean="0"/>
              <a:t>			('h', 'e', '1', '1', 'o')</a:t>
            </a:r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IN" sz="2900" dirty="0" smtClean="0"/>
              <a:t>			&gt;&gt;&gt; L = ['w', 'e', 'r', 't', 'y']</a:t>
            </a:r>
            <a:endParaRPr lang="en-US" sz="2900" dirty="0" smtClean="0"/>
          </a:p>
          <a:p>
            <a:pPr>
              <a:buNone/>
            </a:pPr>
            <a:r>
              <a:rPr lang="en-IN" sz="2900" dirty="0" smtClean="0"/>
              <a:t>			&gt;&gt;&gt; t2 = tuple (L)</a:t>
            </a:r>
          </a:p>
          <a:p>
            <a:pPr>
              <a:buNone/>
            </a:pPr>
            <a:endParaRPr lang="en-US" sz="2900" dirty="0" smtClean="0"/>
          </a:p>
          <a:p>
            <a:pPr>
              <a:buNone/>
            </a:pPr>
            <a:r>
              <a:rPr lang="en-IN" sz="2900" dirty="0" smtClean="0"/>
              <a:t>			&gt;&gt;&gt; t2</a:t>
            </a:r>
            <a:endParaRPr lang="en-US" sz="2900" dirty="0" smtClean="0"/>
          </a:p>
          <a:p>
            <a:pPr>
              <a:buNone/>
            </a:pPr>
            <a:r>
              <a:rPr lang="en-IN" sz="2900" dirty="0" smtClean="0"/>
              <a:t>			('w', 'e', 'r', 't', 'y')</a:t>
            </a:r>
            <a:endParaRPr lang="en-US" sz="29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</a:t>
            </a:r>
            <a:r>
              <a:rPr lang="en-US" sz="24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7772400" cy="4572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Creating Tuples from Existing Sequences Keyboard input 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191000"/>
          </a:xfrm>
        </p:spPr>
        <p:txBody>
          <a:bodyPr>
            <a:normAutofit/>
          </a:bodyPr>
          <a:lstStyle/>
          <a:p>
            <a:pPr>
              <a:lnSpc>
                <a:spcPct val="170000"/>
              </a:lnSpc>
            </a:pPr>
            <a:r>
              <a:rPr lang="en-IN" sz="2200" dirty="0" smtClean="0"/>
              <a:t>Creating tuples of single characters or single digits via keyboard input</a:t>
            </a:r>
          </a:p>
          <a:p>
            <a:pPr>
              <a:lnSpc>
                <a:spcPct val="170000"/>
              </a:lnSpc>
              <a:buNone/>
            </a:pPr>
            <a:r>
              <a:rPr lang="en-IN" sz="2400" b="1" dirty="0" smtClean="0"/>
              <a:t>Example:</a:t>
            </a:r>
            <a:endParaRPr lang="en-US" sz="2400" b="1" dirty="0" smtClean="0"/>
          </a:p>
          <a:p>
            <a:pPr>
              <a:buNone/>
            </a:pPr>
            <a:r>
              <a:rPr lang="en-IN" sz="2900" dirty="0" smtClean="0"/>
              <a:t>	</a:t>
            </a:r>
            <a:r>
              <a:rPr lang="en-IN" sz="2400" dirty="0" smtClean="0"/>
              <a:t>t1 = tuple (input('Enter tuple elements:'.))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Enter tuple elements : 234567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&gt;&gt;&gt; t1</a:t>
            </a: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('2', '3', '4', '5', '6', '7')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</a:t>
            </a:r>
            <a:r>
              <a:rPr lang="en-US" sz="24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7772400" cy="4572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Creating Tuples from Existing Sequences Keyboard input 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5720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1800" dirty="0" smtClean="0"/>
              <a:t>Creating tuples of single characters or single digits via keyboard input through </a:t>
            </a:r>
            <a:r>
              <a:rPr lang="en-IN" sz="1800" dirty="0" err="1" smtClean="0"/>
              <a:t>eval</a:t>
            </a:r>
            <a:r>
              <a:rPr lang="en-IN" sz="1800" dirty="0" smtClean="0"/>
              <a:t>()</a:t>
            </a:r>
          </a:p>
          <a:p>
            <a:pPr>
              <a:lnSpc>
                <a:spcPct val="170000"/>
              </a:lnSpc>
              <a:buNone/>
            </a:pPr>
            <a:endParaRPr lang="en-IN" sz="1800" b="1" dirty="0" smtClean="0"/>
          </a:p>
          <a:p>
            <a:pPr>
              <a:lnSpc>
                <a:spcPct val="170000"/>
              </a:lnSpc>
              <a:buNone/>
            </a:pPr>
            <a:r>
              <a:rPr lang="en-IN" sz="1800" b="1" dirty="0" smtClean="0"/>
              <a:t>Example:</a:t>
            </a:r>
            <a:endParaRPr lang="en-US" sz="1800" b="1" dirty="0" smtClean="0"/>
          </a:p>
          <a:p>
            <a:pPr>
              <a:buNone/>
            </a:pPr>
            <a:r>
              <a:rPr lang="en-IN" sz="1800" dirty="0" smtClean="0"/>
              <a:t>	most commonly used method to input tuples is </a:t>
            </a:r>
            <a:r>
              <a:rPr lang="en-IN" sz="1800" dirty="0" err="1" smtClean="0"/>
              <a:t>eval</a:t>
            </a:r>
            <a:r>
              <a:rPr lang="en-IN" sz="1800" dirty="0" smtClean="0"/>
              <a:t> (input()) as shown below: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tuple = </a:t>
            </a:r>
            <a:r>
              <a:rPr lang="en-IN" sz="1800" dirty="0" err="1" smtClean="0"/>
              <a:t>eval</a:t>
            </a:r>
            <a:r>
              <a:rPr lang="en-IN" sz="1800" dirty="0" smtClean="0"/>
              <a:t> (input ("Enter tuple to be added:"))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print ("Tuple you entered:", tuple)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When you execute it, it will work somewhat like:</a:t>
            </a:r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Enter tuple to be added : (2, 4, "a', "</a:t>
            </a:r>
            <a:r>
              <a:rPr lang="en-IN" sz="1800" dirty="0" err="1" smtClean="0"/>
              <a:t>hjkjl</a:t>
            </a:r>
            <a:r>
              <a:rPr lang="en-IN" sz="1800" dirty="0" smtClean="0"/>
              <a:t>", [3, 4])</a:t>
            </a: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Tuple you entered : (2, 4, "a", "</a:t>
            </a:r>
            <a:r>
              <a:rPr lang="en-IN" sz="1800" dirty="0" err="1" smtClean="0"/>
              <a:t>hjkjl</a:t>
            </a:r>
            <a:r>
              <a:rPr lang="en-IN" sz="1800" dirty="0" smtClean="0"/>
              <a:t>",[3, 4])</a:t>
            </a: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r>
              <a:rPr lang="en-IN" sz="1800" dirty="0" smtClean="0"/>
              <a:t>					</a:t>
            </a:r>
            <a:r>
              <a:rPr lang="en-US" sz="18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2438400" cy="457200"/>
          </a:xfrm>
        </p:spPr>
        <p:txBody>
          <a:bodyPr>
            <a:normAutofit/>
          </a:bodyPr>
          <a:lstStyle/>
          <a:p>
            <a:pPr algn="l"/>
            <a:r>
              <a:rPr lang="en-IN" sz="2400" b="1" dirty="0" smtClean="0">
                <a:solidFill>
                  <a:srgbClr val="FF0000"/>
                </a:solidFill>
              </a:rPr>
              <a:t>Accessing Tuples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4958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400" dirty="0" smtClean="0"/>
              <a:t>Tuples are immutable (non-editable) sequences having a progression of elements</a:t>
            </a:r>
          </a:p>
          <a:p>
            <a:pPr>
              <a:lnSpc>
                <a:spcPct val="170000"/>
              </a:lnSpc>
            </a:pPr>
            <a:r>
              <a:rPr lang="en-IN" sz="2400" dirty="0" smtClean="0"/>
              <a:t>We can access its individual elements</a:t>
            </a:r>
          </a:p>
          <a:p>
            <a:pPr>
              <a:lnSpc>
                <a:spcPct val="170000"/>
              </a:lnSpc>
              <a:buNone/>
            </a:pPr>
            <a:r>
              <a:rPr lang="en-IN" sz="2400" b="1" dirty="0" smtClean="0"/>
              <a:t>Example:</a:t>
            </a:r>
          </a:p>
          <a:p>
            <a:pPr>
              <a:lnSpc>
                <a:spcPct val="170000"/>
              </a:lnSpc>
              <a:buNone/>
            </a:pPr>
            <a:r>
              <a:rPr lang="en-IN" sz="2400" dirty="0" smtClean="0"/>
              <a:t>			&gt;&gt;&gt; vowels = ('a', 'e', '</a:t>
            </a:r>
            <a:r>
              <a:rPr lang="en-IN" sz="2400" dirty="0" err="1" smtClean="0"/>
              <a:t>i</a:t>
            </a:r>
            <a:r>
              <a:rPr lang="en-IN" sz="2400" dirty="0" smtClean="0"/>
              <a:t>', 'o', 'u')</a:t>
            </a:r>
            <a:endParaRPr lang="en-US" sz="2400" dirty="0" smtClean="0"/>
          </a:p>
          <a:p>
            <a:pPr>
              <a:lnSpc>
                <a:spcPct val="170000"/>
              </a:lnSpc>
              <a:buNone/>
            </a:pPr>
            <a:r>
              <a:rPr lang="en-IN" sz="2400" dirty="0" smtClean="0"/>
              <a:t>			&gt;&gt;&gt; vowels [0]</a:t>
            </a:r>
            <a:endParaRPr lang="en-US" sz="2400" dirty="0" smtClean="0"/>
          </a:p>
          <a:p>
            <a:pPr>
              <a:lnSpc>
                <a:spcPct val="170000"/>
              </a:lnSpc>
              <a:buNone/>
            </a:pPr>
            <a:r>
              <a:rPr lang="en-IN" sz="2400" dirty="0" smtClean="0"/>
              <a:t>			'a'</a:t>
            </a:r>
            <a:endParaRPr lang="en-US" sz="2400" dirty="0" smtClean="0"/>
          </a:p>
          <a:p>
            <a:pPr>
              <a:lnSpc>
                <a:spcPct val="170000"/>
              </a:lnSpc>
              <a:buNone/>
            </a:pPr>
            <a:endParaRPr lang="en-US" sz="2400" b="1" dirty="0" smtClean="0"/>
          </a:p>
          <a:p>
            <a:pPr>
              <a:buNone/>
            </a:pPr>
            <a:r>
              <a:rPr lang="en-IN" sz="2400" dirty="0" smtClean="0"/>
              <a:t>	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IN" sz="2400" dirty="0" smtClean="0"/>
              <a:t>					</a:t>
            </a:r>
            <a:r>
              <a:rPr lang="en-US" sz="24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0"/>
            <a:ext cx="3048000" cy="457200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 smtClean="0">
                <a:solidFill>
                  <a:srgbClr val="FF0000"/>
                </a:solidFill>
              </a:rPr>
              <a:t>Similarity with Lists</a:t>
            </a:r>
            <a:r>
              <a:rPr lang="en-US" sz="2200" b="1" cap="all" dirty="0" smtClean="0">
                <a:solidFill>
                  <a:srgbClr val="FF0000"/>
                </a:solidFill>
              </a:rPr>
              <a:t>:</a:t>
            </a:r>
            <a:endParaRPr lang="en-US" sz="2200" b="1" cap="all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800600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IN" sz="2000" dirty="0" smtClean="0"/>
              <a:t>Tuples are immutable (non-editable) sequences</a:t>
            </a:r>
          </a:p>
          <a:p>
            <a:pPr>
              <a:lnSpc>
                <a:spcPct val="170000"/>
              </a:lnSpc>
            </a:pPr>
            <a:r>
              <a:rPr lang="en-IN" sz="2000" dirty="0" smtClean="0"/>
              <a:t>Lists are mutable (editable) sequences</a:t>
            </a:r>
          </a:p>
          <a:p>
            <a:pPr>
              <a:lnSpc>
                <a:spcPct val="170000"/>
              </a:lnSpc>
            </a:pPr>
            <a:r>
              <a:rPr lang="en-IN" sz="2000" dirty="0" smtClean="0"/>
              <a:t>Changes can be made to Lists but not to tuples</a:t>
            </a:r>
          </a:p>
          <a:p>
            <a:pPr>
              <a:lnSpc>
                <a:spcPct val="170000"/>
              </a:lnSpc>
            </a:pPr>
            <a:r>
              <a:rPr lang="en-IN" sz="2000" dirty="0" smtClean="0"/>
              <a:t>Tuple are accessed through forward indexing as 0, 1, 2, 3, ... </a:t>
            </a:r>
          </a:p>
          <a:p>
            <a:pPr>
              <a:lnSpc>
                <a:spcPct val="170000"/>
              </a:lnSpc>
              <a:buNone/>
            </a:pPr>
            <a:r>
              <a:rPr lang="en-IN" sz="2000" dirty="0" smtClean="0"/>
              <a:t> 			            and backward indexing as -1, -2, -3, ... </a:t>
            </a:r>
          </a:p>
          <a:p>
            <a:pPr>
              <a:lnSpc>
                <a:spcPct val="170000"/>
              </a:lnSpc>
            </a:pPr>
            <a:r>
              <a:rPr lang="en-IN" sz="2000" dirty="0" smtClean="0"/>
              <a:t>tuple elements just like you access a list's or a string's elements </a:t>
            </a:r>
          </a:p>
          <a:p>
            <a:pPr>
              <a:lnSpc>
                <a:spcPct val="170000"/>
              </a:lnSpc>
            </a:pPr>
            <a:r>
              <a:rPr lang="en-IN" sz="2000" dirty="0" smtClean="0"/>
              <a:t>Tuple [</a:t>
            </a:r>
            <a:r>
              <a:rPr lang="en-IN" sz="2000" dirty="0" err="1" smtClean="0"/>
              <a:t>i</a:t>
            </a:r>
            <a:r>
              <a:rPr lang="en-IN" sz="2000" dirty="0" smtClean="0"/>
              <a:t>] will give you elements at </a:t>
            </a:r>
            <a:r>
              <a:rPr lang="en-IN" sz="2000" dirty="0" err="1" smtClean="0"/>
              <a:t>ith</a:t>
            </a:r>
            <a:r>
              <a:rPr lang="en-IN" sz="2000" dirty="0" smtClean="0"/>
              <a:t> index; </a:t>
            </a:r>
          </a:p>
          <a:p>
            <a:pPr>
              <a:lnSpc>
                <a:spcPct val="170000"/>
              </a:lnSpc>
            </a:pPr>
            <a:r>
              <a:rPr lang="en-IN" sz="2000" dirty="0" smtClean="0"/>
              <a:t>Tuple [a:b] will give you elements between indexes a to b-1</a:t>
            </a:r>
          </a:p>
          <a:p>
            <a:pPr>
              <a:lnSpc>
                <a:spcPct val="170000"/>
              </a:lnSpc>
              <a:buNone/>
            </a:pPr>
            <a:r>
              <a:rPr lang="en-IN" sz="2000" dirty="0" smtClean="0"/>
              <a:t>			</a:t>
            </a:r>
            <a:endParaRPr lang="en-US" sz="2000" b="1" dirty="0" smtClean="0"/>
          </a:p>
          <a:p>
            <a:pPr>
              <a:buNone/>
            </a:pPr>
            <a:r>
              <a:rPr lang="en-IN" sz="2000" dirty="0" smtClean="0"/>
              <a:t>	</a:t>
            </a: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IN" sz="2000" dirty="0" smtClean="0"/>
              <a:t>					</a:t>
            </a:r>
            <a:r>
              <a:rPr lang="en-US" sz="2000" dirty="0" smtClean="0"/>
              <a:t>				</a:t>
            </a:r>
          </a:p>
        </p:txBody>
      </p:sp>
      <p:pic>
        <p:nvPicPr>
          <p:cNvPr id="4" name="Google Shape;55;p13"/>
          <p:cNvPicPr preferRelativeResize="0"/>
          <p:nvPr/>
        </p:nvPicPr>
        <p:blipFill rotWithShape="1">
          <a:blip r:embed="rId2" cstate="print">
            <a:alphaModFix/>
          </a:blip>
          <a:srcRect/>
          <a:stretch/>
        </p:blipFill>
        <p:spPr>
          <a:xfrm>
            <a:off x="8001000" y="5638800"/>
            <a:ext cx="921976" cy="9258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306097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362</TotalTime>
  <Words>528</Words>
  <Application>Microsoft Office PowerPoint</Application>
  <PresentationFormat>On-screen Show (4:3)</PresentationFormat>
  <Paragraphs>234</Paragraphs>
  <Slides>23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Slide 1</vt:lpstr>
      <vt:lpstr>Slide 2</vt:lpstr>
      <vt:lpstr>Slide 3</vt:lpstr>
      <vt:lpstr>Sub-Concepts:</vt:lpstr>
      <vt:lpstr>Creating Tuples from Existing Sequences :</vt:lpstr>
      <vt:lpstr>Creating Tuples from Existing Sequences Keyboard input :</vt:lpstr>
      <vt:lpstr>Creating Tuples from Existing Sequences Keyboard input :</vt:lpstr>
      <vt:lpstr>Accessing Tuples:</vt:lpstr>
      <vt:lpstr>Similarity with Lists:</vt:lpstr>
      <vt:lpstr>Accessing Individual Elements:</vt:lpstr>
      <vt:lpstr>Difference from Lists:</vt:lpstr>
      <vt:lpstr>Traversing a Tuple:</vt:lpstr>
      <vt:lpstr>How it Works:</vt:lpstr>
      <vt:lpstr>Slide 14</vt:lpstr>
      <vt:lpstr>Joining Tuples:</vt:lpstr>
      <vt:lpstr>Repeating or Replicating Tuples:</vt:lpstr>
      <vt:lpstr>Tuple slicing :</vt:lpstr>
      <vt:lpstr>Tuple slicing :</vt:lpstr>
      <vt:lpstr>Tuple slicing :</vt:lpstr>
      <vt:lpstr>Assignment:</vt:lpstr>
      <vt:lpstr>links for Videos:</vt:lpstr>
      <vt:lpstr>SESSION REVIEW:</vt:lpstr>
      <vt:lpstr>Slide 23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WITH FUNCTION</dc:title>
  <dc:creator>ODMADMIN</dc:creator>
  <cp:lastModifiedBy>GURUDEV</cp:lastModifiedBy>
  <cp:revision>114</cp:revision>
  <dcterms:created xsi:type="dcterms:W3CDTF">2006-08-16T00:00:00Z</dcterms:created>
  <dcterms:modified xsi:type="dcterms:W3CDTF">2022-04-05T18:00:17Z</dcterms:modified>
</cp:coreProperties>
</file>