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8"/>
  </p:notesMasterIdLst>
  <p:sldIdLst>
    <p:sldId id="277" r:id="rId2"/>
    <p:sldId id="668" r:id="rId3"/>
    <p:sldId id="669" r:id="rId4"/>
    <p:sldId id="670" r:id="rId5"/>
    <p:sldId id="671" r:id="rId6"/>
    <p:sldId id="713" r:id="rId7"/>
    <p:sldId id="672" r:id="rId8"/>
    <p:sldId id="714" r:id="rId9"/>
    <p:sldId id="673" r:id="rId10"/>
    <p:sldId id="715" r:id="rId11"/>
    <p:sldId id="674" r:id="rId12"/>
    <p:sldId id="716" r:id="rId13"/>
    <p:sldId id="675" r:id="rId14"/>
    <p:sldId id="717" r:id="rId15"/>
    <p:sldId id="712" r:id="rId16"/>
    <p:sldId id="259"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37"/>
    <a:srgbClr val="A0B1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86" autoAdjust="0"/>
    <p:restoredTop sz="94132" autoAdjust="0"/>
  </p:normalViewPr>
  <p:slideViewPr>
    <p:cSldViewPr snapToGrid="0">
      <p:cViewPr varScale="1">
        <p:scale>
          <a:sx n="110" d="100"/>
          <a:sy n="110" d="100"/>
        </p:scale>
        <p:origin x="744" y="67"/>
      </p:cViewPr>
      <p:guideLst>
        <p:guide orient="horz" pos="1620"/>
        <p:guide pos="2880"/>
      </p:guideLst>
    </p:cSldViewPr>
  </p:slideViewPr>
  <p:notesTextViewPr>
    <p:cViewPr>
      <p:scale>
        <a:sx n="1" d="1"/>
        <a:sy n="1" d="1"/>
      </p:scale>
      <p:origin x="0" y="0"/>
    </p:cViewPr>
  </p:notesTextViewPr>
  <p:sorterViewPr>
    <p:cViewPr varScale="1">
      <p:scale>
        <a:sx n="1" d="1"/>
        <a:sy n="1" d="1"/>
      </p:scale>
      <p:origin x="0" y="-748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51;p1:notes">
            <a:extLst>
              <a:ext uri="{FF2B5EF4-FFF2-40B4-BE49-F238E27FC236}">
                <a16:creationId xmlns:a16="http://schemas.microsoft.com/office/drawing/2014/main" id="{C6D41A11-B11A-4909-A79F-FDD7D6524CF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4099" name="Google Shape;52;p1:notes">
            <a:extLst>
              <a:ext uri="{FF2B5EF4-FFF2-40B4-BE49-F238E27FC236}">
                <a16:creationId xmlns:a16="http://schemas.microsoft.com/office/drawing/2014/main" id="{02A536BA-31C2-44B5-A9D1-3A345A7011B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73;p4:notes">
            <a:extLst>
              <a:ext uri="{FF2B5EF4-FFF2-40B4-BE49-F238E27FC236}">
                <a16:creationId xmlns:a16="http://schemas.microsoft.com/office/drawing/2014/main" id="{D7FBA2EC-7EF7-43AF-A7E2-821FAFA182A4}"/>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17411" name="Google Shape;74;p4:notes">
            <a:extLst>
              <a:ext uri="{FF2B5EF4-FFF2-40B4-BE49-F238E27FC236}">
                <a16:creationId xmlns:a16="http://schemas.microsoft.com/office/drawing/2014/main" id="{DA3897DA-909E-4157-B858-FF50C360D3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A294F99-1D69-4106-9706-BED5EEE8C5D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877C59-5677-489F-9478-92A3E0A02E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2A082C9-9A0C-4002-8F64-E4E95CE61A02}"/>
              </a:ext>
            </a:extLst>
          </p:cNvPr>
          <p:cNvSpPr>
            <a:spLocks noGrp="1" noChangeArrowheads="1"/>
          </p:cNvSpPr>
          <p:nvPr>
            <p:ph type="sldNum" sz="quarter" idx="12"/>
          </p:nvPr>
        </p:nvSpPr>
        <p:spPr>
          <a:ln/>
        </p:spPr>
        <p:txBody>
          <a:bodyPr/>
          <a:lstStyle>
            <a:lvl1pPr>
              <a:defRPr/>
            </a:lvl1pPr>
          </a:lstStyle>
          <a:p>
            <a:pPr>
              <a:defRPr/>
            </a:pPr>
            <a:fld id="{93BC4B65-6C01-422E-9C1F-3A1A344DBA59}" type="slidenum">
              <a:rPr lang="en-US" altLang="en-US"/>
              <a:pPr>
                <a:defRPr/>
              </a:pPr>
              <a:t>‹#›</a:t>
            </a:fld>
            <a:endParaRPr lang="en-US" altLang="en-US"/>
          </a:p>
        </p:txBody>
      </p:sp>
    </p:spTree>
    <p:extLst>
      <p:ext uri="{BB962C8B-B14F-4D97-AF65-F5344CB8AC3E}">
        <p14:creationId xmlns:p14="http://schemas.microsoft.com/office/powerpoint/2010/main" val="144855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1644714-08B4-44C6-BB53-367D2730217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8F25493-F634-4CC0-A42B-FA17773A805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633EB7B-CBF9-49F6-8AFA-D13253794A95}"/>
              </a:ext>
            </a:extLst>
          </p:cNvPr>
          <p:cNvSpPr>
            <a:spLocks noGrp="1"/>
          </p:cNvSpPr>
          <p:nvPr>
            <p:ph type="sldNum" sz="quarter" idx="12"/>
          </p:nvPr>
        </p:nvSpPr>
        <p:spPr/>
        <p:txBody>
          <a:bodyPr/>
          <a:lstStyle>
            <a:lvl1pPr>
              <a:defRPr/>
            </a:lvl1pPr>
          </a:lstStyle>
          <a:p>
            <a:pPr>
              <a:defRPr/>
            </a:pPr>
            <a:fld id="{A1E10067-7C39-43E7-9E82-87B29CD48371}" type="slidenum">
              <a:rPr lang="en-US" altLang="en-US"/>
              <a:pPr>
                <a:defRPr/>
              </a:pPr>
              <a:t>‹#›</a:t>
            </a:fld>
            <a:endParaRPr lang="en-US" altLang="en-US"/>
          </a:p>
        </p:txBody>
      </p:sp>
    </p:spTree>
    <p:extLst>
      <p:ext uri="{BB962C8B-B14F-4D97-AF65-F5344CB8AC3E}">
        <p14:creationId xmlns:p14="http://schemas.microsoft.com/office/powerpoint/2010/main" val="1147976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60" r:id="rId6"/>
    <p:sldLayoutId id="2147483661"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2.jpeg"/><Relationship Id="rId1" Type="http://schemas.openxmlformats.org/officeDocument/2006/relationships/slideLayout" Target="../slideLayouts/slideLayout6.xml"/><Relationship Id="rId4" Type="http://schemas.openxmlformats.org/officeDocument/2006/relationships/image" Target="../media/image19.png"/></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6.xml"/><Relationship Id="rId6" Type="http://schemas.microsoft.com/office/2007/relationships/hdphoto" Target="../media/hdphoto1.wdp"/><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6.xml"/><Relationship Id="rId4" Type="http://schemas.microsoft.com/office/2007/relationships/hdphoto" Target="../media/hdphoto2.wdp"/></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Google Shape;54;p13">
            <a:extLst>
              <a:ext uri="{FF2B5EF4-FFF2-40B4-BE49-F238E27FC236}">
                <a16:creationId xmlns:a16="http://schemas.microsoft.com/office/drawing/2014/main" id="{7EAA727D-D81F-41F6-86FF-9FB8045F1C7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3767138"/>
            <a:ext cx="9144000" cy="1365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Google Shape;55;p13">
            <a:extLst>
              <a:ext uri="{FF2B5EF4-FFF2-40B4-BE49-F238E27FC236}">
                <a16:creationId xmlns:a16="http://schemas.microsoft.com/office/drawing/2014/main" id="{13417547-E7BD-4BD4-9B68-8603E42E0B22}"/>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04560" y="105966"/>
            <a:ext cx="1170384" cy="1170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Google Shape;56;p13">
            <a:extLst>
              <a:ext uri="{FF2B5EF4-FFF2-40B4-BE49-F238E27FC236}">
                <a16:creationId xmlns:a16="http://schemas.microsoft.com/office/drawing/2014/main" id="{AB6A113C-73DF-486E-A186-EA143228F422}"/>
              </a:ext>
            </a:extLst>
          </p:cNvPr>
          <p:cNvSpPr txBox="1"/>
          <p:nvPr/>
        </p:nvSpPr>
        <p:spPr>
          <a:xfrm>
            <a:off x="190500" y="1163241"/>
            <a:ext cx="8763000" cy="1931194"/>
          </a:xfrm>
          <a:prstGeom prst="rect">
            <a:avLst/>
          </a:prstGeom>
          <a:noFill/>
          <a:ln>
            <a:noFill/>
          </a:ln>
        </p:spPr>
        <p:txBody>
          <a:bodyPr spcFirstLastPara="1" lIns="91425" tIns="91425" rIns="91425" bIns="91425"/>
          <a:lstStyle/>
          <a:p>
            <a:pPr algn="ctr">
              <a:buSzPts val="3100"/>
              <a:defRPr/>
            </a:pPr>
            <a:r>
              <a:rPr lang="en-US" sz="2800" b="1" dirty="0">
                <a:solidFill>
                  <a:srgbClr val="FF0000"/>
                </a:solidFill>
                <a:latin typeface="Calibri"/>
                <a:ea typeface="Calibri"/>
                <a:cs typeface="Calibri"/>
                <a:sym typeface="Calibri"/>
              </a:rPr>
              <a:t>Temperature Dependence of Resistance</a:t>
            </a:r>
          </a:p>
          <a:p>
            <a:pPr algn="ctr">
              <a:buSzPts val="3100"/>
              <a:defRPr/>
            </a:pPr>
            <a:r>
              <a:rPr lang="en-US" sz="2800" dirty="0">
                <a:latin typeface="Calibri"/>
                <a:ea typeface="Calibri"/>
                <a:cs typeface="Calibri"/>
                <a:sym typeface="Calibri"/>
              </a:rPr>
              <a:t>CLASS-XII</a:t>
            </a:r>
          </a:p>
        </p:txBody>
      </p:sp>
      <p:sp>
        <p:nvSpPr>
          <p:cNvPr id="3077" name="Google Shape;57;p13">
            <a:extLst>
              <a:ext uri="{FF2B5EF4-FFF2-40B4-BE49-F238E27FC236}">
                <a16:creationId xmlns:a16="http://schemas.microsoft.com/office/drawing/2014/main" id="{384A201C-D8E3-4A15-9BB1-0C50099593D7}"/>
              </a:ext>
            </a:extLst>
          </p:cNvPr>
          <p:cNvSpPr txBox="1">
            <a:spLocks noChangeArrowheads="1"/>
          </p:cNvSpPr>
          <p:nvPr/>
        </p:nvSpPr>
        <p:spPr bwMode="auto">
          <a:xfrm>
            <a:off x="1726406" y="3094435"/>
            <a:ext cx="6763941"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350" b="1"/>
              <a:t>SUBJECT : PHYSICS</a:t>
            </a:r>
          </a:p>
          <a:p>
            <a:pPr>
              <a:lnSpc>
                <a:spcPct val="100000"/>
              </a:lnSpc>
              <a:spcBef>
                <a:spcPct val="0"/>
              </a:spcBef>
              <a:buFontTx/>
              <a:buNone/>
            </a:pPr>
            <a:r>
              <a:rPr lang="en-US" altLang="en-US" sz="1350" b="1"/>
              <a:t>CHAPTER NUMBER: 03</a:t>
            </a:r>
          </a:p>
          <a:p>
            <a:pPr>
              <a:lnSpc>
                <a:spcPct val="100000"/>
              </a:lnSpc>
              <a:spcBef>
                <a:spcPct val="0"/>
              </a:spcBef>
              <a:buFontTx/>
              <a:buNone/>
            </a:pPr>
            <a:r>
              <a:rPr lang="en-US" altLang="en-US" sz="1350" b="1"/>
              <a:t>CHAPTER NAME : </a:t>
            </a:r>
            <a:r>
              <a:rPr lang="en-US" altLang="en-US" sz="1350" b="1">
                <a:cs typeface="Calibri" panose="020F0502020204030204" pitchFamily="34" charset="0"/>
                <a:sym typeface="Calibri" panose="020F0502020204030204" pitchFamily="34" charset="0"/>
              </a:rPr>
              <a:t>CURRENT ELECTRICITY</a:t>
            </a:r>
          </a:p>
          <a:p>
            <a:pPr>
              <a:lnSpc>
                <a:spcPct val="100000"/>
              </a:lnSpc>
              <a:spcBef>
                <a:spcPct val="0"/>
              </a:spcBef>
              <a:buFontTx/>
              <a:buNone/>
            </a:pPr>
            <a:endParaRPr lang="en-US" altLang="en-US" sz="135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3858107"/>
              </a:xfrm>
              <a:prstGeom prst="rect">
                <a:avLst/>
              </a:prstGeom>
              <a:noFill/>
            </p:spPr>
            <p:txBody>
              <a:bodyPr wrap="square" rtlCol="0">
                <a:spAutoFit/>
              </a:bodyPr>
              <a:lstStyle/>
              <a:p>
                <a:pPr>
                  <a:lnSpc>
                    <a:spcPct val="150000"/>
                  </a:lnSpc>
                </a:pPr>
                <a:r>
                  <a:rPr lang="en-IN" sz="1600" b="1" dirty="0"/>
                  <a:t>Question: </a:t>
                </a:r>
                <a:r>
                  <a:rPr lang="en-IN" sz="1600" dirty="0"/>
                  <a:t>The resistance of the platinum wire of a platinum resistance thermometer at the ice point </a:t>
                </a:r>
                <a14:m>
                  <m:oMath xmlns:m="http://schemas.openxmlformats.org/officeDocument/2006/math">
                    <m:r>
                      <a:rPr lang="en-IN" sz="1600" i="1">
                        <a:latin typeface="Cambria Math" panose="02040503050406030204" pitchFamily="18" charset="0"/>
                      </a:rPr>
                      <m:t>5</m:t>
                    </m:r>
                    <m:r>
                      <a:rPr lang="en-IN" sz="1600" i="1">
                        <a:latin typeface="Cambria Math" panose="02040503050406030204" pitchFamily="18" charset="0"/>
                      </a:rPr>
                      <m:t>𝛺</m:t>
                    </m:r>
                  </m:oMath>
                </a14:m>
                <a:r>
                  <a:rPr lang="en-IN" sz="1600" dirty="0"/>
                  <a:t> is and at a steam point is </a:t>
                </a:r>
                <a14:m>
                  <m:oMath xmlns:m="http://schemas.openxmlformats.org/officeDocument/2006/math">
                    <m:r>
                      <a:rPr lang="en-IN" sz="1600" i="1">
                        <a:latin typeface="Cambria Math" panose="02040503050406030204" pitchFamily="18" charset="0"/>
                      </a:rPr>
                      <m:t>5.39</m:t>
                    </m:r>
                    <m:r>
                      <a:rPr lang="en-IN" sz="1600" i="1">
                        <a:latin typeface="Cambria Math" panose="02040503050406030204" pitchFamily="18" charset="0"/>
                      </a:rPr>
                      <m:t>𝛺</m:t>
                    </m:r>
                  </m:oMath>
                </a14:m>
                <a:r>
                  <a:rPr lang="en-IN" sz="1600" dirty="0"/>
                  <a:t>. When the thermometer is inserted into a hot bath, the resistance of the platinum wire is 5.795 </a:t>
                </a:r>
                <a14:m>
                  <m:oMath xmlns:m="http://schemas.openxmlformats.org/officeDocument/2006/math">
                    <m:r>
                      <a:rPr lang="en-IN" sz="1600" i="1">
                        <a:latin typeface="Cambria Math" panose="02040503050406030204" pitchFamily="18" charset="0"/>
                      </a:rPr>
                      <m:t>𝛺</m:t>
                    </m:r>
                  </m:oMath>
                </a14:m>
                <a:r>
                  <a:rPr lang="en-IN" sz="1600" dirty="0"/>
                  <a:t> . Calculate the temperature of the bath.</a:t>
                </a:r>
              </a:p>
              <a:p>
                <a:pPr>
                  <a:lnSpc>
                    <a:spcPct val="150000"/>
                  </a:lnSpc>
                </a:pPr>
                <a:r>
                  <a:rPr lang="en-IN" sz="1600" b="1" dirty="0"/>
                  <a:t>Solution:  </a:t>
                </a:r>
                <a:r>
                  <a:rPr lang="en-IN" sz="1600" dirty="0"/>
                  <a:t>As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m:t>
                    </m:r>
                    <m:r>
                      <a:rPr lang="en-IN" sz="1600" i="1">
                        <a:latin typeface="Cambria Math" panose="02040503050406030204" pitchFamily="18" charset="0"/>
                      </a:rPr>
                      <m:t>𝛼</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m:t>
                    </m:r>
                  </m:oMath>
                </a14:m>
                <a:r>
                  <a:rPr lang="en-IN" sz="1600" dirty="0"/>
                  <a:t>	  </a:t>
                </a:r>
                <a14:m>
                  <m:oMath xmlns:m="http://schemas.openxmlformats.org/officeDocument/2006/math">
                    <m:r>
                      <a:rPr lang="en-IN" sz="1600" i="1">
                        <a:latin typeface="Cambria Math" panose="02040503050406030204" pitchFamily="18" charset="0"/>
                      </a:rPr>
                      <m:t>⇒</m:t>
                    </m:r>
                    <m:r>
                      <a:rPr lang="en-IN" sz="1600" i="1">
                        <a:latin typeface="Cambria Math" panose="02040503050406030204" pitchFamily="18" charset="0"/>
                      </a:rPr>
                      <m:t>𝛼</m:t>
                    </m:r>
                    <m:r>
                      <a:rPr lang="en-IN" sz="1600" i="1">
                        <a:latin typeface="Cambria Math" panose="02040503050406030204" pitchFamily="18" charset="0"/>
                      </a:rPr>
                      <m:t>=</m:t>
                    </m:r>
                    <m:f>
                      <m:fPr>
                        <m:ctrlPr>
                          <a:rPr lang="en-IN" sz="1600" i="1">
                            <a:latin typeface="Cambria Math" panose="02040503050406030204" pitchFamily="18" charset="0"/>
                          </a:rPr>
                        </m:ctrlPr>
                      </m:fPr>
                      <m:num>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num>
                      <m:den>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m:t>
                        </m:r>
                      </m:den>
                    </m:f>
                    <m:r>
                      <a:rPr lang="en-IN" sz="1600" i="1">
                        <a:latin typeface="Cambria Math" panose="02040503050406030204" pitchFamily="18" charset="0"/>
                      </a:rPr>
                      <m:t>=</m:t>
                    </m:r>
                    <m:f>
                      <m:fPr>
                        <m:ctrlPr>
                          <a:rPr lang="en-IN" sz="1600" i="1">
                            <a:latin typeface="Cambria Math" panose="02040503050406030204" pitchFamily="18" charset="0"/>
                          </a:rPr>
                        </m:ctrlPr>
                      </m:fPr>
                      <m:num>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num>
                      <m:den>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m:t>
                        </m:r>
                      </m:den>
                    </m:f>
                  </m:oMath>
                </a14:m>
                <a:endParaRPr lang="en-IN" sz="1600" dirty="0"/>
              </a:p>
              <a:p>
                <a:pPr>
                  <a:lnSpc>
                    <a:spcPct val="150000"/>
                  </a:lnSpc>
                </a:pPr>
                <a:r>
                  <a:rPr lang="en-IN" sz="1600" dirty="0"/>
                  <a:t>At any temperature T,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𝑇</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m:t>
                    </m:r>
                    <m:r>
                      <a:rPr lang="en-IN" sz="1600" i="1">
                        <a:latin typeface="Cambria Math" panose="02040503050406030204" pitchFamily="18" charset="0"/>
                      </a:rPr>
                      <m:t>𝛼</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m:t>
                    </m:r>
                    <m:sSup>
                      <m:sSupPr>
                        <m:ctrlPr>
                          <a:rPr lang="en-IN" sz="1600" i="1">
                            <a:latin typeface="Cambria Math" panose="02040503050406030204" pitchFamily="18" charset="0"/>
                          </a:rPr>
                        </m:ctrlPr>
                      </m:sSupPr>
                      <m:e>
                        <m:r>
                          <a:rPr lang="en-IN" sz="1600" i="1">
                            <a:latin typeface="Cambria Math" panose="02040503050406030204" pitchFamily="18" charset="0"/>
                          </a:rPr>
                          <m:t>𝑇</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m:t>
                    </m:r>
                  </m:oMath>
                </a14:m>
                <a:r>
                  <a:rPr lang="en-IN" sz="1600" dirty="0"/>
                  <a:t>]</a:t>
                </a:r>
              </a:p>
              <a:p>
                <a:pPr>
                  <a:lnSpc>
                    <a:spcPct val="150000"/>
                  </a:lnSpc>
                </a:pPr>
                <a14:m>
                  <m:oMathPara xmlns:m="http://schemas.openxmlformats.org/officeDocument/2006/math">
                    <m:oMathParaPr>
                      <m:jc m:val="left"/>
                    </m:oMathParaPr>
                    <m:oMath xmlns:m="http://schemas.openxmlformats.org/officeDocument/2006/math">
                      <m:r>
                        <a:rPr lang="en-IN" sz="1600" i="1">
                          <a:latin typeface="Cambria Math" panose="02040503050406030204" pitchFamily="18" charset="0"/>
                        </a:rPr>
                        <m:t>⇒</m:t>
                      </m:r>
                      <m:r>
                        <a:rPr lang="en-IN" sz="1600" i="1">
                          <a:latin typeface="Cambria Math" panose="02040503050406030204" pitchFamily="18" charset="0"/>
                        </a:rPr>
                        <m:t>𝑇</m:t>
                      </m:r>
                      <m:r>
                        <a:rPr lang="en-IN" sz="1600" i="1">
                          <a:latin typeface="Cambria Math" panose="02040503050406030204" pitchFamily="18" charset="0"/>
                        </a:rPr>
                        <m:t>=</m:t>
                      </m:r>
                      <m:f>
                        <m:fPr>
                          <m:ctrlPr>
                            <a:rPr lang="en-IN" sz="1600" i="1">
                              <a:latin typeface="Cambria Math" panose="02040503050406030204" pitchFamily="18" charset="0"/>
                            </a:rPr>
                          </m:ctrlPr>
                        </m:fPr>
                        <m:num>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𝑇</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num>
                        <m:den>
                          <m:r>
                            <a:rPr lang="en-IN" sz="1600" i="1">
                              <a:latin typeface="Cambria Math" panose="02040503050406030204" pitchFamily="18" charset="0"/>
                            </a:rPr>
                            <m:t>𝛼</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den>
                      </m:f>
                      <m:r>
                        <a:rPr lang="en-IN" sz="1600" i="1">
                          <a:latin typeface="Cambria Math" panose="02040503050406030204" pitchFamily="18" charset="0"/>
                        </a:rPr>
                        <m:t>=</m:t>
                      </m:r>
                      <m:f>
                        <m:fPr>
                          <m:ctrlPr>
                            <a:rPr lang="en-IN" sz="1600" i="1">
                              <a:latin typeface="Cambria Math" panose="02040503050406030204" pitchFamily="18" charset="0"/>
                            </a:rPr>
                          </m:ctrlPr>
                        </m:fPr>
                        <m:num>
                          <m:r>
                            <a:rPr lang="en-IN" sz="1600" i="1">
                              <a:latin typeface="Cambria Math" panose="02040503050406030204" pitchFamily="18" charset="0"/>
                            </a:rPr>
                            <m:t>1</m:t>
                          </m:r>
                        </m:num>
                        <m:den>
                          <m:r>
                            <a:rPr lang="en-IN" sz="1600" i="1">
                              <a:latin typeface="Cambria Math" panose="02040503050406030204" pitchFamily="18" charset="0"/>
                            </a:rPr>
                            <m:t>𝛼</m:t>
                          </m:r>
                        </m:den>
                      </m:f>
                      <m:r>
                        <a:rPr lang="en-IN" sz="1600" i="1">
                          <a:latin typeface="Cambria Math" panose="02040503050406030204" pitchFamily="18" charset="0"/>
                        </a:rPr>
                        <m:t>×</m:t>
                      </m:r>
                      <m:f>
                        <m:fPr>
                          <m:ctrlPr>
                            <a:rPr lang="en-IN" sz="1600" i="1">
                              <a:latin typeface="Cambria Math" panose="02040503050406030204" pitchFamily="18" charset="0"/>
                            </a:rPr>
                          </m:ctrlPr>
                        </m:fPr>
                        <m:num>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𝑇</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num>
                        <m:den>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den>
                      </m:f>
                      <m:r>
                        <a:rPr lang="en-IN" sz="1600" i="1">
                          <a:latin typeface="Cambria Math" panose="02040503050406030204" pitchFamily="18" charset="0"/>
                        </a:rPr>
                        <m:t>=</m:t>
                      </m:r>
                      <m:f>
                        <m:fPr>
                          <m:ctrlPr>
                            <a:rPr lang="en-IN" sz="1600" i="1">
                              <a:latin typeface="Cambria Math" panose="02040503050406030204" pitchFamily="18" charset="0"/>
                            </a:rPr>
                          </m:ctrlPr>
                        </m:fPr>
                        <m:num>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num>
                        <m:den>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den>
                      </m:f>
                      <m:r>
                        <a:rPr lang="en-IN" sz="1600" i="1">
                          <a:latin typeface="Cambria Math" panose="02040503050406030204" pitchFamily="18" charset="0"/>
                        </a:rPr>
                        <m:t>×</m:t>
                      </m:r>
                      <m:f>
                        <m:fPr>
                          <m:ctrlPr>
                            <a:rPr lang="en-IN" sz="1600" i="1">
                              <a:latin typeface="Cambria Math" panose="02040503050406030204" pitchFamily="18" charset="0"/>
                            </a:rPr>
                          </m:ctrlPr>
                        </m:fPr>
                        <m:num>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𝑇</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num>
                        <m:den>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den>
                      </m:f>
                      <m:r>
                        <a:rPr lang="en-IN" sz="1600" i="1">
                          <a:latin typeface="Cambria Math" panose="02040503050406030204" pitchFamily="18" charset="0"/>
                        </a:rPr>
                        <m:t>=</m:t>
                      </m:r>
                      <m:f>
                        <m:fPr>
                          <m:ctrlPr>
                            <a:rPr lang="en-IN" sz="1600" i="1">
                              <a:latin typeface="Cambria Math" panose="02040503050406030204" pitchFamily="18" charset="0"/>
                            </a:rPr>
                          </m:ctrlPr>
                        </m:fPr>
                        <m:num>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𝑇</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m:t>
                          </m:r>
                        </m:num>
                        <m:den>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sub>
                          </m:sSub>
                        </m:den>
                      </m:f>
                    </m:oMath>
                  </m:oMathPara>
                </a14:m>
                <a:endParaRPr lang="en-IN" sz="1600" dirty="0"/>
              </a:p>
              <a:p>
                <a:pPr>
                  <a:lnSpc>
                    <a:spcPct val="150000"/>
                  </a:lnSpc>
                </a:pPr>
                <a14:m>
                  <m:oMathPara xmlns:m="http://schemas.openxmlformats.org/officeDocument/2006/math">
                    <m:oMathParaPr>
                      <m:jc m:val="left"/>
                    </m:oMathParaPr>
                    <m:oMath xmlns:m="http://schemas.openxmlformats.org/officeDocument/2006/math">
                      <m:r>
                        <a:rPr lang="en-IN" sz="1600" i="1">
                          <a:latin typeface="Cambria Math" panose="02040503050406030204" pitchFamily="18" charset="0"/>
                        </a:rPr>
                        <m:t>⇒</m:t>
                      </m:r>
                      <m:r>
                        <a:rPr lang="en-IN" sz="1600" i="1">
                          <a:latin typeface="Cambria Math" panose="02040503050406030204" pitchFamily="18" charset="0"/>
                        </a:rPr>
                        <m:t>𝑇</m:t>
                      </m:r>
                      <m:r>
                        <a:rPr lang="en-IN" sz="1600" i="1">
                          <a:latin typeface="Cambria Math" panose="02040503050406030204" pitchFamily="18" charset="0"/>
                        </a:rPr>
                        <m:t>=</m:t>
                      </m:r>
                      <m:f>
                        <m:fPr>
                          <m:ctrlPr>
                            <a:rPr lang="en-IN" sz="1600" i="1">
                              <a:latin typeface="Cambria Math" panose="02040503050406030204" pitchFamily="18" charset="0"/>
                            </a:rPr>
                          </m:ctrlPr>
                        </m:fPr>
                        <m:num>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(5.795−5)</m:t>
                          </m:r>
                        </m:num>
                        <m:den>
                          <m:r>
                            <a:rPr lang="en-IN" sz="1600" i="1">
                              <a:latin typeface="Cambria Math" panose="02040503050406030204" pitchFamily="18" charset="0"/>
                            </a:rPr>
                            <m:t>5.39−5</m:t>
                          </m:r>
                        </m:den>
                      </m:f>
                      <m:r>
                        <a:rPr lang="en-IN" sz="1600" i="1">
                          <a:latin typeface="Cambria Math" panose="02040503050406030204" pitchFamily="18" charset="0"/>
                        </a:rPr>
                        <m:t>=</m:t>
                      </m:r>
                      <m:f>
                        <m:fPr>
                          <m:ctrlPr>
                            <a:rPr lang="en-IN" sz="1600" i="1">
                              <a:latin typeface="Cambria Math" panose="02040503050406030204" pitchFamily="18" charset="0"/>
                            </a:rPr>
                          </m:ctrlPr>
                        </m:fPr>
                        <m:num>
                          <m:r>
                            <a:rPr lang="en-IN" sz="1600" i="1">
                              <a:latin typeface="Cambria Math" panose="02040503050406030204" pitchFamily="18" charset="0"/>
                            </a:rPr>
                            <m:t>10</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(0.795)</m:t>
                          </m:r>
                        </m:num>
                        <m:den>
                          <m:r>
                            <a:rPr lang="en-IN" sz="1600" i="1">
                              <a:latin typeface="Cambria Math" panose="02040503050406030204" pitchFamily="18" charset="0"/>
                            </a:rPr>
                            <m:t>0.39</m:t>
                          </m:r>
                        </m:den>
                      </m:f>
                      <m:r>
                        <a:rPr lang="en-IN" sz="1600" i="1">
                          <a:latin typeface="Cambria Math" panose="02040503050406030204" pitchFamily="18" charset="0"/>
                        </a:rPr>
                        <m:t>=203.</m:t>
                      </m:r>
                      <m:sSup>
                        <m:sSupPr>
                          <m:ctrlPr>
                            <a:rPr lang="en-IN" sz="1600" i="1">
                              <a:latin typeface="Cambria Math" panose="02040503050406030204" pitchFamily="18" charset="0"/>
                            </a:rPr>
                          </m:ctrlPr>
                        </m:sSupPr>
                        <m:e>
                          <m:r>
                            <a:rPr lang="en-IN" sz="1600" i="1">
                              <a:latin typeface="Cambria Math" panose="02040503050406030204" pitchFamily="18" charset="0"/>
                            </a:rPr>
                            <m:t>8</m:t>
                          </m:r>
                        </m:e>
                        <m:sup>
                          <m:r>
                            <a:rPr lang="en-IN" sz="1600" i="1">
                              <a:latin typeface="Cambria Math" panose="02040503050406030204" pitchFamily="18" charset="0"/>
                            </a:rPr>
                            <m:t>0</m:t>
                          </m:r>
                        </m:sup>
                      </m:sSup>
                      <m:r>
                        <a:rPr lang="en-IN" sz="1600" i="1">
                          <a:latin typeface="Cambria Math" panose="02040503050406030204" pitchFamily="18" charset="0"/>
                        </a:rPr>
                        <m:t>𝐶</m:t>
                      </m:r>
                    </m:oMath>
                  </m:oMathPara>
                </a14:m>
                <a:endParaRPr lang="en-IN" sz="1600" dirty="0"/>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3858107"/>
              </a:xfrm>
              <a:prstGeom prst="rect">
                <a:avLst/>
              </a:prstGeom>
              <a:blipFill>
                <a:blip r:embed="rId3"/>
                <a:stretch>
                  <a:fillRect l="-408"/>
                </a:stretch>
              </a:blipFill>
            </p:spPr>
            <p:txBody>
              <a:bodyPr/>
              <a:lstStyle/>
              <a:p>
                <a:r>
                  <a:rPr lang="en-IN">
                    <a:noFill/>
                  </a:rPr>
                  <a:t> </a:t>
                </a:r>
              </a:p>
            </p:txBody>
          </p:sp>
        </mc:Fallback>
      </mc:AlternateContent>
    </p:spTree>
    <p:extLst>
      <p:ext uri="{BB962C8B-B14F-4D97-AF65-F5344CB8AC3E}">
        <p14:creationId xmlns:p14="http://schemas.microsoft.com/office/powerpoint/2010/main" val="18313444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3001271"/>
              </a:xfrm>
              <a:prstGeom prst="rect">
                <a:avLst/>
              </a:prstGeom>
              <a:noFill/>
            </p:spPr>
            <p:txBody>
              <a:bodyPr wrap="square" rtlCol="0">
                <a:spAutoFit/>
              </a:bodyPr>
              <a:lstStyle/>
              <a:p>
                <a:pPr>
                  <a:lnSpc>
                    <a:spcPct val="150000"/>
                  </a:lnSpc>
                </a:pPr>
                <a:r>
                  <a:rPr lang="en-IN" sz="1600" b="1" dirty="0">
                    <a:latin typeface="+mj-lt"/>
                  </a:rPr>
                  <a:t>Question: </a:t>
                </a:r>
                <a:r>
                  <a:rPr lang="en-IN" sz="1600" dirty="0">
                    <a:latin typeface="+mj-lt"/>
                  </a:rPr>
                  <a:t>Choose the correct alternative:</a:t>
                </a:r>
              </a:p>
              <a:p>
                <a:pPr>
                  <a:lnSpc>
                    <a:spcPct val="150000"/>
                  </a:lnSpc>
                </a:pPr>
                <a:r>
                  <a:rPr lang="en-IN" sz="1600" dirty="0">
                    <a:latin typeface="+mj-lt"/>
                  </a:rPr>
                  <a:t>(a) Alloys of metals usually have (greater/less) resistivity than that of their constituent metals. </a:t>
                </a:r>
              </a:p>
              <a:p>
                <a:pPr>
                  <a:lnSpc>
                    <a:spcPct val="150000"/>
                  </a:lnSpc>
                </a:pPr>
                <a:r>
                  <a:rPr lang="en-IN" sz="1600" dirty="0">
                    <a:latin typeface="+mj-lt"/>
                  </a:rPr>
                  <a:t>(b) Alloys usually have much (lower/higher) temperature coefficients of resistance than pure metals.</a:t>
                </a:r>
              </a:p>
              <a:p>
                <a:pPr>
                  <a:lnSpc>
                    <a:spcPct val="150000"/>
                  </a:lnSpc>
                </a:pPr>
                <a:r>
                  <a:rPr lang="en-IN" sz="1600" dirty="0">
                    <a:latin typeface="+mj-lt"/>
                  </a:rPr>
                  <a:t>(c) The resistivity of the alloy manganin ( is nearly independent of/ increases rapidly with) increases in temperature. </a:t>
                </a:r>
              </a:p>
              <a:p>
                <a:pPr>
                  <a:lnSpc>
                    <a:spcPct val="150000"/>
                  </a:lnSpc>
                </a:pPr>
                <a:r>
                  <a:rPr lang="en-IN" sz="1600" dirty="0">
                    <a:latin typeface="+mj-lt"/>
                  </a:rPr>
                  <a:t>(d) The resistivity of a typical insulator (e.g., amber) is greater than that of a metal by a factor of the order of (</a:t>
                </a:r>
                <a14:m>
                  <m:oMath xmlns:m="http://schemas.openxmlformats.org/officeDocument/2006/math">
                    <m:sSup>
                      <m:sSupPr>
                        <m:ctrlPr>
                          <a:rPr lang="en-IN" sz="1600" i="1" dirty="0" smtClean="0">
                            <a:latin typeface="Cambria Math" panose="02040503050406030204" pitchFamily="18" charset="0"/>
                          </a:rPr>
                        </m:ctrlPr>
                      </m:sSupPr>
                      <m:e>
                        <m:r>
                          <a:rPr lang="en-US" sz="1600" b="0" i="1" dirty="0" smtClean="0">
                            <a:latin typeface="Cambria Math" panose="02040503050406030204" pitchFamily="18" charset="0"/>
                          </a:rPr>
                          <m:t>10</m:t>
                        </m:r>
                      </m:e>
                      <m:sup>
                        <m:r>
                          <a:rPr lang="en-US" sz="1600" b="0" i="1" dirty="0" smtClean="0">
                            <a:latin typeface="Cambria Math" panose="02040503050406030204" pitchFamily="18" charset="0"/>
                          </a:rPr>
                          <m:t>22</m:t>
                        </m:r>
                      </m:sup>
                    </m:sSup>
                    <m:r>
                      <a:rPr lang="en-US" sz="1600" b="0" i="1" dirty="0" smtClean="0">
                        <a:latin typeface="Cambria Math" panose="02040503050406030204" pitchFamily="18" charset="0"/>
                      </a:rPr>
                      <m:t>/</m:t>
                    </m:r>
                    <m:sSup>
                      <m:sSupPr>
                        <m:ctrlPr>
                          <a:rPr lang="en-IN" sz="1600" i="1" dirty="0">
                            <a:latin typeface="Cambria Math" panose="02040503050406030204" pitchFamily="18" charset="0"/>
                          </a:rPr>
                        </m:ctrlPr>
                      </m:sSupPr>
                      <m:e>
                        <m:r>
                          <a:rPr lang="en-US" sz="1600" i="1" dirty="0">
                            <a:latin typeface="Cambria Math" panose="02040503050406030204" pitchFamily="18" charset="0"/>
                          </a:rPr>
                          <m:t>10</m:t>
                        </m:r>
                      </m:e>
                      <m:sup>
                        <m:r>
                          <a:rPr lang="en-US" sz="1600" i="1" dirty="0">
                            <a:latin typeface="Cambria Math" panose="02040503050406030204" pitchFamily="18" charset="0"/>
                          </a:rPr>
                          <m:t>2</m:t>
                        </m:r>
                        <m:r>
                          <a:rPr lang="en-US" sz="1600" b="0" i="1" dirty="0" smtClean="0">
                            <a:latin typeface="Cambria Math" panose="02040503050406030204" pitchFamily="18" charset="0"/>
                          </a:rPr>
                          <m:t>3</m:t>
                        </m:r>
                      </m:sup>
                    </m:sSup>
                  </m:oMath>
                </a14:m>
                <a:r>
                  <a:rPr lang="en-IN" sz="1600" dirty="0">
                    <a:latin typeface="+mj-lt"/>
                  </a:rPr>
                  <a:t>).</a:t>
                </a: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3001271"/>
              </a:xfrm>
              <a:prstGeom prst="rect">
                <a:avLst/>
              </a:prstGeom>
              <a:blipFill>
                <a:blip r:embed="rId3"/>
                <a:stretch>
                  <a:fillRect l="-408" b="-1829"/>
                </a:stretch>
              </a:blipFill>
            </p:spPr>
            <p:txBody>
              <a:bodyPr/>
              <a:lstStyle/>
              <a:p>
                <a:r>
                  <a:rPr lang="en-IN">
                    <a:noFill/>
                  </a:rPr>
                  <a:t> </a:t>
                </a:r>
              </a:p>
            </p:txBody>
          </p:sp>
        </mc:Fallback>
      </mc:AlternateContent>
    </p:spTree>
    <p:extLst>
      <p:ext uri="{BB962C8B-B14F-4D97-AF65-F5344CB8AC3E}">
        <p14:creationId xmlns:p14="http://schemas.microsoft.com/office/powerpoint/2010/main" val="32755605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3001271"/>
              </a:xfrm>
              <a:prstGeom prst="rect">
                <a:avLst/>
              </a:prstGeom>
              <a:noFill/>
            </p:spPr>
            <p:txBody>
              <a:bodyPr wrap="square" rtlCol="0">
                <a:spAutoFit/>
              </a:bodyPr>
              <a:lstStyle/>
              <a:p>
                <a:pPr>
                  <a:lnSpc>
                    <a:spcPct val="150000"/>
                  </a:lnSpc>
                </a:pPr>
                <a:r>
                  <a:rPr lang="en-IN" sz="1600" b="1" dirty="0">
                    <a:latin typeface="+mj-lt"/>
                  </a:rPr>
                  <a:t>Question: </a:t>
                </a:r>
                <a:r>
                  <a:rPr lang="en-IN" sz="1600" dirty="0">
                    <a:latin typeface="+mj-lt"/>
                  </a:rPr>
                  <a:t>Choose the correct alternative:</a:t>
                </a:r>
              </a:p>
              <a:p>
                <a:pPr>
                  <a:lnSpc>
                    <a:spcPct val="150000"/>
                  </a:lnSpc>
                </a:pPr>
                <a:r>
                  <a:rPr lang="en-IN" sz="1600" dirty="0">
                    <a:latin typeface="+mj-lt"/>
                  </a:rPr>
                  <a:t>(a) Alloys of metals usually have (</a:t>
                </a:r>
                <a:r>
                  <a:rPr lang="en-IN" sz="1600" dirty="0">
                    <a:solidFill>
                      <a:srgbClr val="FF0000"/>
                    </a:solidFill>
                    <a:latin typeface="+mj-lt"/>
                  </a:rPr>
                  <a:t>greater</a:t>
                </a:r>
                <a:r>
                  <a:rPr lang="en-IN" sz="1600" dirty="0">
                    <a:latin typeface="+mj-lt"/>
                  </a:rPr>
                  <a:t>/less) resistivity than that of their constituent metals. </a:t>
                </a:r>
              </a:p>
              <a:p>
                <a:pPr>
                  <a:lnSpc>
                    <a:spcPct val="150000"/>
                  </a:lnSpc>
                </a:pPr>
                <a:r>
                  <a:rPr lang="en-IN" sz="1600" dirty="0">
                    <a:latin typeface="+mj-lt"/>
                  </a:rPr>
                  <a:t>(b) Alloys usually have much (</a:t>
                </a:r>
                <a:r>
                  <a:rPr lang="en-IN" sz="1600" dirty="0">
                    <a:solidFill>
                      <a:srgbClr val="FF0000"/>
                    </a:solidFill>
                    <a:latin typeface="+mj-lt"/>
                  </a:rPr>
                  <a:t>lower</a:t>
                </a:r>
                <a:r>
                  <a:rPr lang="en-IN" sz="1600" dirty="0">
                    <a:latin typeface="+mj-lt"/>
                  </a:rPr>
                  <a:t>/higher) temperature coefficients of resistance than pure metals.</a:t>
                </a:r>
              </a:p>
              <a:p>
                <a:pPr>
                  <a:lnSpc>
                    <a:spcPct val="150000"/>
                  </a:lnSpc>
                </a:pPr>
                <a:r>
                  <a:rPr lang="en-IN" sz="1600" dirty="0">
                    <a:latin typeface="+mj-lt"/>
                  </a:rPr>
                  <a:t>(c) The resistivity of the alloy manganin ( </a:t>
                </a:r>
                <a:r>
                  <a:rPr lang="en-IN" sz="1600" dirty="0">
                    <a:solidFill>
                      <a:srgbClr val="FF0000"/>
                    </a:solidFill>
                    <a:latin typeface="+mj-lt"/>
                  </a:rPr>
                  <a:t>is nearly independent of</a:t>
                </a:r>
                <a:r>
                  <a:rPr lang="en-IN" sz="1600" dirty="0">
                    <a:latin typeface="+mj-lt"/>
                  </a:rPr>
                  <a:t>/ increases rapidly with) increases in temperature. </a:t>
                </a:r>
              </a:p>
              <a:p>
                <a:pPr>
                  <a:lnSpc>
                    <a:spcPct val="150000"/>
                  </a:lnSpc>
                </a:pPr>
                <a:r>
                  <a:rPr lang="en-IN" sz="1600" dirty="0">
                    <a:latin typeface="+mj-lt"/>
                  </a:rPr>
                  <a:t>(d) The resistivity of a typical insulator (e.g., amber) is greater than that of a metal by a factor of the order of (</a:t>
                </a:r>
                <a14:m>
                  <m:oMath xmlns:m="http://schemas.openxmlformats.org/officeDocument/2006/math">
                    <m:sSup>
                      <m:sSupPr>
                        <m:ctrlPr>
                          <a:rPr lang="en-IN" sz="1600" i="1" dirty="0" smtClean="0">
                            <a:latin typeface="Cambria Math" panose="02040503050406030204" pitchFamily="18" charset="0"/>
                          </a:rPr>
                        </m:ctrlPr>
                      </m:sSupPr>
                      <m:e>
                        <m:r>
                          <a:rPr lang="en-US" sz="1600" b="0" i="1" dirty="0" smtClean="0">
                            <a:latin typeface="Cambria Math" panose="02040503050406030204" pitchFamily="18" charset="0"/>
                          </a:rPr>
                          <m:t>10</m:t>
                        </m:r>
                      </m:e>
                      <m:sup>
                        <m:r>
                          <a:rPr lang="en-US" sz="1600" b="0" i="1" dirty="0" smtClean="0">
                            <a:latin typeface="Cambria Math" panose="02040503050406030204" pitchFamily="18" charset="0"/>
                          </a:rPr>
                          <m:t>22</m:t>
                        </m:r>
                      </m:sup>
                    </m:sSup>
                    <m:r>
                      <a:rPr lang="en-US" sz="1600" b="0" i="1" dirty="0" smtClean="0">
                        <a:latin typeface="Cambria Math" panose="02040503050406030204" pitchFamily="18" charset="0"/>
                      </a:rPr>
                      <m:t>/</m:t>
                    </m:r>
                    <m:sSup>
                      <m:sSupPr>
                        <m:ctrlPr>
                          <a:rPr lang="en-IN" sz="1600" i="1" dirty="0" smtClean="0">
                            <a:solidFill>
                              <a:srgbClr val="FF0000"/>
                            </a:solidFill>
                            <a:latin typeface="Cambria Math" panose="02040503050406030204" pitchFamily="18" charset="0"/>
                          </a:rPr>
                        </m:ctrlPr>
                      </m:sSupPr>
                      <m:e>
                        <m:r>
                          <a:rPr lang="en-US" sz="1600" i="1" dirty="0">
                            <a:solidFill>
                              <a:srgbClr val="FF0000"/>
                            </a:solidFill>
                            <a:latin typeface="Cambria Math" panose="02040503050406030204" pitchFamily="18" charset="0"/>
                          </a:rPr>
                          <m:t>10</m:t>
                        </m:r>
                      </m:e>
                      <m:sup>
                        <m:r>
                          <a:rPr lang="en-US" sz="1600" i="1" dirty="0">
                            <a:solidFill>
                              <a:srgbClr val="FF0000"/>
                            </a:solidFill>
                            <a:latin typeface="Cambria Math" panose="02040503050406030204" pitchFamily="18" charset="0"/>
                          </a:rPr>
                          <m:t>2</m:t>
                        </m:r>
                        <m:r>
                          <a:rPr lang="en-US" sz="1600" b="0" i="1" dirty="0" smtClean="0">
                            <a:solidFill>
                              <a:srgbClr val="FF0000"/>
                            </a:solidFill>
                            <a:latin typeface="Cambria Math" panose="02040503050406030204" pitchFamily="18" charset="0"/>
                          </a:rPr>
                          <m:t>3</m:t>
                        </m:r>
                      </m:sup>
                    </m:sSup>
                  </m:oMath>
                </a14:m>
                <a:r>
                  <a:rPr lang="en-IN" sz="1600" dirty="0">
                    <a:latin typeface="+mj-lt"/>
                  </a:rPr>
                  <a:t>).</a:t>
                </a: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3001271"/>
              </a:xfrm>
              <a:prstGeom prst="rect">
                <a:avLst/>
              </a:prstGeom>
              <a:blipFill>
                <a:blip r:embed="rId3"/>
                <a:stretch>
                  <a:fillRect l="-408" b="-1829"/>
                </a:stretch>
              </a:blipFill>
            </p:spPr>
            <p:txBody>
              <a:bodyPr/>
              <a:lstStyle/>
              <a:p>
                <a:r>
                  <a:rPr lang="en-IN">
                    <a:noFill/>
                  </a:rPr>
                  <a:t> </a:t>
                </a:r>
              </a:p>
            </p:txBody>
          </p:sp>
        </mc:Fallback>
      </mc:AlternateContent>
    </p:spTree>
    <p:extLst>
      <p:ext uri="{BB962C8B-B14F-4D97-AF65-F5344CB8AC3E}">
        <p14:creationId xmlns:p14="http://schemas.microsoft.com/office/powerpoint/2010/main" val="3097594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785343"/>
              </a:xfrm>
              <a:prstGeom prst="rect">
                <a:avLst/>
              </a:prstGeom>
              <a:noFill/>
            </p:spPr>
            <p:txBody>
              <a:bodyPr wrap="square" rtlCol="0">
                <a:spAutoFit/>
              </a:bodyPr>
              <a:lstStyle/>
              <a:p>
                <a:pPr>
                  <a:lnSpc>
                    <a:spcPct val="150000"/>
                  </a:lnSpc>
                </a:pPr>
                <a:r>
                  <a:rPr lang="en-IN" sz="1600" b="1" dirty="0"/>
                  <a:t>Question: </a:t>
                </a:r>
                <a:r>
                  <a:rPr lang="en-IN" sz="1600" dirty="0"/>
                  <a:t>The figure shows </a:t>
                </a:r>
                <a14:m>
                  <m:oMath xmlns:m="http://schemas.openxmlformats.org/officeDocument/2006/math">
                    <m:r>
                      <a:rPr lang="en-IN" sz="1600" i="1">
                        <a:latin typeface="Cambria Math" panose="02040503050406030204" pitchFamily="18" charset="0"/>
                      </a:rPr>
                      <m:t>𝐼</m:t>
                    </m:r>
                    <m:r>
                      <a:rPr lang="en-IN" sz="1600" i="1">
                        <a:latin typeface="Cambria Math" panose="02040503050406030204" pitchFamily="18" charset="0"/>
                      </a:rPr>
                      <m:t>~</m:t>
                    </m:r>
                    <m:r>
                      <a:rPr lang="en-IN" sz="1600" i="1">
                        <a:latin typeface="Cambria Math" panose="02040503050406030204" pitchFamily="18" charset="0"/>
                      </a:rPr>
                      <m:t>𝑉</m:t>
                    </m:r>
                  </m:oMath>
                </a14:m>
                <a:r>
                  <a:rPr lang="en-IN" sz="1600" dirty="0"/>
                  <a:t> graphs A and B for a conductor at temperatures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1</m:t>
                        </m:r>
                      </m:sub>
                    </m:sSub>
                  </m:oMath>
                </a14:m>
                <a:r>
                  <a:rPr lang="en-IN" sz="1600" dirty="0"/>
                  <a:t> and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2</m:t>
                        </m:r>
                      </m:sub>
                    </m:sSub>
                  </m:oMath>
                </a14:m>
                <a:r>
                  <a:rPr lang="en-IN" sz="1600" dirty="0"/>
                  <a:t> respectively. Which is greater out of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1</m:t>
                        </m:r>
                      </m:sub>
                    </m:sSub>
                  </m:oMath>
                </a14:m>
                <a:r>
                  <a:rPr lang="en-IN" sz="1600" dirty="0"/>
                  <a:t> and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2</m:t>
                        </m:r>
                      </m:sub>
                    </m:sSub>
                  </m:oMath>
                </a14:m>
                <a:r>
                  <a:rPr lang="en-IN" sz="1600" dirty="0"/>
                  <a:t> ? Why? </a:t>
                </a: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785343"/>
              </a:xfrm>
              <a:prstGeom prst="rect">
                <a:avLst/>
              </a:prstGeom>
              <a:blipFill>
                <a:blip r:embed="rId3"/>
                <a:stretch>
                  <a:fillRect l="-408" b="-9302"/>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8BA75DF3-A674-4ADC-8D44-E81F765C2836}"/>
              </a:ext>
            </a:extLst>
          </p:cNvPr>
          <p:cNvPicPr>
            <a:picLocks noChangeAspect="1"/>
          </p:cNvPicPr>
          <p:nvPr/>
        </p:nvPicPr>
        <p:blipFill>
          <a:blip r:embed="rId4" cstate="print"/>
          <a:srcRect/>
          <a:stretch>
            <a:fillRect/>
          </a:stretch>
        </p:blipFill>
        <p:spPr bwMode="auto">
          <a:xfrm>
            <a:off x="5773726" y="1211535"/>
            <a:ext cx="2237821" cy="2038904"/>
          </a:xfrm>
          <a:prstGeom prst="rect">
            <a:avLst/>
          </a:prstGeom>
          <a:noFill/>
          <a:ln w="9525">
            <a:noFill/>
            <a:miter lim="800000"/>
            <a:headEnd/>
            <a:tailEnd/>
          </a:ln>
        </p:spPr>
      </p:pic>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5CD8B3C7-1CE3-479A-AABD-1901D99FA8EB}"/>
                  </a:ext>
                </a:extLst>
              </p:cNvPr>
              <p:cNvSpPr txBox="1"/>
              <p:nvPr/>
            </p:nvSpPr>
            <p:spPr>
              <a:xfrm>
                <a:off x="7771269" y="1724552"/>
                <a:ext cx="468911" cy="415498"/>
              </a:xfrm>
              <a:prstGeom prst="rect">
                <a:avLst/>
              </a:prstGeom>
              <a:noFill/>
            </p:spPr>
            <p:txBody>
              <a:bodyPr wrap="none" rtlCol="0">
                <a:spAutoFit/>
              </a:bodyPr>
              <a:lstStyle/>
              <a:p>
                <a:pPr algn="just">
                  <a:spcAft>
                    <a:spcPts val="600"/>
                  </a:spcAft>
                </a:pPr>
                <a14:m>
                  <m:oMathPara xmlns:m="http://schemas.openxmlformats.org/officeDocument/2006/math">
                    <m:oMathParaPr>
                      <m:jc m:val="centerGroup"/>
                    </m:oMathParaPr>
                    <m:oMath xmlns:m="http://schemas.openxmlformats.org/officeDocument/2006/math">
                      <m:sSub>
                        <m:sSubPr>
                          <m:ctrlPr>
                            <a:rPr lang="en-IN" sz="1600" b="1" i="1" smtClean="0">
                              <a:latin typeface="Cambria Math" panose="02040503050406030204" pitchFamily="18" charset="0"/>
                            </a:rPr>
                          </m:ctrlPr>
                        </m:sSubPr>
                        <m:e>
                          <m:r>
                            <a:rPr lang="en-IN" sz="1600" b="1" i="1">
                              <a:latin typeface="Cambria Math" panose="02040503050406030204" pitchFamily="18" charset="0"/>
                            </a:rPr>
                            <m:t>𝑻</m:t>
                          </m:r>
                        </m:e>
                        <m:sub>
                          <m:r>
                            <a:rPr lang="en-IN" sz="1600" b="1" i="1">
                              <a:latin typeface="Cambria Math" panose="02040503050406030204" pitchFamily="18" charset="0"/>
                            </a:rPr>
                            <m:t>𝟏</m:t>
                          </m:r>
                        </m:sub>
                      </m:sSub>
                    </m:oMath>
                  </m:oMathPara>
                </a14:m>
                <a:endParaRPr lang="en-IN" sz="1600" b="1" dirty="0"/>
              </a:p>
            </p:txBody>
          </p:sp>
        </mc:Choice>
        <mc:Fallback>
          <p:sp>
            <p:nvSpPr>
              <p:cNvPr id="4" name="TextBox 3">
                <a:extLst>
                  <a:ext uri="{FF2B5EF4-FFF2-40B4-BE49-F238E27FC236}">
                    <a16:creationId xmlns:a16="http://schemas.microsoft.com/office/drawing/2014/main" id="{5CD8B3C7-1CE3-479A-AABD-1901D99FA8EB}"/>
                  </a:ext>
                </a:extLst>
              </p:cNvPr>
              <p:cNvSpPr txBox="1">
                <a:spLocks noRot="1" noChangeAspect="1" noMove="1" noResize="1" noEditPoints="1" noAdjustHandles="1" noChangeArrowheads="1" noChangeShapeType="1" noTextEdit="1"/>
              </p:cNvSpPr>
              <p:nvPr/>
            </p:nvSpPr>
            <p:spPr>
              <a:xfrm>
                <a:off x="7771269" y="1724552"/>
                <a:ext cx="468911" cy="415498"/>
              </a:xfrm>
              <a:prstGeom prst="rect">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D702CA66-E643-44C0-BC12-028BD22CB90D}"/>
                  </a:ext>
                </a:extLst>
              </p:cNvPr>
              <p:cNvSpPr txBox="1"/>
              <p:nvPr/>
            </p:nvSpPr>
            <p:spPr>
              <a:xfrm>
                <a:off x="6691746" y="1119834"/>
                <a:ext cx="568036" cy="338554"/>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IN" sz="1600" b="1" i="1" smtClean="0">
                              <a:latin typeface="Cambria Math" panose="02040503050406030204" pitchFamily="18" charset="0"/>
                            </a:rPr>
                          </m:ctrlPr>
                        </m:sSubPr>
                        <m:e>
                          <m:r>
                            <a:rPr lang="en-IN" sz="1600" b="1" i="1">
                              <a:latin typeface="Cambria Math" panose="02040503050406030204" pitchFamily="18" charset="0"/>
                            </a:rPr>
                            <m:t>𝑻</m:t>
                          </m:r>
                        </m:e>
                        <m:sub>
                          <m:r>
                            <a:rPr lang="en-US" sz="1600" b="1" i="1" smtClean="0">
                              <a:latin typeface="Cambria Math" panose="02040503050406030204" pitchFamily="18" charset="0"/>
                            </a:rPr>
                            <m:t>𝟐</m:t>
                          </m:r>
                        </m:sub>
                      </m:sSub>
                    </m:oMath>
                  </m:oMathPara>
                </a14:m>
                <a:endParaRPr lang="en-IN" sz="1600" b="1" dirty="0"/>
              </a:p>
            </p:txBody>
          </p:sp>
        </mc:Choice>
        <mc:Fallback>
          <p:sp>
            <p:nvSpPr>
              <p:cNvPr id="8" name="TextBox 7">
                <a:extLst>
                  <a:ext uri="{FF2B5EF4-FFF2-40B4-BE49-F238E27FC236}">
                    <a16:creationId xmlns:a16="http://schemas.microsoft.com/office/drawing/2014/main" id="{D702CA66-E643-44C0-BC12-028BD22CB90D}"/>
                  </a:ext>
                </a:extLst>
              </p:cNvPr>
              <p:cNvSpPr txBox="1">
                <a:spLocks noRot="1" noChangeAspect="1" noMove="1" noResize="1" noEditPoints="1" noAdjustHandles="1" noChangeArrowheads="1" noChangeShapeType="1" noTextEdit="1"/>
              </p:cNvSpPr>
              <p:nvPr/>
            </p:nvSpPr>
            <p:spPr>
              <a:xfrm>
                <a:off x="6691746" y="1119834"/>
                <a:ext cx="568036" cy="338554"/>
              </a:xfrm>
              <a:prstGeom prst="rect">
                <a:avLst/>
              </a:prstGeom>
              <a:blipFill>
                <a:blip r:embed="rId6"/>
                <a:stretch>
                  <a:fillRect/>
                </a:stretch>
              </a:blipFill>
            </p:spPr>
            <p:txBody>
              <a:bodyPr/>
              <a:lstStyle/>
              <a:p>
                <a:r>
                  <a:rPr lang="en-IN">
                    <a:noFill/>
                  </a:rPr>
                  <a:t> </a:t>
                </a:r>
              </a:p>
            </p:txBody>
          </p:sp>
        </mc:Fallback>
      </mc:AlternateContent>
    </p:spTree>
    <p:extLst>
      <p:ext uri="{BB962C8B-B14F-4D97-AF65-F5344CB8AC3E}">
        <p14:creationId xmlns:p14="http://schemas.microsoft.com/office/powerpoint/2010/main" val="31685949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893339"/>
              </a:xfrm>
              <a:prstGeom prst="rect">
                <a:avLst/>
              </a:prstGeom>
              <a:noFill/>
            </p:spPr>
            <p:txBody>
              <a:bodyPr wrap="square" rtlCol="0">
                <a:spAutoFit/>
              </a:bodyPr>
              <a:lstStyle/>
              <a:p>
                <a:pPr>
                  <a:lnSpc>
                    <a:spcPct val="150000"/>
                  </a:lnSpc>
                </a:pPr>
                <a:r>
                  <a:rPr lang="en-IN" sz="1600" b="1" dirty="0"/>
                  <a:t>Question: </a:t>
                </a:r>
                <a:r>
                  <a:rPr lang="en-IN" sz="1600" dirty="0"/>
                  <a:t>The figure shows </a:t>
                </a:r>
                <a14:m>
                  <m:oMath xmlns:m="http://schemas.openxmlformats.org/officeDocument/2006/math">
                    <m:r>
                      <a:rPr lang="en-IN" sz="1600" i="1">
                        <a:latin typeface="Cambria Math" panose="02040503050406030204" pitchFamily="18" charset="0"/>
                      </a:rPr>
                      <m:t>𝐼</m:t>
                    </m:r>
                    <m:r>
                      <a:rPr lang="en-IN" sz="1600" i="1">
                        <a:latin typeface="Cambria Math" panose="02040503050406030204" pitchFamily="18" charset="0"/>
                      </a:rPr>
                      <m:t>~</m:t>
                    </m:r>
                    <m:r>
                      <a:rPr lang="en-IN" sz="1600" i="1">
                        <a:latin typeface="Cambria Math" panose="02040503050406030204" pitchFamily="18" charset="0"/>
                      </a:rPr>
                      <m:t>𝑉</m:t>
                    </m:r>
                  </m:oMath>
                </a14:m>
                <a:r>
                  <a:rPr lang="en-IN" sz="1600" dirty="0"/>
                  <a:t> graphs A and B for a conductor at temperatures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1</m:t>
                        </m:r>
                      </m:sub>
                    </m:sSub>
                  </m:oMath>
                </a14:m>
                <a:r>
                  <a:rPr lang="en-IN" sz="1600" dirty="0"/>
                  <a:t> and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2</m:t>
                        </m:r>
                      </m:sub>
                    </m:sSub>
                  </m:oMath>
                </a14:m>
                <a:r>
                  <a:rPr lang="en-IN" sz="1600" dirty="0"/>
                  <a:t> respectively. Which is greater out of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1</m:t>
                        </m:r>
                      </m:sub>
                    </m:sSub>
                  </m:oMath>
                </a14:m>
                <a:r>
                  <a:rPr lang="en-IN" sz="1600" dirty="0"/>
                  <a:t> and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2</m:t>
                        </m:r>
                      </m:sub>
                    </m:sSub>
                  </m:oMath>
                </a14:m>
                <a:r>
                  <a:rPr lang="en-IN" sz="1600" dirty="0"/>
                  <a:t> ? Why? </a:t>
                </a:r>
              </a:p>
              <a:p>
                <a:pPr>
                  <a:lnSpc>
                    <a:spcPct val="150000"/>
                  </a:lnSpc>
                </a:pPr>
                <a:endParaRPr lang="en-IN" sz="1600" dirty="0"/>
              </a:p>
              <a:p>
                <a:pPr>
                  <a:lnSpc>
                    <a:spcPct val="150000"/>
                  </a:lnSpc>
                </a:pPr>
                <a:r>
                  <a:rPr lang="en-IN" sz="1600" b="1" dirty="0"/>
                  <a:t>Solution: </a:t>
                </a:r>
                <a:r>
                  <a:rPr lang="en-IN" sz="1600" dirty="0"/>
                  <a:t>From the figure,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𝐴</m:t>
                        </m:r>
                      </m:sub>
                    </m:sSub>
                    <m:r>
                      <a:rPr lang="en-IN" sz="1600" i="1">
                        <a:latin typeface="Cambria Math" panose="02040503050406030204" pitchFamily="18" charset="0"/>
                      </a:rPr>
                      <m:t>&gt;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𝐵</m:t>
                        </m:r>
                      </m:sub>
                    </m:sSub>
                  </m:oMath>
                </a14:m>
                <a:r>
                  <a:rPr lang="en-IN" sz="1600" dirty="0"/>
                  <a:t> </a:t>
                </a:r>
              </a:p>
              <a:p>
                <a:pPr>
                  <a:lnSpc>
                    <a:spcPct val="150000"/>
                  </a:lnSpc>
                </a:pPr>
                <a:r>
                  <a:rPr lang="en-IN" sz="1600" dirty="0"/>
                  <a:t>Since resistance is higher at a higher temperature. Hence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1</m:t>
                        </m:r>
                      </m:sub>
                    </m:sSub>
                    <m:r>
                      <a:rPr lang="en-IN" sz="1600" i="1">
                        <a:latin typeface="Cambria Math" panose="02040503050406030204" pitchFamily="18" charset="0"/>
                      </a:rPr>
                      <m:t>&gt;</m:t>
                    </m:r>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2</m:t>
                        </m:r>
                      </m:sub>
                    </m:sSub>
                  </m:oMath>
                </a14:m>
                <a:r>
                  <a:rPr lang="en-IN" sz="1600" dirty="0"/>
                  <a:t> .</a:t>
                </a:r>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1893339"/>
              </a:xfrm>
              <a:prstGeom prst="rect">
                <a:avLst/>
              </a:prstGeom>
              <a:blipFill>
                <a:blip r:embed="rId3"/>
                <a:stretch>
                  <a:fillRect l="-408" b="-3215"/>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8BA75DF3-A674-4ADC-8D44-E81F765C2836}"/>
              </a:ext>
            </a:extLst>
          </p:cNvPr>
          <p:cNvPicPr>
            <a:picLocks noChangeAspect="1"/>
          </p:cNvPicPr>
          <p:nvPr/>
        </p:nvPicPr>
        <p:blipFill>
          <a:blip r:embed="rId4" cstate="print"/>
          <a:srcRect/>
          <a:stretch>
            <a:fillRect/>
          </a:stretch>
        </p:blipFill>
        <p:spPr bwMode="auto">
          <a:xfrm>
            <a:off x="3453089" y="2901789"/>
            <a:ext cx="2237821" cy="2038904"/>
          </a:xfrm>
          <a:prstGeom prst="rect">
            <a:avLst/>
          </a:prstGeom>
          <a:noFill/>
          <a:ln w="9525">
            <a:noFill/>
            <a:miter lim="800000"/>
            <a:headEnd/>
            <a:tailEnd/>
          </a:ln>
        </p:spPr>
      </p:pic>
    </p:spTree>
    <p:extLst>
      <p:ext uri="{BB962C8B-B14F-4D97-AF65-F5344CB8AC3E}">
        <p14:creationId xmlns:p14="http://schemas.microsoft.com/office/powerpoint/2010/main" val="23614671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7F26998-276A-4D89-93DB-32AB1787ECB1}"/>
              </a:ext>
            </a:extLst>
          </p:cNvPr>
          <p:cNvSpPr>
            <a:spLocks noChangeArrowheads="1"/>
          </p:cNvSpPr>
          <p:nvPr/>
        </p:nvSpPr>
        <p:spPr bwMode="auto">
          <a:xfrm>
            <a:off x="86916" y="116681"/>
            <a:ext cx="8970169" cy="400110"/>
          </a:xfrm>
          <a:prstGeom prst="rect">
            <a:avLst/>
          </a:prstGeom>
          <a:noFill/>
          <a:ln>
            <a:noFill/>
          </a:ln>
          <a:effec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None/>
              <a:defRPr/>
            </a:pPr>
            <a:r>
              <a:rPr lang="en-US" altLang="en-US" sz="2000" b="1" dirty="0">
                <a:solidFill>
                  <a:srgbClr val="FF0000"/>
                </a:solidFill>
              </a:rPr>
              <a:t>HOME ASSIGNMENT</a:t>
            </a:r>
          </a:p>
        </p:txBody>
      </p:sp>
      <p:pic>
        <p:nvPicPr>
          <p:cNvPr id="17411" name="Google Shape;76;p16">
            <a:extLst>
              <a:ext uri="{FF2B5EF4-FFF2-40B4-BE49-F238E27FC236}">
                <a16:creationId xmlns:a16="http://schemas.microsoft.com/office/drawing/2014/main" id="{E0DA996F-7ED8-4E32-98C2-722E5DA411D5}"/>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8885" y="4218385"/>
            <a:ext cx="925115" cy="925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TextBox 3">
            <a:extLst>
              <a:ext uri="{FF2B5EF4-FFF2-40B4-BE49-F238E27FC236}">
                <a16:creationId xmlns:a16="http://schemas.microsoft.com/office/drawing/2014/main" id="{ACC3A1A1-9D17-4043-96F6-5F3D63920063}"/>
              </a:ext>
            </a:extLst>
          </p:cNvPr>
          <p:cNvSpPr txBox="1">
            <a:spLocks noChangeArrowheads="1"/>
          </p:cNvSpPr>
          <p:nvPr/>
        </p:nvSpPr>
        <p:spPr bwMode="auto">
          <a:xfrm>
            <a:off x="108347" y="494110"/>
            <a:ext cx="8572500" cy="4440767"/>
          </a:xfrm>
          <a:prstGeom prst="rect">
            <a:avLst/>
          </a:prstGeom>
          <a:noFill/>
          <a:ln>
            <a:noFill/>
          </a:ln>
        </p:spPr>
        <p:txBody>
          <a:bodyPr>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50000"/>
              </a:lnSpc>
              <a:spcBef>
                <a:spcPct val="0"/>
              </a:spcBef>
              <a:buFont typeface="Calibri Light" panose="020F0302020204030204" pitchFamily="34" charset="0"/>
              <a:buAutoNum type="arabicPeriod"/>
              <a:defRPr/>
            </a:pPr>
            <a:r>
              <a:rPr lang="en-US" altLang="en-US" sz="1400" dirty="0">
                <a:latin typeface="Arial" panose="020B0604020202020204" pitchFamily="34" charset="0"/>
                <a:cs typeface="Arial" panose="020B0604020202020204" pitchFamily="34" charset="0"/>
              </a:rPr>
              <a:t>How is the drift velocity in a conductor affected with the rise in temperature?</a:t>
            </a:r>
          </a:p>
          <a:p>
            <a:pPr marL="0" indent="0">
              <a:lnSpc>
                <a:spcPct val="150000"/>
              </a:lnSpc>
              <a:spcAft>
                <a:spcPts val="450"/>
              </a:spcAft>
              <a:buNone/>
              <a:defRPr/>
            </a:pPr>
            <a:r>
              <a:rPr lang="en-US" sz="1400" dirty="0">
                <a:latin typeface="Arial" panose="020B0604020202020204" pitchFamily="34" charset="0"/>
                <a:cs typeface="Arial" panose="020B0604020202020204" pitchFamily="34" charset="0"/>
              </a:rPr>
              <a:t>2.   Show on a plot, variation of resistivity of</a:t>
            </a:r>
            <a:endParaRPr lang="en-IN" sz="1400" dirty="0">
              <a:latin typeface="Arial" panose="020B0604020202020204" pitchFamily="34" charset="0"/>
              <a:cs typeface="Arial" panose="020B0604020202020204" pitchFamily="34" charset="0"/>
            </a:endParaRPr>
          </a:p>
          <a:p>
            <a:pPr marL="528638" lvl="1" indent="-257175">
              <a:lnSpc>
                <a:spcPct val="150000"/>
              </a:lnSpc>
              <a:spcAft>
                <a:spcPts val="450"/>
              </a:spcAft>
              <a:buFont typeface="+mj-lt"/>
              <a:buAutoNum type="alphaLcParenR"/>
              <a:defRPr/>
            </a:pPr>
            <a:r>
              <a:rPr lang="en-IN" sz="1400" dirty="0">
                <a:latin typeface="Arial" panose="020B0604020202020204" pitchFamily="34" charset="0"/>
                <a:cs typeface="Arial" panose="020B0604020202020204" pitchFamily="34" charset="0"/>
              </a:rPr>
              <a:t>A conductor and</a:t>
            </a:r>
          </a:p>
          <a:p>
            <a:pPr marL="528638" lvl="1" indent="-257175">
              <a:lnSpc>
                <a:spcPct val="150000"/>
              </a:lnSpc>
              <a:spcAft>
                <a:spcPts val="450"/>
              </a:spcAft>
              <a:buFont typeface="+mj-lt"/>
              <a:buAutoNum type="alphaLcParenR"/>
              <a:defRPr/>
            </a:pPr>
            <a:r>
              <a:rPr lang="en-IN" sz="1400" dirty="0">
                <a:latin typeface="Arial" panose="020B0604020202020204" pitchFamily="34" charset="0"/>
                <a:cs typeface="Arial" panose="020B0604020202020204" pitchFamily="34" charset="0"/>
              </a:rPr>
              <a:t>A typical semiconductor as a function of temperature</a:t>
            </a:r>
          </a:p>
          <a:p>
            <a:pPr marL="400050" lvl="1" indent="-342900">
              <a:lnSpc>
                <a:spcPct val="150000"/>
              </a:lnSpc>
              <a:spcAft>
                <a:spcPts val="450"/>
              </a:spcAft>
              <a:buAutoNum type="arabicPeriod" startAt="3"/>
              <a:defRPr/>
            </a:pPr>
            <a:r>
              <a:rPr lang="en-IN" sz="1400" dirty="0">
                <a:latin typeface="Arial" panose="020B0604020202020204" pitchFamily="34" charset="0"/>
                <a:cs typeface="Arial" panose="020B0604020202020204" pitchFamily="34" charset="0"/>
              </a:rPr>
              <a:t>Using the expression for the resistivity in terms of number density and relaxation time between the collision,  explain how resistivity in the case of a conductor increases while it decreases in a semiconductor, with the rise of temperature.</a:t>
            </a:r>
          </a:p>
          <a:p>
            <a:pPr marL="400050" lvl="1" indent="-342900">
              <a:lnSpc>
                <a:spcPct val="150000"/>
              </a:lnSpc>
              <a:spcAft>
                <a:spcPts val="450"/>
              </a:spcAft>
              <a:buAutoNum type="arabicPeriod" startAt="3"/>
              <a:defRPr/>
            </a:pPr>
            <a:r>
              <a:rPr lang="en-IN" sz="1400" dirty="0">
                <a:latin typeface="Arial" panose="020B0604020202020204" pitchFamily="34" charset="0"/>
                <a:cs typeface="Arial" panose="020B0604020202020204" pitchFamily="34" charset="0"/>
              </a:rPr>
              <a:t>Two materials Si and Cu, are cooled from 300K to 60K. What will be the effect on their resistivity?</a:t>
            </a:r>
          </a:p>
          <a:p>
            <a:pPr marL="57150" lvl="1" indent="0">
              <a:lnSpc>
                <a:spcPct val="150000"/>
              </a:lnSpc>
              <a:spcAft>
                <a:spcPts val="450"/>
              </a:spcAft>
              <a:buNone/>
              <a:defRPr/>
            </a:pPr>
            <a:endParaRPr lang="en-IN" sz="1400" dirty="0">
              <a:latin typeface="Arial" panose="020B0604020202020204" pitchFamily="34" charset="0"/>
              <a:cs typeface="Arial" panose="020B0604020202020204" pitchFamily="34" charset="0"/>
            </a:endParaRPr>
          </a:p>
          <a:p>
            <a:pPr marL="0" indent="0">
              <a:lnSpc>
                <a:spcPct val="150000"/>
              </a:lnSpc>
              <a:spcBef>
                <a:spcPct val="0"/>
              </a:spcBef>
              <a:buNone/>
              <a:defRPr/>
            </a:pPr>
            <a:endParaRPr lang="en-US" altLang="en-US" sz="1400" dirty="0">
              <a:latin typeface="Arial" panose="020B0604020202020204" pitchFamily="34" charset="0"/>
              <a:cs typeface="Arial" panose="020B0604020202020204" pitchFamily="34" charset="0"/>
            </a:endParaRPr>
          </a:p>
          <a:p>
            <a:pPr>
              <a:lnSpc>
                <a:spcPct val="150000"/>
              </a:lnSpc>
              <a:spcBef>
                <a:spcPct val="0"/>
              </a:spcBef>
              <a:buFont typeface="Calibri Light" panose="020F0302020204030204" pitchFamily="34" charset="0"/>
              <a:buAutoNum type="arabicPeriod"/>
              <a:defRPr/>
            </a:pPr>
            <a:endParaRPr lang="en-IN" altLang="en-US" sz="1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Google Shape;76;p16">
            <a:extLst>
              <a:ext uri="{FF2B5EF4-FFF2-40B4-BE49-F238E27FC236}">
                <a16:creationId xmlns:a16="http://schemas.microsoft.com/office/drawing/2014/main" id="{488A9A50-C2CB-4C09-8874-71F13E43A326}"/>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0550" y="4200525"/>
            <a:ext cx="925116" cy="925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7" name="Google Shape;77;p16">
            <a:extLst>
              <a:ext uri="{FF2B5EF4-FFF2-40B4-BE49-F238E27FC236}">
                <a16:creationId xmlns:a16="http://schemas.microsoft.com/office/drawing/2014/main" id="{7E93326D-AC06-4F0B-82DC-A6E62409431E}"/>
              </a:ext>
            </a:extLst>
          </p:cNvPr>
          <p:cNvSpPr txBox="1"/>
          <p:nvPr/>
        </p:nvSpPr>
        <p:spPr>
          <a:xfrm>
            <a:off x="621506" y="742950"/>
            <a:ext cx="7800975" cy="3562350"/>
          </a:xfrm>
          <a:prstGeom prst="rect">
            <a:avLst/>
          </a:prstGeom>
          <a:noFill/>
          <a:ln>
            <a:noFill/>
          </a:ln>
        </p:spPr>
        <p:txBody>
          <a:bodyPr spcFirstLastPara="1" lIns="91425" tIns="91425" rIns="91425" bIns="91425" anchor="ctr"/>
          <a:lstStyle/>
          <a:p>
            <a:pPr marL="457189" algn="ctr">
              <a:lnSpc>
                <a:spcPct val="115000"/>
              </a:lnSpc>
              <a:buSzPts val="4000"/>
              <a:defRPr/>
            </a:pPr>
            <a:r>
              <a:rPr lang="en" sz="4000" b="1"/>
              <a:t>THANKING YOU</a:t>
            </a:r>
            <a:endParaRPr sz="4000" b="1"/>
          </a:p>
          <a:p>
            <a:pPr marL="457189" algn="ctr">
              <a:lnSpc>
                <a:spcPct val="115000"/>
              </a:lnSpc>
              <a:buSzPts val="4000"/>
              <a:defRPr/>
            </a:pPr>
            <a:r>
              <a:rPr lang="en" sz="4000" b="1">
                <a:solidFill>
                  <a:srgbClr val="FF0000"/>
                </a:solidFill>
              </a:rPr>
              <a:t>ODM EDUCATIONAL GROUP</a:t>
            </a:r>
            <a:endParaRPr sz="4000" b="1">
              <a:solidFill>
                <a:srgbClr val="FF0000"/>
              </a:solidFill>
            </a:endParaRPr>
          </a:p>
          <a:p>
            <a:pPr>
              <a:buSzPts val="1400"/>
              <a:defRPr/>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0" y="0"/>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Temperature dependence of resistance</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0" y="280562"/>
                <a:ext cx="8970818" cy="2449260"/>
              </a:xfrm>
              <a:prstGeom prst="rect">
                <a:avLst/>
              </a:prstGeom>
              <a:noFill/>
            </p:spPr>
            <p:txBody>
              <a:bodyPr wrap="square" rtlCol="0">
                <a:spAutoFit/>
              </a:bodyPr>
              <a:lstStyle/>
              <a:p>
                <a:pPr marL="400050" indent="-400050">
                  <a:lnSpc>
                    <a:spcPct val="150000"/>
                  </a:lnSpc>
                  <a:buAutoNum type="romanLcParenBoth"/>
                </a:pPr>
                <a:r>
                  <a:rPr lang="en-IN" sz="1600" b="1" dirty="0"/>
                  <a:t>For conductors: </a:t>
                </a:r>
              </a:p>
              <a:p>
                <a:pPr>
                  <a:lnSpc>
                    <a:spcPct val="150000"/>
                  </a:lnSpc>
                </a:pPr>
                <a:r>
                  <a:rPr lang="en-IN" sz="1600" dirty="0"/>
                  <a:t>As per drift speed concept the resistivity of a conductor is given by</a:t>
                </a:r>
              </a:p>
              <a:p>
                <a:pPr algn="ctr">
                  <a:lnSpc>
                    <a:spcPct val="150000"/>
                  </a:lnSpc>
                </a:pPr>
                <a:r>
                  <a:rPr lang="en-IN" sz="1600" dirty="0"/>
                  <a:t> </a:t>
                </a:r>
                <a14:m>
                  <m:oMath xmlns:m="http://schemas.openxmlformats.org/officeDocument/2006/math">
                    <m:r>
                      <a:rPr lang="en-IN" sz="1800" i="1">
                        <a:latin typeface="Cambria Math" panose="02040503050406030204" pitchFamily="18" charset="0"/>
                      </a:rPr>
                      <m:t>𝜌</m:t>
                    </m:r>
                    <m:r>
                      <a:rPr lang="en-IN" sz="1800" i="1">
                        <a:latin typeface="Cambria Math" panose="02040503050406030204" pitchFamily="18" charset="0"/>
                      </a:rPr>
                      <m:t>=</m:t>
                    </m:r>
                    <m:f>
                      <m:fPr>
                        <m:ctrlPr>
                          <a:rPr lang="en-IN" sz="1800" i="1">
                            <a:latin typeface="Cambria Math" panose="02040503050406030204" pitchFamily="18" charset="0"/>
                          </a:rPr>
                        </m:ctrlPr>
                      </m:fPr>
                      <m:num>
                        <m:r>
                          <a:rPr lang="en-IN" sz="1800" i="1">
                            <a:latin typeface="Cambria Math" panose="02040503050406030204" pitchFamily="18" charset="0"/>
                          </a:rPr>
                          <m:t>𝑚</m:t>
                        </m:r>
                      </m:num>
                      <m:den>
                        <m:r>
                          <a:rPr lang="en-IN" sz="1800" i="1">
                            <a:latin typeface="Cambria Math" panose="02040503050406030204" pitchFamily="18" charset="0"/>
                          </a:rPr>
                          <m:t>𝑛</m:t>
                        </m:r>
                        <m:sSup>
                          <m:sSupPr>
                            <m:ctrlPr>
                              <a:rPr lang="en-IN" sz="1800" i="1">
                                <a:latin typeface="Cambria Math" panose="02040503050406030204" pitchFamily="18" charset="0"/>
                              </a:rPr>
                            </m:ctrlPr>
                          </m:sSupPr>
                          <m:e>
                            <m:r>
                              <a:rPr lang="en-IN" sz="1800" i="1">
                                <a:latin typeface="Cambria Math" panose="02040503050406030204" pitchFamily="18" charset="0"/>
                              </a:rPr>
                              <m:t>𝑒</m:t>
                            </m:r>
                          </m:e>
                          <m:sup>
                            <m:r>
                              <a:rPr lang="en-IN" sz="1800" i="1">
                                <a:latin typeface="Cambria Math" panose="02040503050406030204" pitchFamily="18" charset="0"/>
                              </a:rPr>
                              <m:t>2</m:t>
                            </m:r>
                          </m:sup>
                        </m:sSup>
                        <m:r>
                          <a:rPr lang="en-IN" sz="1800" i="1">
                            <a:latin typeface="Cambria Math" panose="02040503050406030204" pitchFamily="18" charset="0"/>
                          </a:rPr>
                          <m:t>𝜏</m:t>
                        </m:r>
                      </m:den>
                    </m:f>
                  </m:oMath>
                </a14:m>
                <a:endParaRPr lang="en-IN" sz="1800" dirty="0"/>
              </a:p>
              <a:p>
                <a:pPr>
                  <a:lnSpc>
                    <a:spcPct val="150000"/>
                  </a:lnSpc>
                </a:pPr>
                <a:r>
                  <a:rPr lang="en-IN" sz="1600" dirty="0"/>
                  <a:t>As temperature increases the average relaxation time of free electrons decreases. So resistivity and hence the resistance of a conductor increases with the rise in temperature. Hence the conductivity of the conductor decreases with rising in temperature.  </a:t>
                </a: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0" y="280562"/>
                <a:ext cx="8970818" cy="2449260"/>
              </a:xfrm>
              <a:prstGeom prst="rect">
                <a:avLst/>
              </a:prstGeom>
              <a:blipFill>
                <a:blip r:embed="rId3"/>
                <a:stretch>
                  <a:fillRect l="-340" b="-2239"/>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B9FFE9D0-31C3-4CC8-A159-75E07BF6ECFD}"/>
              </a:ext>
            </a:extLst>
          </p:cNvPr>
          <p:cNvPicPr>
            <a:picLocks noChangeAspect="1"/>
          </p:cNvPicPr>
          <p:nvPr/>
        </p:nvPicPr>
        <p:blipFill>
          <a:blip r:embed="rId4" cstate="print"/>
          <a:srcRect/>
          <a:stretch>
            <a:fillRect/>
          </a:stretch>
        </p:blipFill>
        <p:spPr bwMode="auto">
          <a:xfrm>
            <a:off x="559596" y="2668075"/>
            <a:ext cx="2263635" cy="1961313"/>
          </a:xfrm>
          <a:prstGeom prst="rect">
            <a:avLst/>
          </a:prstGeom>
          <a:noFill/>
          <a:ln w="9525">
            <a:noFill/>
            <a:miter lim="800000"/>
            <a:headEnd/>
            <a:tailEnd/>
          </a:ln>
        </p:spPr>
      </p:pic>
      <p:pic>
        <p:nvPicPr>
          <p:cNvPr id="6" name="Picture 5">
            <a:extLst>
              <a:ext uri="{FF2B5EF4-FFF2-40B4-BE49-F238E27FC236}">
                <a16:creationId xmlns:a16="http://schemas.microsoft.com/office/drawing/2014/main" id="{2A9D1C40-1797-424C-9333-15D4BF6670CA}"/>
              </a:ext>
            </a:extLst>
          </p:cNvPr>
          <p:cNvPicPr>
            <a:picLocks noChangeAspect="1"/>
          </p:cNvPicPr>
          <p:nvPr/>
        </p:nvPicPr>
        <p:blipFill>
          <a:blip r:embed="rId5" cstate="print">
            <a:extLst>
              <a:ext uri="{BEBA8EAE-BF5A-486C-A8C5-ECC9F3942E4B}">
                <a14:imgProps xmlns:a14="http://schemas.microsoft.com/office/drawing/2010/main">
                  <a14:imgLayer r:embed="rId6">
                    <a14:imgEffect>
                      <a14:sharpenSoften amount="50000"/>
                    </a14:imgEffect>
                    <a14:imgEffect>
                      <a14:brightnessContrast bright="20000"/>
                    </a14:imgEffect>
                  </a14:imgLayer>
                </a14:imgProps>
              </a:ext>
            </a:extLst>
          </a:blip>
          <a:srcRect/>
          <a:stretch>
            <a:fillRect/>
          </a:stretch>
        </p:blipFill>
        <p:spPr bwMode="auto">
          <a:xfrm>
            <a:off x="4687802" y="2668075"/>
            <a:ext cx="2263635" cy="1859116"/>
          </a:xfrm>
          <a:prstGeom prst="rect">
            <a:avLst/>
          </a:prstGeom>
          <a:noFill/>
          <a:ln w="9525">
            <a:noFill/>
            <a:miter lim="800000"/>
            <a:headEnd/>
            <a:tailEnd/>
          </a:ln>
        </p:spPr>
      </p:pic>
      <p:sp>
        <p:nvSpPr>
          <p:cNvPr id="4" name="Rectangle 3">
            <a:extLst>
              <a:ext uri="{FF2B5EF4-FFF2-40B4-BE49-F238E27FC236}">
                <a16:creationId xmlns:a16="http://schemas.microsoft.com/office/drawing/2014/main" id="{A37909FC-1358-4DD1-B2FE-32D46EFC8BF6}"/>
              </a:ext>
            </a:extLst>
          </p:cNvPr>
          <p:cNvSpPr/>
          <p:nvPr/>
        </p:nvSpPr>
        <p:spPr>
          <a:xfrm>
            <a:off x="699059" y="4587338"/>
            <a:ext cx="2502608" cy="338554"/>
          </a:xfrm>
          <a:prstGeom prst="rect">
            <a:avLst/>
          </a:prstGeom>
        </p:spPr>
        <p:txBody>
          <a:bodyPr wrap="none">
            <a:spAutoFit/>
          </a:bodyPr>
          <a:lstStyle/>
          <a:p>
            <a:r>
              <a:rPr lang="en-IN" sz="1600" b="1" dirty="0">
                <a:latin typeface="Arial" panose="020B0604020202020204" pitchFamily="34" charset="0"/>
                <a:ea typeface="Times New Roman" panose="02020603050405020304" pitchFamily="18" charset="0"/>
              </a:rPr>
              <a:t>For metals (like copper)</a:t>
            </a:r>
            <a:endParaRPr lang="en-IN" sz="1600" b="1" dirty="0"/>
          </a:p>
        </p:txBody>
      </p:sp>
      <p:sp>
        <p:nvSpPr>
          <p:cNvPr id="8" name="Rectangle 7">
            <a:extLst>
              <a:ext uri="{FF2B5EF4-FFF2-40B4-BE49-F238E27FC236}">
                <a16:creationId xmlns:a16="http://schemas.microsoft.com/office/drawing/2014/main" id="{C2E421E3-AABE-41DE-80E2-F6325C591044}"/>
              </a:ext>
            </a:extLst>
          </p:cNvPr>
          <p:cNvSpPr/>
          <p:nvPr/>
        </p:nvSpPr>
        <p:spPr>
          <a:xfrm>
            <a:off x="4810770" y="4629388"/>
            <a:ext cx="2707793" cy="338554"/>
          </a:xfrm>
          <a:prstGeom prst="rect">
            <a:avLst/>
          </a:prstGeom>
        </p:spPr>
        <p:txBody>
          <a:bodyPr wrap="none">
            <a:spAutoFit/>
          </a:bodyPr>
          <a:lstStyle/>
          <a:p>
            <a:r>
              <a:rPr lang="en-IN" sz="1600" b="1" dirty="0">
                <a:latin typeface="Arial" panose="020B0604020202020204" pitchFamily="34" charset="0"/>
                <a:ea typeface="Times New Roman" panose="02020603050405020304" pitchFamily="18" charset="0"/>
              </a:rPr>
              <a:t>For Alloys (like nichrome)</a:t>
            </a:r>
            <a:endParaRPr lang="en-IN" sz="1600" b="1" dirty="0"/>
          </a:p>
        </p:txBody>
      </p:sp>
      <p:sp>
        <p:nvSpPr>
          <p:cNvPr id="7" name="Rectangle 6">
            <a:extLst>
              <a:ext uri="{FF2B5EF4-FFF2-40B4-BE49-F238E27FC236}">
                <a16:creationId xmlns:a16="http://schemas.microsoft.com/office/drawing/2014/main" id="{378461B5-F358-4344-839F-AC68DCA4EBB4}"/>
              </a:ext>
            </a:extLst>
          </p:cNvPr>
          <p:cNvSpPr/>
          <p:nvPr/>
        </p:nvSpPr>
        <p:spPr>
          <a:xfrm>
            <a:off x="4031673" y="1149927"/>
            <a:ext cx="1184563" cy="5056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7687938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Temperature dependence of resistance</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3187924"/>
              </a:xfrm>
              <a:prstGeom prst="rect">
                <a:avLst/>
              </a:prstGeom>
              <a:noFill/>
            </p:spPr>
            <p:txBody>
              <a:bodyPr wrap="square" rtlCol="0">
                <a:spAutoFit/>
              </a:bodyPr>
              <a:lstStyle/>
              <a:p>
                <a:pPr algn="just">
                  <a:lnSpc>
                    <a:spcPct val="150000"/>
                  </a:lnSpc>
                </a:pPr>
                <a:r>
                  <a:rPr lang="en-IN" sz="1600" b="1" dirty="0"/>
                  <a:t>(ii)  For semiconductors :</a:t>
                </a:r>
                <a:endParaRPr lang="en-IN" sz="1600" dirty="0"/>
              </a:p>
              <a:p>
                <a:pPr algn="just">
                  <a:lnSpc>
                    <a:spcPct val="150000"/>
                  </a:lnSpc>
                </a:pPr>
                <a:r>
                  <a:rPr lang="en-IN" sz="1600" dirty="0"/>
                  <a:t>As per the drift speed concept, the resistivity of a conductor is given by</a:t>
                </a:r>
              </a:p>
              <a:p>
                <a:pPr algn="ctr">
                  <a:lnSpc>
                    <a:spcPct val="150000"/>
                  </a:lnSpc>
                </a:pPr>
                <a:r>
                  <a:rPr lang="en-IN" sz="1800" dirty="0"/>
                  <a:t> </a:t>
                </a:r>
                <a14:m>
                  <m:oMath xmlns:m="http://schemas.openxmlformats.org/officeDocument/2006/math">
                    <m:r>
                      <a:rPr lang="en-IN" sz="1800" i="1">
                        <a:latin typeface="Cambria Math" panose="02040503050406030204" pitchFamily="18" charset="0"/>
                      </a:rPr>
                      <m:t>𝜌</m:t>
                    </m:r>
                    <m:r>
                      <a:rPr lang="en-IN" sz="1800" i="1">
                        <a:latin typeface="Cambria Math" panose="02040503050406030204" pitchFamily="18" charset="0"/>
                      </a:rPr>
                      <m:t>=</m:t>
                    </m:r>
                    <m:f>
                      <m:fPr>
                        <m:ctrlPr>
                          <a:rPr lang="en-IN" sz="1800" i="1">
                            <a:latin typeface="Cambria Math" panose="02040503050406030204" pitchFamily="18" charset="0"/>
                          </a:rPr>
                        </m:ctrlPr>
                      </m:fPr>
                      <m:num>
                        <m:r>
                          <a:rPr lang="en-IN" sz="1800" i="1">
                            <a:latin typeface="Cambria Math" panose="02040503050406030204" pitchFamily="18" charset="0"/>
                          </a:rPr>
                          <m:t>𝑚</m:t>
                        </m:r>
                      </m:num>
                      <m:den>
                        <m:r>
                          <a:rPr lang="en-IN" sz="1800" i="1">
                            <a:latin typeface="Cambria Math" panose="02040503050406030204" pitchFamily="18" charset="0"/>
                          </a:rPr>
                          <m:t>𝑛</m:t>
                        </m:r>
                        <m:sSup>
                          <m:sSupPr>
                            <m:ctrlPr>
                              <a:rPr lang="en-IN" sz="1800" i="1">
                                <a:latin typeface="Cambria Math" panose="02040503050406030204" pitchFamily="18" charset="0"/>
                              </a:rPr>
                            </m:ctrlPr>
                          </m:sSupPr>
                          <m:e>
                            <m:r>
                              <a:rPr lang="en-IN" sz="1800" i="1">
                                <a:latin typeface="Cambria Math" panose="02040503050406030204" pitchFamily="18" charset="0"/>
                              </a:rPr>
                              <m:t>𝑒</m:t>
                            </m:r>
                          </m:e>
                          <m:sup>
                            <m:r>
                              <a:rPr lang="en-IN" sz="1800" i="1">
                                <a:latin typeface="Cambria Math" panose="02040503050406030204" pitchFamily="18" charset="0"/>
                              </a:rPr>
                              <m:t>2</m:t>
                            </m:r>
                          </m:sup>
                        </m:sSup>
                        <m:r>
                          <a:rPr lang="en-IN" sz="1800" i="1">
                            <a:latin typeface="Cambria Math" panose="02040503050406030204" pitchFamily="18" charset="0"/>
                          </a:rPr>
                          <m:t>𝜏</m:t>
                        </m:r>
                      </m:den>
                    </m:f>
                  </m:oMath>
                </a14:m>
                <a:endParaRPr lang="en-IN" sz="1800" dirty="0"/>
              </a:p>
              <a:p>
                <a:pPr algn="just">
                  <a:lnSpc>
                    <a:spcPct val="150000"/>
                  </a:lnSpc>
                </a:pPr>
                <a:r>
                  <a:rPr lang="en-IN" sz="1600" dirty="0"/>
                  <a:t>As temperature increases the average relaxation time of free electrons decreases. But for </a:t>
                </a:r>
                <a:r>
                  <a:rPr lang="en-IN" sz="1600" b="1" dirty="0"/>
                  <a:t>semiconductors no. the density of free electrons increases with the rise in temperature </a:t>
                </a:r>
                <a:r>
                  <a:rPr lang="en-IN" sz="1600" dirty="0"/>
                  <a:t>in such a way that the product increases. So resistivity and hence the resistance of the conductor decreases with rising in temperature. Hence the conductivity of the conductor increases with the rise in temperature. </a:t>
                </a: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3187924"/>
              </a:xfrm>
              <a:prstGeom prst="rect">
                <a:avLst/>
              </a:prstGeom>
              <a:blipFill>
                <a:blip r:embed="rId3"/>
                <a:stretch>
                  <a:fillRect l="-408" r="-340" b="-1530"/>
                </a:stretch>
              </a:blipFill>
            </p:spPr>
            <p:txBody>
              <a:bodyPr/>
              <a:lstStyle/>
              <a:p>
                <a:r>
                  <a:rPr lang="en-IN">
                    <a:noFill/>
                  </a:rPr>
                  <a:t> </a:t>
                </a:r>
              </a:p>
            </p:txBody>
          </p:sp>
        </mc:Fallback>
      </mc:AlternateContent>
      <p:pic>
        <p:nvPicPr>
          <p:cNvPr id="9" name="Picture 8">
            <a:extLst>
              <a:ext uri="{FF2B5EF4-FFF2-40B4-BE49-F238E27FC236}">
                <a16:creationId xmlns:a16="http://schemas.microsoft.com/office/drawing/2014/main" id="{F9726B54-54ED-453D-B350-CC0FC7C26222}"/>
              </a:ext>
            </a:extLst>
          </p:cNvPr>
          <p:cNvPicPr>
            <a:picLocks noChangeAspect="1"/>
          </p:cNvPicPr>
          <p:nvPr/>
        </p:nvPicPr>
        <p:blipFill>
          <a:blip r:embed="rId4" cstate="print"/>
          <a:srcRect/>
          <a:stretch>
            <a:fillRect/>
          </a:stretch>
        </p:blipFill>
        <p:spPr bwMode="auto">
          <a:xfrm>
            <a:off x="2915291" y="3256655"/>
            <a:ext cx="1646319" cy="1590981"/>
          </a:xfrm>
          <a:prstGeom prst="rect">
            <a:avLst/>
          </a:prstGeom>
          <a:noFill/>
          <a:ln w="9525">
            <a:noFill/>
            <a:miter lim="800000"/>
            <a:headEnd/>
            <a:tailEnd/>
          </a:ln>
        </p:spPr>
      </p:pic>
      <p:pic>
        <p:nvPicPr>
          <p:cNvPr id="10" name="Picture 9">
            <a:extLst>
              <a:ext uri="{FF2B5EF4-FFF2-40B4-BE49-F238E27FC236}">
                <a16:creationId xmlns:a16="http://schemas.microsoft.com/office/drawing/2014/main" id="{0283EFD0-F6B4-4BFE-87D5-D2C276CC8A33}"/>
              </a:ext>
            </a:extLst>
          </p:cNvPr>
          <p:cNvPicPr>
            <a:picLocks noChangeAspect="1"/>
          </p:cNvPicPr>
          <p:nvPr/>
        </p:nvPicPr>
        <p:blipFill>
          <a:blip r:embed="rId5" cstate="print"/>
          <a:srcRect/>
          <a:stretch>
            <a:fillRect/>
          </a:stretch>
        </p:blipFill>
        <p:spPr bwMode="auto">
          <a:xfrm>
            <a:off x="2056939" y="3918243"/>
            <a:ext cx="877812" cy="267807"/>
          </a:xfrm>
          <a:prstGeom prst="rect">
            <a:avLst/>
          </a:prstGeom>
          <a:noFill/>
          <a:ln w="9525">
            <a:noFill/>
            <a:miter lim="800000"/>
            <a:headEnd/>
            <a:tailEnd/>
          </a:ln>
        </p:spPr>
      </p:pic>
      <p:pic>
        <p:nvPicPr>
          <p:cNvPr id="11" name="Picture 10">
            <a:extLst>
              <a:ext uri="{FF2B5EF4-FFF2-40B4-BE49-F238E27FC236}">
                <a16:creationId xmlns:a16="http://schemas.microsoft.com/office/drawing/2014/main" id="{4FDC07C6-B96D-4025-9541-DE93A0B53BA2}"/>
              </a:ext>
            </a:extLst>
          </p:cNvPr>
          <p:cNvPicPr>
            <a:picLocks noChangeAspect="1"/>
          </p:cNvPicPr>
          <p:nvPr/>
        </p:nvPicPr>
        <p:blipFill>
          <a:blip r:embed="rId6" cstate="print"/>
          <a:srcRect/>
          <a:stretch>
            <a:fillRect/>
          </a:stretch>
        </p:blipFill>
        <p:spPr bwMode="auto">
          <a:xfrm>
            <a:off x="3091244" y="4835092"/>
            <a:ext cx="793277" cy="230771"/>
          </a:xfrm>
          <a:prstGeom prst="rect">
            <a:avLst/>
          </a:prstGeom>
          <a:noFill/>
          <a:ln w="9525">
            <a:noFill/>
            <a:miter lim="800000"/>
            <a:headEnd/>
            <a:tailEnd/>
          </a:ln>
        </p:spPr>
      </p:pic>
      <p:sp>
        <p:nvSpPr>
          <p:cNvPr id="8" name="Rectangle 7">
            <a:extLst>
              <a:ext uri="{FF2B5EF4-FFF2-40B4-BE49-F238E27FC236}">
                <a16:creationId xmlns:a16="http://schemas.microsoft.com/office/drawing/2014/main" id="{D745417A-F89E-42CB-8D85-126C25281A9F}"/>
              </a:ext>
            </a:extLst>
          </p:cNvPr>
          <p:cNvSpPr/>
          <p:nvPr/>
        </p:nvSpPr>
        <p:spPr>
          <a:xfrm>
            <a:off x="4052455" y="1366826"/>
            <a:ext cx="1184563" cy="5056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7725354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Temperature dependence of resistance</a:t>
            </a:r>
          </a:p>
        </p:txBody>
      </p:sp>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524007"/>
          </a:xfrm>
          <a:prstGeom prst="rect">
            <a:avLst/>
          </a:prstGeom>
          <a:noFill/>
        </p:spPr>
        <p:txBody>
          <a:bodyPr wrap="square" rtlCol="0">
            <a:spAutoFit/>
          </a:bodyPr>
          <a:lstStyle/>
          <a:p>
            <a:pPr>
              <a:lnSpc>
                <a:spcPct val="150000"/>
              </a:lnSpc>
            </a:pPr>
            <a:r>
              <a:rPr lang="en-IN" sz="1600" b="1" dirty="0"/>
              <a:t>(iii) For insulators: </a:t>
            </a:r>
            <a:r>
              <a:rPr lang="en-IN" sz="1600" dirty="0"/>
              <a:t>For insulators, the resistivity decreases with rise in temperature.	</a:t>
            </a:r>
          </a:p>
          <a:p>
            <a:pPr>
              <a:lnSpc>
                <a:spcPct val="150000"/>
              </a:lnSpc>
            </a:pPr>
            <a:r>
              <a:rPr lang="en-IN" sz="1600" b="1" dirty="0"/>
              <a:t>(iv) Superconductor:</a:t>
            </a:r>
            <a:r>
              <a:rPr lang="en-IN" sz="1600" dirty="0"/>
              <a:t> There exist some materials whose resistivity decreases on lowering the temperature and below a temperature called the critical temperature the resistivity becomes 0. This property is called superconductivity.</a:t>
            </a:r>
          </a:p>
        </p:txBody>
      </p:sp>
      <p:pic>
        <p:nvPicPr>
          <p:cNvPr id="8" name="Picture 7">
            <a:extLst>
              <a:ext uri="{FF2B5EF4-FFF2-40B4-BE49-F238E27FC236}">
                <a16:creationId xmlns:a16="http://schemas.microsoft.com/office/drawing/2014/main" id="{31616E62-5706-4E02-A953-27471E5774FF}"/>
              </a:ext>
            </a:extLst>
          </p:cNvPr>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bright="20000"/>
                    </a14:imgEffect>
                  </a14:imgLayer>
                </a14:imgProps>
              </a:ext>
            </a:extLst>
          </a:blip>
          <a:srcRect/>
          <a:stretch>
            <a:fillRect/>
          </a:stretch>
        </p:blipFill>
        <p:spPr bwMode="auto">
          <a:xfrm>
            <a:off x="2438843" y="2605097"/>
            <a:ext cx="3153882" cy="2050023"/>
          </a:xfrm>
          <a:prstGeom prst="rect">
            <a:avLst/>
          </a:prstGeom>
          <a:noFill/>
          <a:ln w="9525">
            <a:noFill/>
            <a:miter lim="800000"/>
            <a:headEnd/>
            <a:tailEnd/>
          </a:ln>
        </p:spPr>
      </p:pic>
    </p:spTree>
    <p:extLst>
      <p:ext uri="{BB962C8B-B14F-4D97-AF65-F5344CB8AC3E}">
        <p14:creationId xmlns:p14="http://schemas.microsoft.com/office/powerpoint/2010/main" val="12831475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Temperature coefficient of resistance</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235659"/>
              </a:xfrm>
              <a:prstGeom prst="rect">
                <a:avLst/>
              </a:prstGeom>
              <a:noFill/>
            </p:spPr>
            <p:txBody>
              <a:bodyPr wrap="square" rtlCol="0">
                <a:spAutoFit/>
              </a:bodyPr>
              <a:lstStyle/>
              <a:p>
                <a:pPr>
                  <a:lnSpc>
                    <a:spcPct val="150000"/>
                  </a:lnSpc>
                </a:pPr>
                <a:r>
                  <a:rPr lang="en-IN" sz="1600" dirty="0"/>
                  <a:t>The resistance of a conductor varies with temperature. If R</a:t>
                </a:r>
                <a:r>
                  <a:rPr lang="en-IN" sz="1600" baseline="-25000" dirty="0"/>
                  <a:t>0</a:t>
                </a:r>
                <a:r>
                  <a:rPr lang="en-IN" sz="1600" dirty="0"/>
                  <a:t> and R</a:t>
                </a:r>
                <a:r>
                  <a:rPr lang="en-IN" sz="1600" baseline="-25000" dirty="0"/>
                  <a:t>t</a:t>
                </a:r>
                <a:r>
                  <a:rPr lang="en-IN" sz="1600" dirty="0"/>
                  <a:t> are the resistances of a conductor at 0</a:t>
                </a:r>
                <a:r>
                  <a:rPr lang="en-IN" sz="1600" baseline="30000" dirty="0"/>
                  <a:t>0 </a:t>
                </a:r>
                <a:r>
                  <a:rPr lang="en-IN" sz="1600" dirty="0"/>
                  <a:t>C and t</a:t>
                </a:r>
                <a:r>
                  <a:rPr lang="en-IN" sz="1600" baseline="30000" dirty="0"/>
                  <a:t>0</a:t>
                </a:r>
                <a:r>
                  <a:rPr lang="en-IN" sz="1600" dirty="0"/>
                  <a:t>C respectively, then we have</a:t>
                </a:r>
              </a:p>
              <a:p>
                <a:pPr>
                  <a:lnSpc>
                    <a:spcPct val="150000"/>
                  </a:lnSpc>
                </a:pPr>
                <a:r>
                  <a:rPr lang="en-IN" sz="1600" dirty="0"/>
                  <a:t>	</a:t>
                </a:r>
                <a14:m>
                  <m:oMath xmlns:m="http://schemas.openxmlformats.org/officeDocument/2006/math">
                    <m:sSub>
                      <m:sSubPr>
                        <m:ctrlPr>
                          <a:rPr lang="en-IN" sz="2000" i="1">
                            <a:latin typeface="Cambria Math" panose="02040503050406030204" pitchFamily="18" charset="0"/>
                          </a:rPr>
                        </m:ctrlPr>
                      </m:sSubPr>
                      <m:e>
                        <m:r>
                          <a:rPr lang="en-IN" sz="2000" i="1">
                            <a:latin typeface="Cambria Math" panose="02040503050406030204" pitchFamily="18" charset="0"/>
                          </a:rPr>
                          <m:t>𝑅</m:t>
                        </m:r>
                      </m:e>
                      <m:sub>
                        <m:r>
                          <a:rPr lang="en-IN" sz="2000" i="1">
                            <a:latin typeface="Cambria Math" panose="02040503050406030204" pitchFamily="18" charset="0"/>
                          </a:rPr>
                          <m:t>𝑡</m:t>
                        </m:r>
                      </m:sub>
                    </m:sSub>
                    <m:r>
                      <a:rPr lang="en-IN" sz="2000" i="1">
                        <a:latin typeface="Cambria Math" panose="02040503050406030204" pitchFamily="18" charset="0"/>
                      </a:rPr>
                      <m:t>−</m:t>
                    </m:r>
                    <m:sSub>
                      <m:sSubPr>
                        <m:ctrlPr>
                          <a:rPr lang="en-IN" sz="2000" i="1">
                            <a:latin typeface="Cambria Math" panose="02040503050406030204" pitchFamily="18" charset="0"/>
                          </a:rPr>
                        </m:ctrlPr>
                      </m:sSubPr>
                      <m:e>
                        <m:r>
                          <a:rPr lang="en-IN" sz="2000" i="1">
                            <a:latin typeface="Cambria Math" panose="02040503050406030204" pitchFamily="18" charset="0"/>
                          </a:rPr>
                          <m:t>𝑅</m:t>
                        </m:r>
                      </m:e>
                      <m:sub>
                        <m:r>
                          <a:rPr lang="en-IN" sz="2000" i="1">
                            <a:latin typeface="Cambria Math" panose="02040503050406030204" pitchFamily="18" charset="0"/>
                          </a:rPr>
                          <m:t>0</m:t>
                        </m:r>
                      </m:sub>
                    </m:sSub>
                    <m:r>
                      <a:rPr lang="en-IN" sz="2000" i="1">
                        <a:latin typeface="Cambria Math" panose="02040503050406030204" pitchFamily="18" charset="0"/>
                      </a:rPr>
                      <m:t>=</m:t>
                    </m:r>
                    <m:r>
                      <a:rPr lang="en-IN" sz="2000" i="1">
                        <a:latin typeface="Cambria Math" panose="02040503050406030204" pitchFamily="18" charset="0"/>
                      </a:rPr>
                      <m:t>𝛼</m:t>
                    </m:r>
                    <m:sSub>
                      <m:sSubPr>
                        <m:ctrlPr>
                          <a:rPr lang="en-IN" sz="2000" i="1">
                            <a:latin typeface="Cambria Math" panose="02040503050406030204" pitchFamily="18" charset="0"/>
                          </a:rPr>
                        </m:ctrlPr>
                      </m:sSubPr>
                      <m:e>
                        <m:r>
                          <a:rPr lang="en-IN" sz="2000" i="1">
                            <a:latin typeface="Cambria Math" panose="02040503050406030204" pitchFamily="18" charset="0"/>
                          </a:rPr>
                          <m:t>𝑅</m:t>
                        </m:r>
                      </m:e>
                      <m:sub>
                        <m:r>
                          <a:rPr lang="en-IN" sz="2000" i="1">
                            <a:latin typeface="Cambria Math" panose="02040503050406030204" pitchFamily="18" charset="0"/>
                          </a:rPr>
                          <m:t>0</m:t>
                        </m:r>
                      </m:sub>
                    </m:sSub>
                    <m:r>
                      <a:rPr lang="en-IN" sz="2000" i="1">
                        <a:latin typeface="Cambria Math" panose="02040503050406030204" pitchFamily="18" charset="0"/>
                      </a:rPr>
                      <m:t>𝑡</m:t>
                    </m:r>
                  </m:oMath>
                </a14:m>
                <a:r>
                  <a:rPr lang="en-IN" sz="2000" dirty="0"/>
                  <a:t>	</a:t>
                </a:r>
                <a:r>
                  <a:rPr lang="en-IN" sz="1600" dirty="0"/>
                  <a:t>	</a:t>
                </a: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1235659"/>
              </a:xfrm>
              <a:prstGeom prst="rect">
                <a:avLst/>
              </a:prstGeom>
              <a:blipFill>
                <a:blip r:embed="rId3"/>
                <a:stretch>
                  <a:fillRect l="-408"/>
                </a:stretch>
              </a:blipFill>
            </p:spPr>
            <p:txBody>
              <a:bodyPr/>
              <a:lstStyle/>
              <a:p>
                <a:r>
                  <a:rPr lang="en-IN">
                    <a:noFill/>
                  </a:rPr>
                  <a:t> </a:t>
                </a:r>
              </a:p>
            </p:txBody>
          </p:sp>
        </mc:Fallback>
      </mc:AlternateContent>
    </p:spTree>
    <p:extLst>
      <p:ext uri="{BB962C8B-B14F-4D97-AF65-F5344CB8AC3E}">
        <p14:creationId xmlns:p14="http://schemas.microsoft.com/office/powerpoint/2010/main" val="34422940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Temperature coefficient of resistance</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3645293"/>
              </a:xfrm>
              <a:prstGeom prst="rect">
                <a:avLst/>
              </a:prstGeom>
              <a:noFill/>
            </p:spPr>
            <p:txBody>
              <a:bodyPr wrap="square" rtlCol="0">
                <a:spAutoFit/>
              </a:bodyPr>
              <a:lstStyle/>
              <a:p>
                <a:pPr>
                  <a:lnSpc>
                    <a:spcPct val="150000"/>
                  </a:lnSpc>
                </a:pPr>
                <a:r>
                  <a:rPr lang="en-IN" sz="1600" dirty="0"/>
                  <a:t>The resistance of a conductor varies with temperature. If R</a:t>
                </a:r>
                <a:r>
                  <a:rPr lang="en-IN" sz="1600" baseline="-25000" dirty="0"/>
                  <a:t>0</a:t>
                </a:r>
                <a:r>
                  <a:rPr lang="en-IN" sz="1600" dirty="0"/>
                  <a:t> and R</a:t>
                </a:r>
                <a:r>
                  <a:rPr lang="en-IN" sz="1600" baseline="-25000" dirty="0"/>
                  <a:t>t</a:t>
                </a:r>
                <a:r>
                  <a:rPr lang="en-IN" sz="1600" dirty="0"/>
                  <a:t> are the resistances of a conductor at 0</a:t>
                </a:r>
                <a:r>
                  <a:rPr lang="en-IN" sz="1600" baseline="30000" dirty="0"/>
                  <a:t>0 </a:t>
                </a:r>
                <a:r>
                  <a:rPr lang="en-IN" sz="1600" dirty="0"/>
                  <a:t>C and t</a:t>
                </a:r>
                <a:r>
                  <a:rPr lang="en-IN" sz="1600" baseline="30000" dirty="0"/>
                  <a:t>0</a:t>
                </a:r>
                <a:r>
                  <a:rPr lang="en-IN" sz="1600" dirty="0"/>
                  <a:t>C respectively, then. </a:t>
                </a:r>
              </a:p>
              <a:p>
                <a:pPr>
                  <a:lnSpc>
                    <a:spcPct val="150000"/>
                  </a:lnSpc>
                </a:pPr>
                <a:r>
                  <a:rPr lang="en-IN" sz="1600" dirty="0"/>
                  <a:t>	R</a:t>
                </a:r>
                <a:r>
                  <a:rPr lang="en-IN" sz="1600" baseline="-25000" dirty="0"/>
                  <a:t>t </a:t>
                </a:r>
                <a:r>
                  <a:rPr lang="en-IN" sz="1600" dirty="0"/>
                  <a:t> = R</a:t>
                </a:r>
                <a:r>
                  <a:rPr lang="en-IN" sz="1600" baseline="-25000" dirty="0"/>
                  <a:t>0</a:t>
                </a:r>
                <a:r>
                  <a:rPr lang="en-IN" sz="1600" dirty="0"/>
                  <a:t> (1 + </a:t>
                </a:r>
                <a14:m>
                  <m:oMath xmlns:m="http://schemas.openxmlformats.org/officeDocument/2006/math">
                    <m:r>
                      <a:rPr lang="en-IN" sz="1600" i="1" smtClean="0">
                        <a:latin typeface="Cambria Math" panose="02040503050406030204" pitchFamily="18" charset="0"/>
                      </a:rPr>
                      <m:t>𝛼</m:t>
                    </m:r>
                    <m:r>
                      <a:rPr lang="en-IN" sz="1600" i="1" smtClean="0">
                        <a:latin typeface="Cambria Math" panose="02040503050406030204" pitchFamily="18" charset="0"/>
                      </a:rPr>
                      <m:t> </m:t>
                    </m:r>
                  </m:oMath>
                </a14:m>
                <a:r>
                  <a:rPr lang="en-IN" sz="1600" dirty="0"/>
                  <a:t>t) = R</a:t>
                </a:r>
                <a:r>
                  <a:rPr lang="en-IN" sz="1600" baseline="-25000" dirty="0"/>
                  <a:t>0</a:t>
                </a:r>
                <a:r>
                  <a:rPr lang="en-IN" sz="1600" dirty="0"/>
                  <a:t> + R</a:t>
                </a:r>
                <a:r>
                  <a:rPr lang="en-IN" sz="1600" baseline="-25000" dirty="0"/>
                  <a:t>0</a:t>
                </a:r>
                <a:r>
                  <a:rPr lang="en-IN" sz="1600" dirty="0"/>
                  <a:t> </a:t>
                </a:r>
                <a14:m>
                  <m:oMath xmlns:m="http://schemas.openxmlformats.org/officeDocument/2006/math">
                    <m:r>
                      <a:rPr lang="en-IN" sz="1600" i="1">
                        <a:latin typeface="Cambria Math" panose="02040503050406030204" pitchFamily="18" charset="0"/>
                      </a:rPr>
                      <m:t>𝛼</m:t>
                    </m:r>
                    <m:r>
                      <a:rPr lang="en-IN" sz="1600" i="1">
                        <a:latin typeface="Cambria Math" panose="02040503050406030204" pitchFamily="18" charset="0"/>
                      </a:rPr>
                      <m:t> </m:t>
                    </m:r>
                  </m:oMath>
                </a14:m>
                <a:r>
                  <a:rPr lang="en-IN" sz="1600" dirty="0"/>
                  <a:t>t</a:t>
                </a:r>
              </a:p>
              <a:p>
                <a:pPr>
                  <a:lnSpc>
                    <a:spcPct val="150000"/>
                  </a:lnSpc>
                </a:pPr>
                <a:r>
                  <a:rPr lang="en-IN" sz="1600" dirty="0"/>
                  <a:t>	</a:t>
                </a:r>
                <a14:m>
                  <m:oMath xmlns:m="http://schemas.openxmlformats.org/officeDocument/2006/math">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𝑡</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0</m:t>
                        </m:r>
                      </m:sub>
                    </m:sSub>
                    <m:r>
                      <a:rPr lang="en-IN" sz="1600" i="1">
                        <a:latin typeface="Cambria Math" panose="02040503050406030204" pitchFamily="18" charset="0"/>
                      </a:rPr>
                      <m:t>=</m:t>
                    </m:r>
                    <m:r>
                      <a:rPr lang="en-IN" sz="1600" i="1">
                        <a:latin typeface="Cambria Math" panose="02040503050406030204" pitchFamily="18" charset="0"/>
                      </a:rPr>
                      <m:t>𝛼</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0</m:t>
                        </m:r>
                      </m:sub>
                    </m:sSub>
                    <m:r>
                      <a:rPr lang="en-IN" sz="1600" i="1">
                        <a:latin typeface="Cambria Math" panose="02040503050406030204" pitchFamily="18" charset="0"/>
                      </a:rPr>
                      <m:t>𝑡</m:t>
                    </m:r>
                  </m:oMath>
                </a14:m>
                <a:r>
                  <a:rPr lang="en-IN" sz="1600" dirty="0"/>
                  <a:t>		i.e. </a:t>
                </a:r>
                <a14:m>
                  <m:oMath xmlns:m="http://schemas.openxmlformats.org/officeDocument/2006/math">
                    <m:r>
                      <a:rPr lang="en-IN" sz="1800" i="1">
                        <a:latin typeface="Cambria Math" panose="02040503050406030204" pitchFamily="18" charset="0"/>
                      </a:rPr>
                      <m:t>𝛥</m:t>
                    </m:r>
                    <m:r>
                      <a:rPr lang="en-IN" sz="1800" i="1">
                        <a:latin typeface="Cambria Math" panose="02040503050406030204" pitchFamily="18" charset="0"/>
                      </a:rPr>
                      <m:t>𝑅</m:t>
                    </m:r>
                    <m:r>
                      <a:rPr lang="en-IN" sz="1800" i="1">
                        <a:latin typeface="Cambria Math" panose="02040503050406030204" pitchFamily="18" charset="0"/>
                      </a:rPr>
                      <m:t>=</m:t>
                    </m:r>
                    <m:r>
                      <a:rPr lang="en-IN" sz="1800" i="1">
                        <a:latin typeface="Cambria Math" panose="02040503050406030204" pitchFamily="18" charset="0"/>
                      </a:rPr>
                      <m:t>𝛼</m:t>
                    </m:r>
                    <m:sSub>
                      <m:sSubPr>
                        <m:ctrlPr>
                          <a:rPr lang="en-IN" sz="1800" i="1">
                            <a:latin typeface="Cambria Math" panose="02040503050406030204" pitchFamily="18" charset="0"/>
                          </a:rPr>
                        </m:ctrlPr>
                      </m:sSubPr>
                      <m:e>
                        <m:r>
                          <a:rPr lang="en-IN" sz="1800" i="1">
                            <a:latin typeface="Cambria Math" panose="02040503050406030204" pitchFamily="18" charset="0"/>
                          </a:rPr>
                          <m:t>𝑅</m:t>
                        </m:r>
                      </m:e>
                      <m:sub>
                        <m:r>
                          <a:rPr lang="en-IN" sz="1800" i="1">
                            <a:latin typeface="Cambria Math" panose="02040503050406030204" pitchFamily="18" charset="0"/>
                          </a:rPr>
                          <m:t>0</m:t>
                        </m:r>
                      </m:sub>
                    </m:sSub>
                    <m:r>
                      <a:rPr lang="en-IN" sz="1800" i="1">
                        <a:latin typeface="Cambria Math" panose="02040503050406030204" pitchFamily="18" charset="0"/>
                      </a:rPr>
                      <m:t>𝑡</m:t>
                    </m:r>
                    <m:r>
                      <a:rPr lang="en-IN" sz="1800" i="1">
                        <a:latin typeface="Cambria Math" panose="02040503050406030204" pitchFamily="18" charset="0"/>
                      </a:rPr>
                      <m:t>⇒</m:t>
                    </m:r>
                  </m:oMath>
                </a14:m>
                <a:r>
                  <a:rPr lang="en-IN" sz="1800" dirty="0"/>
                  <a:t> </a:t>
                </a:r>
                <a14:m>
                  <m:oMath xmlns:m="http://schemas.openxmlformats.org/officeDocument/2006/math">
                    <m:r>
                      <a:rPr lang="en-IN" sz="1800" i="1">
                        <a:latin typeface="Cambria Math" panose="02040503050406030204" pitchFamily="18" charset="0"/>
                      </a:rPr>
                      <m:t>𝛼</m:t>
                    </m:r>
                    <m:r>
                      <a:rPr lang="en-IN" sz="1800" i="1">
                        <a:latin typeface="Cambria Math" panose="02040503050406030204" pitchFamily="18" charset="0"/>
                      </a:rPr>
                      <m:t>=</m:t>
                    </m:r>
                    <m:f>
                      <m:fPr>
                        <m:ctrlPr>
                          <a:rPr lang="en-IN" sz="1800" i="1">
                            <a:latin typeface="Cambria Math" panose="02040503050406030204" pitchFamily="18" charset="0"/>
                          </a:rPr>
                        </m:ctrlPr>
                      </m:fPr>
                      <m:num>
                        <m:r>
                          <a:rPr lang="en-IN" sz="1800" i="1">
                            <a:latin typeface="Cambria Math" panose="02040503050406030204" pitchFamily="18" charset="0"/>
                          </a:rPr>
                          <m:t>𝛥</m:t>
                        </m:r>
                        <m:r>
                          <a:rPr lang="en-IN" sz="1800" i="1">
                            <a:latin typeface="Cambria Math" panose="02040503050406030204" pitchFamily="18" charset="0"/>
                          </a:rPr>
                          <m:t>𝑅</m:t>
                        </m:r>
                      </m:num>
                      <m:den>
                        <m:sSub>
                          <m:sSubPr>
                            <m:ctrlPr>
                              <a:rPr lang="en-IN" sz="1800" i="1">
                                <a:latin typeface="Cambria Math" panose="02040503050406030204" pitchFamily="18" charset="0"/>
                              </a:rPr>
                            </m:ctrlPr>
                          </m:sSubPr>
                          <m:e>
                            <m:r>
                              <a:rPr lang="en-IN" sz="1800" i="1">
                                <a:latin typeface="Cambria Math" panose="02040503050406030204" pitchFamily="18" charset="0"/>
                              </a:rPr>
                              <m:t>𝑅</m:t>
                            </m:r>
                          </m:e>
                          <m:sub>
                            <m:r>
                              <a:rPr lang="en-IN" sz="1800" i="1">
                                <a:latin typeface="Cambria Math" panose="02040503050406030204" pitchFamily="18" charset="0"/>
                              </a:rPr>
                              <m:t>0</m:t>
                            </m:r>
                          </m:sub>
                        </m:sSub>
                        <m:r>
                          <a:rPr lang="en-IN" sz="1800" i="1">
                            <a:latin typeface="Cambria Math" panose="02040503050406030204" pitchFamily="18" charset="0"/>
                          </a:rPr>
                          <m:t>𝑡</m:t>
                        </m:r>
                      </m:den>
                    </m:f>
                  </m:oMath>
                </a14:m>
                <a:r>
                  <a:rPr lang="en-IN" sz="1600" dirty="0"/>
                  <a:t>		</a:t>
                </a:r>
              </a:p>
              <a:p>
                <a:pPr>
                  <a:lnSpc>
                    <a:spcPct val="150000"/>
                  </a:lnSpc>
                </a:pPr>
                <a:r>
                  <a:rPr lang="en-IN" sz="1600" dirty="0"/>
                  <a:t>Hence temperature coefficient of resistance is defined as the change in resistance per unit original resistance at 0</a:t>
                </a:r>
                <a:r>
                  <a:rPr lang="en-IN" sz="1600" baseline="30000" dirty="0"/>
                  <a:t>0 </a:t>
                </a:r>
                <a:r>
                  <a:rPr lang="en-IN" sz="1600" dirty="0"/>
                  <a:t>C per unit degree Celsius rise in temperature.</a:t>
                </a:r>
              </a:p>
              <a:p>
                <a:pPr>
                  <a:lnSpc>
                    <a:spcPct val="150000"/>
                  </a:lnSpc>
                </a:pPr>
                <a:r>
                  <a:rPr lang="en-IN" sz="1600" dirty="0"/>
                  <a:t>Unit of the temperature coefficient of resistance is K</a:t>
                </a:r>
                <a:r>
                  <a:rPr lang="en-IN" sz="1600" baseline="30000" dirty="0"/>
                  <a:t>–1</a:t>
                </a:r>
                <a:r>
                  <a:rPr lang="en-IN" sz="1600" dirty="0"/>
                  <a:t> or </a:t>
                </a:r>
                <a:r>
                  <a:rPr lang="en-IN" sz="1600" baseline="30000" dirty="0"/>
                  <a:t>0 </a:t>
                </a:r>
                <a:r>
                  <a:rPr lang="en-IN" sz="1600" dirty="0"/>
                  <a:t>C</a:t>
                </a:r>
                <a:r>
                  <a:rPr lang="en-IN" sz="1600" baseline="30000" dirty="0"/>
                  <a:t>–1</a:t>
                </a:r>
                <a:r>
                  <a:rPr lang="en-IN" sz="1600" dirty="0"/>
                  <a:t> </a:t>
                </a:r>
              </a:p>
              <a:p>
                <a:pPr>
                  <a:lnSpc>
                    <a:spcPct val="150000"/>
                  </a:lnSpc>
                </a:pPr>
                <a:r>
                  <a:rPr lang="en-IN" sz="1600" dirty="0"/>
                  <a:t>If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US" sz="1600" b="0" i="1" smtClean="0">
                            <a:latin typeface="Cambria Math" panose="02040503050406030204" pitchFamily="18" charset="0"/>
                          </a:rPr>
                          <m:t>1</m:t>
                        </m:r>
                      </m:sub>
                    </m:sSub>
                  </m:oMath>
                </a14:m>
                <a:r>
                  <a:rPr lang="en-IN" sz="1600" dirty="0"/>
                  <a:t> and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US" sz="1600" b="0" i="1" smtClean="0">
                            <a:latin typeface="Cambria Math" panose="02040503050406030204" pitchFamily="18" charset="0"/>
                          </a:rPr>
                          <m:t>2</m:t>
                        </m:r>
                      </m:sub>
                    </m:sSub>
                    <m:r>
                      <a:rPr lang="en-IN" sz="1600" i="1">
                        <a:latin typeface="Cambria Math" panose="02040503050406030204" pitchFamily="18" charset="0"/>
                      </a:rPr>
                      <m:t> </m:t>
                    </m:r>
                  </m:oMath>
                </a14:m>
                <a:r>
                  <a:rPr lang="en-IN" sz="1600" dirty="0"/>
                  <a:t>are the resistances of a conductor at temperatures </a:t>
                </a:r>
                <a14:m>
                  <m:oMath xmlns:m="http://schemas.openxmlformats.org/officeDocument/2006/math">
                    <m:sSub>
                      <m:sSubPr>
                        <m:ctrlPr>
                          <a:rPr lang="en-IN" sz="1600" i="1">
                            <a:latin typeface="Cambria Math" panose="02040503050406030204" pitchFamily="18" charset="0"/>
                          </a:rPr>
                        </m:ctrlPr>
                      </m:sSubPr>
                      <m:e>
                        <m:r>
                          <a:rPr lang="en-US" sz="1600" b="0" i="1" smtClean="0">
                            <a:latin typeface="Cambria Math" panose="02040503050406030204" pitchFamily="18" charset="0"/>
                          </a:rPr>
                          <m:t>𝑇</m:t>
                        </m:r>
                      </m:e>
                      <m:sub>
                        <m:r>
                          <a:rPr lang="en-US" sz="1600" b="0" i="1" smtClean="0">
                            <a:latin typeface="Cambria Math" panose="02040503050406030204" pitchFamily="18" charset="0"/>
                          </a:rPr>
                          <m:t>1</m:t>
                        </m:r>
                      </m:sub>
                    </m:sSub>
                  </m:oMath>
                </a14:m>
                <a:r>
                  <a:rPr lang="en-IN" sz="1600" dirty="0"/>
                  <a:t> and </a:t>
                </a:r>
                <a14:m>
                  <m:oMath xmlns:m="http://schemas.openxmlformats.org/officeDocument/2006/math">
                    <m:sSub>
                      <m:sSubPr>
                        <m:ctrlPr>
                          <a:rPr lang="en-IN" sz="1600" i="1">
                            <a:latin typeface="Cambria Math" panose="02040503050406030204" pitchFamily="18" charset="0"/>
                          </a:rPr>
                        </m:ctrlPr>
                      </m:sSubPr>
                      <m:e>
                        <m:r>
                          <a:rPr lang="en-US" sz="1600" b="0" i="1" smtClean="0">
                            <a:latin typeface="Cambria Math" panose="02040503050406030204" pitchFamily="18" charset="0"/>
                          </a:rPr>
                          <m:t>𝑇</m:t>
                        </m:r>
                      </m:e>
                      <m:sub>
                        <m:r>
                          <a:rPr lang="en-US" sz="1600" b="0" i="1" smtClean="0">
                            <a:latin typeface="Cambria Math" panose="02040503050406030204" pitchFamily="18" charset="0"/>
                          </a:rPr>
                          <m:t>2</m:t>
                        </m:r>
                      </m:sub>
                    </m:sSub>
                  </m:oMath>
                </a14:m>
                <a:r>
                  <a:rPr lang="en-IN" sz="1600" dirty="0"/>
                  <a:t>  respectively </a:t>
                </a:r>
              </a:p>
              <a:p>
                <a:pPr>
                  <a:lnSpc>
                    <a:spcPct val="150000"/>
                  </a:lnSpc>
                </a:pPr>
                <a:r>
                  <a:rPr lang="en-IN" sz="1600" dirty="0"/>
                  <a:t>(with </a:t>
                </a:r>
                <a14:m>
                  <m:oMath xmlns:m="http://schemas.openxmlformats.org/officeDocument/2006/math">
                    <m:sSub>
                      <m:sSubPr>
                        <m:ctrlPr>
                          <a:rPr lang="en-IN" sz="1600" i="1">
                            <a:latin typeface="Cambria Math" panose="02040503050406030204" pitchFamily="18" charset="0"/>
                          </a:rPr>
                        </m:ctrlPr>
                      </m:sSubPr>
                      <m:e>
                        <m:r>
                          <a:rPr lang="en-US" sz="1600" i="1">
                            <a:latin typeface="Cambria Math" panose="02040503050406030204" pitchFamily="18" charset="0"/>
                          </a:rPr>
                          <m:t>𝑇</m:t>
                        </m:r>
                      </m:e>
                      <m:sub>
                        <m:r>
                          <a:rPr lang="en-US" sz="1600" i="1">
                            <a:latin typeface="Cambria Math" panose="02040503050406030204" pitchFamily="18" charset="0"/>
                          </a:rPr>
                          <m:t>2</m:t>
                        </m:r>
                      </m:sub>
                    </m:sSub>
                  </m:oMath>
                </a14:m>
                <a:r>
                  <a:rPr lang="en-IN" sz="1600" dirty="0"/>
                  <a:t> &gt; </a:t>
                </a:r>
                <a14:m>
                  <m:oMath xmlns:m="http://schemas.openxmlformats.org/officeDocument/2006/math">
                    <m:sSub>
                      <m:sSubPr>
                        <m:ctrlPr>
                          <a:rPr lang="en-IN" sz="1600" i="1">
                            <a:latin typeface="Cambria Math" panose="02040503050406030204" pitchFamily="18" charset="0"/>
                          </a:rPr>
                        </m:ctrlPr>
                      </m:sSubPr>
                      <m:e>
                        <m:r>
                          <a:rPr lang="en-US" sz="1600" i="1">
                            <a:latin typeface="Cambria Math" panose="02040503050406030204" pitchFamily="18" charset="0"/>
                          </a:rPr>
                          <m:t>𝑇</m:t>
                        </m:r>
                      </m:e>
                      <m:sub>
                        <m:r>
                          <a:rPr lang="en-US" sz="1600" b="0" i="1" smtClean="0">
                            <a:latin typeface="Cambria Math" panose="02040503050406030204" pitchFamily="18" charset="0"/>
                          </a:rPr>
                          <m:t>1</m:t>
                        </m:r>
                      </m:sub>
                    </m:sSub>
                  </m:oMath>
                </a14:m>
                <a:r>
                  <a:rPr lang="en-IN" sz="1600" dirty="0"/>
                  <a:t> ), then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2</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1</m:t>
                        </m:r>
                      </m:sub>
                    </m:sSub>
                    <m:d>
                      <m:dPr>
                        <m:begChr m:val="{"/>
                        <m:endChr m:val="}"/>
                        <m:ctrlPr>
                          <a:rPr lang="en-IN" sz="1600" i="1">
                            <a:latin typeface="Cambria Math" panose="02040503050406030204" pitchFamily="18" charset="0"/>
                          </a:rPr>
                        </m:ctrlPr>
                      </m:dPr>
                      <m:e>
                        <m:r>
                          <a:rPr lang="en-IN" sz="1600" i="1">
                            <a:latin typeface="Cambria Math" panose="02040503050406030204" pitchFamily="18" charset="0"/>
                          </a:rPr>
                          <m:t>1+</m:t>
                        </m:r>
                        <m:r>
                          <a:rPr lang="en-IN" sz="1600" i="1">
                            <a:latin typeface="Cambria Math" panose="02040503050406030204" pitchFamily="18" charset="0"/>
                          </a:rPr>
                          <m:t>𝛼</m:t>
                        </m:r>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2</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1</m:t>
                            </m:r>
                          </m:sub>
                        </m:sSub>
                        <m:r>
                          <a:rPr lang="en-US" sz="1600" b="0" i="1" smtClean="0">
                            <a:latin typeface="Cambria Math" panose="02040503050406030204" pitchFamily="18" charset="0"/>
                          </a:rPr>
                          <m:t>)</m:t>
                        </m:r>
                      </m:e>
                    </m:d>
                  </m:oMath>
                </a14:m>
                <a:endParaRPr lang="en-IN" sz="1600" dirty="0"/>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3645293"/>
              </a:xfrm>
              <a:prstGeom prst="rect">
                <a:avLst/>
              </a:prstGeom>
              <a:blipFill>
                <a:blip r:embed="rId3"/>
                <a:stretch>
                  <a:fillRect l="-408" b="-1338"/>
                </a:stretch>
              </a:blipFill>
            </p:spPr>
            <p:txBody>
              <a:bodyPr/>
              <a:lstStyle/>
              <a:p>
                <a:r>
                  <a:rPr lang="en-IN">
                    <a:noFill/>
                  </a:rPr>
                  <a:t> </a:t>
                </a:r>
              </a:p>
            </p:txBody>
          </p:sp>
        </mc:Fallback>
      </mc:AlternateContent>
    </p:spTree>
    <p:extLst>
      <p:ext uri="{BB962C8B-B14F-4D97-AF65-F5344CB8AC3E}">
        <p14:creationId xmlns:p14="http://schemas.microsoft.com/office/powerpoint/2010/main" val="13737406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0" y="0"/>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0" y="294417"/>
                <a:ext cx="8970818" cy="1564787"/>
              </a:xfrm>
              <a:prstGeom prst="rect">
                <a:avLst/>
              </a:prstGeom>
              <a:noFill/>
            </p:spPr>
            <p:txBody>
              <a:bodyPr wrap="square" rtlCol="0">
                <a:spAutoFit/>
              </a:bodyPr>
              <a:lstStyle/>
              <a:p>
                <a:pPr algn="just">
                  <a:lnSpc>
                    <a:spcPct val="150000"/>
                  </a:lnSpc>
                </a:pPr>
                <a:r>
                  <a:rPr lang="en-IN" sz="1600" b="1" dirty="0"/>
                  <a:t>Question: </a:t>
                </a:r>
                <a:r>
                  <a:rPr lang="en-IN" sz="1600" dirty="0"/>
                  <a:t>An electric toaster uses nichrome for its heating element. When a negligibly small current passes through it, its resistance at room temperature is found to be 75.3</a:t>
                </a:r>
                <a14:m>
                  <m:oMath xmlns:m="http://schemas.openxmlformats.org/officeDocument/2006/math">
                    <m:r>
                      <m:rPr>
                        <m:sty m:val="p"/>
                      </m:rPr>
                      <a:rPr lang="el-GR" sz="1600" i="1" smtClean="0">
                        <a:latin typeface="Cambria Math" panose="02040503050406030204" pitchFamily="18" charset="0"/>
                        <a:ea typeface="Cambria Math" panose="02040503050406030204" pitchFamily="18" charset="0"/>
                      </a:rPr>
                      <m:t>Ω</m:t>
                    </m:r>
                  </m:oMath>
                </a14:m>
                <a:r>
                  <a:rPr lang="en-IN" sz="1600" dirty="0"/>
                  <a:t>. When the toaster is connected to a 230 V source, then-current settles after a few seconds to a steady value of 2.68A. What is the steady temperature of the nichrome element? (</a:t>
                </a:r>
                <a14:m>
                  <m:oMath xmlns:m="http://schemas.openxmlformats.org/officeDocument/2006/math">
                    <m:r>
                      <a:rPr lang="en-IN" sz="1600" i="1">
                        <a:latin typeface="Cambria Math" panose="02040503050406030204" pitchFamily="18" charset="0"/>
                      </a:rPr>
                      <m:t>𝛼</m:t>
                    </m:r>
                    <m:r>
                      <a:rPr lang="en-IN" sz="1600" i="1">
                        <a:latin typeface="Cambria Math" panose="02040503050406030204" pitchFamily="18" charset="0"/>
                      </a:rPr>
                      <m:t>=1.70×1</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−4</m:t>
                        </m:r>
                      </m:sup>
                    </m:sSup>
                    <m:sSup>
                      <m:sSupPr>
                        <m:ctrlPr>
                          <a:rPr lang="en-IN" sz="1600" i="1">
                            <a:latin typeface="Cambria Math" panose="02040503050406030204" pitchFamily="18" charset="0"/>
                          </a:rPr>
                        </m:ctrlPr>
                      </m:sSupPr>
                      <m:e>
                        <m:sPre>
                          <m:sPrePr>
                            <m:ctrlPr>
                              <a:rPr lang="en-IN" sz="1600" i="1">
                                <a:latin typeface="Cambria Math" panose="02040503050406030204" pitchFamily="18" charset="0"/>
                              </a:rPr>
                            </m:ctrlPr>
                          </m:sPrePr>
                          <m:sub/>
                          <m:sup>
                            <m:r>
                              <a:rPr lang="en-IN" sz="1600" i="1">
                                <a:latin typeface="Cambria Math" panose="02040503050406030204" pitchFamily="18" charset="0"/>
                              </a:rPr>
                              <m:t>0</m:t>
                            </m:r>
                          </m:sup>
                          <m:e>
                            <m:r>
                              <a:rPr lang="en-IN" sz="1600" i="1">
                                <a:latin typeface="Cambria Math" panose="02040503050406030204" pitchFamily="18" charset="0"/>
                              </a:rPr>
                              <m:t>𝐶</m:t>
                            </m:r>
                          </m:e>
                        </m:sPre>
                      </m:e>
                      <m:sup>
                        <m:r>
                          <a:rPr lang="en-IN" sz="1600" i="1">
                            <a:latin typeface="Cambria Math" panose="02040503050406030204" pitchFamily="18" charset="0"/>
                          </a:rPr>
                          <m:t>−1</m:t>
                        </m:r>
                      </m:sup>
                    </m:sSup>
                  </m:oMath>
                </a14:m>
                <a:r>
                  <a:rPr lang="en-IN" sz="1600" dirty="0"/>
                  <a:t>)</a:t>
                </a: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0" y="294417"/>
                <a:ext cx="8970818" cy="1564787"/>
              </a:xfrm>
              <a:prstGeom prst="rect">
                <a:avLst/>
              </a:prstGeom>
              <a:blipFill>
                <a:blip r:embed="rId3"/>
                <a:stretch>
                  <a:fillRect l="-340" r="-272" b="-3502"/>
                </a:stretch>
              </a:blipFill>
            </p:spPr>
            <p:txBody>
              <a:bodyPr/>
              <a:lstStyle/>
              <a:p>
                <a:r>
                  <a:rPr lang="en-IN">
                    <a:noFill/>
                  </a:rPr>
                  <a:t> </a:t>
                </a:r>
              </a:p>
            </p:txBody>
          </p:sp>
        </mc:Fallback>
      </mc:AlternateContent>
    </p:spTree>
    <p:extLst>
      <p:ext uri="{BB962C8B-B14F-4D97-AF65-F5344CB8AC3E}">
        <p14:creationId xmlns:p14="http://schemas.microsoft.com/office/powerpoint/2010/main" val="42926142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4229043"/>
              </a:xfrm>
              <a:prstGeom prst="rect">
                <a:avLst/>
              </a:prstGeom>
              <a:noFill/>
            </p:spPr>
            <p:txBody>
              <a:bodyPr wrap="square" rtlCol="0">
                <a:spAutoFit/>
              </a:bodyPr>
              <a:lstStyle/>
              <a:p>
                <a:pPr algn="just">
                  <a:lnSpc>
                    <a:spcPct val="150000"/>
                  </a:lnSpc>
                </a:pPr>
                <a:r>
                  <a:rPr lang="en-IN" sz="1600" b="1" dirty="0"/>
                  <a:t>Question: </a:t>
                </a:r>
                <a:r>
                  <a:rPr lang="en-IN" sz="1600" dirty="0"/>
                  <a:t>An electric toaster uses nichrome for its heating element. When a negligibly small current passes through it, its resistance at room temperature is found to be 75.3</a:t>
                </a:r>
                <a:r>
                  <a:rPr lang="el-GR" sz="1600" dirty="0">
                    <a:ea typeface="Cambria Math" panose="02040503050406030204" pitchFamily="18" charset="0"/>
                  </a:rPr>
                  <a:t> </a:t>
                </a:r>
                <a14:m>
                  <m:oMath xmlns:m="http://schemas.openxmlformats.org/officeDocument/2006/math">
                    <m:r>
                      <m:rPr>
                        <m:sty m:val="p"/>
                      </m:rPr>
                      <a:rPr lang="el-GR" sz="1600" i="1">
                        <a:latin typeface="Cambria Math" panose="02040503050406030204" pitchFamily="18" charset="0"/>
                        <a:ea typeface="Cambria Math" panose="02040503050406030204" pitchFamily="18" charset="0"/>
                      </a:rPr>
                      <m:t>Ω</m:t>
                    </m:r>
                  </m:oMath>
                </a14:m>
                <a:r>
                  <a:rPr lang="en-IN" sz="1600" dirty="0"/>
                  <a:t>. When the toaster is connected to a 230 V source, then-current settles after a few seconds to a steady value of 2.68A. What is the steady temperature of the nichrome element? (</a:t>
                </a:r>
                <a14:m>
                  <m:oMath xmlns:m="http://schemas.openxmlformats.org/officeDocument/2006/math">
                    <m:r>
                      <a:rPr lang="en-IN" sz="1600" i="1">
                        <a:latin typeface="Cambria Math" panose="02040503050406030204" pitchFamily="18" charset="0"/>
                      </a:rPr>
                      <m:t>𝛼</m:t>
                    </m:r>
                    <m:r>
                      <a:rPr lang="en-IN" sz="1600" i="1">
                        <a:latin typeface="Cambria Math" panose="02040503050406030204" pitchFamily="18" charset="0"/>
                      </a:rPr>
                      <m:t>=1.70×1</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−4</m:t>
                        </m:r>
                      </m:sup>
                    </m:sSup>
                    <m:sSup>
                      <m:sSupPr>
                        <m:ctrlPr>
                          <a:rPr lang="en-IN" sz="1600" i="1">
                            <a:latin typeface="Cambria Math" panose="02040503050406030204" pitchFamily="18" charset="0"/>
                          </a:rPr>
                        </m:ctrlPr>
                      </m:sSupPr>
                      <m:e>
                        <m:sPre>
                          <m:sPrePr>
                            <m:ctrlPr>
                              <a:rPr lang="en-IN" sz="1600" i="1">
                                <a:latin typeface="Cambria Math" panose="02040503050406030204" pitchFamily="18" charset="0"/>
                              </a:rPr>
                            </m:ctrlPr>
                          </m:sPrePr>
                          <m:sub/>
                          <m:sup>
                            <m:r>
                              <a:rPr lang="en-IN" sz="1600" i="1">
                                <a:latin typeface="Cambria Math" panose="02040503050406030204" pitchFamily="18" charset="0"/>
                              </a:rPr>
                              <m:t>0</m:t>
                            </m:r>
                          </m:sup>
                          <m:e>
                            <m:r>
                              <a:rPr lang="en-IN" sz="1600" i="1">
                                <a:latin typeface="Cambria Math" panose="02040503050406030204" pitchFamily="18" charset="0"/>
                              </a:rPr>
                              <m:t>𝐶</m:t>
                            </m:r>
                          </m:e>
                        </m:sPre>
                      </m:e>
                      <m:sup>
                        <m:r>
                          <a:rPr lang="en-IN" sz="1600" i="1">
                            <a:latin typeface="Cambria Math" panose="02040503050406030204" pitchFamily="18" charset="0"/>
                          </a:rPr>
                          <m:t>−1</m:t>
                        </m:r>
                      </m:sup>
                    </m:sSup>
                  </m:oMath>
                </a14:m>
                <a:r>
                  <a:rPr lang="en-IN" sz="1600" dirty="0"/>
                  <a:t>)</a:t>
                </a:r>
              </a:p>
              <a:p>
                <a:pPr>
                  <a:lnSpc>
                    <a:spcPct val="150000"/>
                  </a:lnSpc>
                </a:pPr>
                <a:endParaRPr lang="en-IN" sz="1600" b="1" dirty="0"/>
              </a:p>
              <a:p>
                <a:pPr>
                  <a:lnSpc>
                    <a:spcPct val="150000"/>
                  </a:lnSpc>
                </a:pPr>
                <a:r>
                  <a:rPr lang="en-IN" sz="1600" b="1" dirty="0"/>
                  <a:t>Solution :</a:t>
                </a:r>
                <a:endParaRPr lang="en-IN" sz="1600" dirty="0"/>
              </a:p>
              <a:p>
                <a:pPr>
                  <a:lnSpc>
                    <a:spcPct val="150000"/>
                  </a:lnSpc>
                </a:pPr>
                <a:r>
                  <a:rPr lang="en-IN" sz="1600" dirty="0"/>
                  <a:t>At,</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1</m:t>
                        </m:r>
                      </m:sub>
                    </m:sSub>
                    <m:r>
                      <a:rPr lang="en-IN" sz="1600" i="1">
                        <a:latin typeface="Cambria Math" panose="02040503050406030204" pitchFamily="18" charset="0"/>
                      </a:rPr>
                      <m:t>=2</m:t>
                    </m:r>
                    <m:sSup>
                      <m:sSupPr>
                        <m:ctrlPr>
                          <a:rPr lang="en-IN" sz="1600" i="1">
                            <a:latin typeface="Cambria Math" panose="02040503050406030204" pitchFamily="18" charset="0"/>
                          </a:rPr>
                        </m:ctrlPr>
                      </m:sSupPr>
                      <m:e>
                        <m:r>
                          <a:rPr lang="en-IN" sz="1600" i="1">
                            <a:latin typeface="Cambria Math" panose="02040503050406030204" pitchFamily="18" charset="0"/>
                          </a:rPr>
                          <m:t>7</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US" sz="1600" b="0" i="0" smtClean="0">
                        <a:latin typeface="Cambria Math" panose="02040503050406030204" pitchFamily="18" charset="0"/>
                      </a:rPr>
                      <m:t>, </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1</m:t>
                        </m:r>
                      </m:sub>
                    </m:sSub>
                    <m:r>
                      <a:rPr lang="en-IN" sz="1600" i="1">
                        <a:latin typeface="Cambria Math" panose="02040503050406030204" pitchFamily="18" charset="0"/>
                      </a:rPr>
                      <m:t>=75.3</m:t>
                    </m:r>
                    <m:r>
                      <a:rPr lang="en-IN" sz="1600" i="1">
                        <a:latin typeface="Cambria Math" panose="02040503050406030204" pitchFamily="18" charset="0"/>
                      </a:rPr>
                      <m:t>𝛺</m:t>
                    </m:r>
                  </m:oMath>
                </a14:m>
                <a:r>
                  <a:rPr lang="en-IN" sz="1600" dirty="0"/>
                  <a:t>	</a:t>
                </a:r>
              </a:p>
              <a:p>
                <a:pPr>
                  <a:lnSpc>
                    <a:spcPct val="150000"/>
                  </a:lnSpc>
                </a:pPr>
                <a:r>
                  <a:rPr lang="en-IN" sz="1600" dirty="0"/>
                  <a:t>At temperature,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2</m:t>
                        </m:r>
                      </m:sub>
                    </m:sSub>
                  </m:oMath>
                </a14:m>
                <a:r>
                  <a:rPr lang="en-IN" sz="1600" dirty="0"/>
                  <a:t>,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2</m:t>
                        </m:r>
                      </m:sub>
                    </m:sSub>
                    <m:r>
                      <a:rPr lang="en-IN" sz="1600" i="1">
                        <a:latin typeface="Cambria Math" panose="02040503050406030204" pitchFamily="18" charset="0"/>
                      </a:rPr>
                      <m:t>=</m:t>
                    </m:r>
                    <m:f>
                      <m:fPr>
                        <m:ctrlPr>
                          <a:rPr lang="en-IN" sz="1600" i="1">
                            <a:latin typeface="Cambria Math" panose="02040503050406030204" pitchFamily="18" charset="0"/>
                          </a:rPr>
                        </m:ctrlPr>
                      </m:fPr>
                      <m:num>
                        <m:r>
                          <a:rPr lang="en-IN" sz="1600" i="1">
                            <a:latin typeface="Cambria Math" panose="02040503050406030204" pitchFamily="18" charset="0"/>
                          </a:rPr>
                          <m:t>230</m:t>
                        </m:r>
                      </m:num>
                      <m:den>
                        <m:r>
                          <a:rPr lang="en-IN" sz="1600" i="1">
                            <a:latin typeface="Cambria Math" panose="02040503050406030204" pitchFamily="18" charset="0"/>
                          </a:rPr>
                          <m:t>2.68</m:t>
                        </m:r>
                      </m:den>
                    </m:f>
                    <m:r>
                      <a:rPr lang="en-IN" sz="1600" i="1">
                        <a:latin typeface="Cambria Math" panose="02040503050406030204" pitchFamily="18" charset="0"/>
                      </a:rPr>
                      <m:t>𝛺</m:t>
                    </m:r>
                    <m:r>
                      <a:rPr lang="en-IN" sz="1600" i="1">
                        <a:latin typeface="Cambria Math" panose="02040503050406030204" pitchFamily="18" charset="0"/>
                      </a:rPr>
                      <m:t>=85.8</m:t>
                    </m:r>
                    <m:r>
                      <a:rPr lang="en-IN" sz="1600" i="1">
                        <a:latin typeface="Cambria Math" panose="02040503050406030204" pitchFamily="18" charset="0"/>
                      </a:rPr>
                      <m:t>𝛺</m:t>
                    </m:r>
                  </m:oMath>
                </a14:m>
                <a:endParaRPr lang="en-IN" sz="1600" dirty="0"/>
              </a:p>
              <a:p>
                <a:pPr>
                  <a:lnSpc>
                    <a:spcPct val="150000"/>
                  </a:lnSpc>
                </a:pPr>
                <a:r>
                  <a:rPr lang="en-IN" sz="1600" dirty="0"/>
                  <a:t>As	</a:t>
                </a:r>
                <a14:m>
                  <m:oMath xmlns:m="http://schemas.openxmlformats.org/officeDocument/2006/math">
                    <m:f>
                      <m:fPr>
                        <m:ctrlPr>
                          <a:rPr lang="en-IN" sz="1600" i="1">
                            <a:latin typeface="Cambria Math" panose="02040503050406030204" pitchFamily="18" charset="0"/>
                          </a:rPr>
                        </m:ctrlPr>
                      </m:fPr>
                      <m:num>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2</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1</m:t>
                            </m:r>
                          </m:sub>
                        </m:sSub>
                      </m:num>
                      <m:den>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1</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2</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1</m:t>
                            </m:r>
                          </m:sub>
                        </m:sSub>
                        <m:r>
                          <a:rPr lang="en-IN" sz="1600" i="1">
                            <a:latin typeface="Cambria Math" panose="02040503050406030204" pitchFamily="18" charset="0"/>
                          </a:rPr>
                          <m:t>)</m:t>
                        </m:r>
                      </m:den>
                    </m:f>
                    <m:r>
                      <a:rPr lang="en-IN" sz="1600" i="1">
                        <a:latin typeface="Cambria Math" panose="02040503050406030204" pitchFamily="18" charset="0"/>
                      </a:rPr>
                      <m:t>=</m:t>
                    </m:r>
                    <m:r>
                      <a:rPr lang="en-IN" sz="1600" i="1">
                        <a:latin typeface="Cambria Math" panose="02040503050406030204" pitchFamily="18" charset="0"/>
                      </a:rPr>
                      <m:t>𝛼</m:t>
                    </m:r>
                  </m:oMath>
                </a14:m>
                <a:r>
                  <a:rPr lang="en-IN" sz="1600" dirty="0"/>
                  <a:t>	</a:t>
                </a:r>
                <a14:m>
                  <m:oMath xmlns:m="http://schemas.openxmlformats.org/officeDocument/2006/math">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2</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1</m:t>
                        </m:r>
                      </m:sub>
                    </m:sSub>
                    <m:r>
                      <a:rPr lang="en-IN" sz="1600" i="1">
                        <a:latin typeface="Cambria Math" panose="02040503050406030204" pitchFamily="18" charset="0"/>
                      </a:rPr>
                      <m:t>=</m:t>
                    </m:r>
                    <m:f>
                      <m:fPr>
                        <m:ctrlPr>
                          <a:rPr lang="en-IN" sz="1600" i="1">
                            <a:latin typeface="Cambria Math" panose="02040503050406030204" pitchFamily="18" charset="0"/>
                          </a:rPr>
                        </m:ctrlPr>
                      </m:fPr>
                      <m:num>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2</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1</m:t>
                            </m:r>
                          </m:sub>
                        </m:sSub>
                      </m:num>
                      <m:den>
                        <m:r>
                          <a:rPr lang="en-IN" sz="1600" i="1">
                            <a:latin typeface="Cambria Math" panose="02040503050406030204" pitchFamily="18" charset="0"/>
                          </a:rPr>
                          <m:t>𝛼</m:t>
                        </m:r>
                        <m:sSub>
                          <m:sSubPr>
                            <m:ctrlPr>
                              <a:rPr lang="en-IN" sz="1600" i="1">
                                <a:latin typeface="Cambria Math" panose="02040503050406030204" pitchFamily="18" charset="0"/>
                              </a:rPr>
                            </m:ctrlPr>
                          </m:sSubPr>
                          <m:e>
                            <m:r>
                              <a:rPr lang="en-IN" sz="1600" i="1">
                                <a:latin typeface="Cambria Math" panose="02040503050406030204" pitchFamily="18" charset="0"/>
                              </a:rPr>
                              <m:t>𝑅</m:t>
                            </m:r>
                          </m:e>
                          <m:sub>
                            <m:r>
                              <a:rPr lang="en-IN" sz="1600" i="1">
                                <a:latin typeface="Cambria Math" panose="02040503050406030204" pitchFamily="18" charset="0"/>
                              </a:rPr>
                              <m:t>1</m:t>
                            </m:r>
                          </m:sub>
                        </m:sSub>
                      </m:den>
                    </m:f>
                    <m:r>
                      <a:rPr lang="en-IN" sz="1600" i="1">
                        <a:latin typeface="Cambria Math" panose="02040503050406030204" pitchFamily="18" charset="0"/>
                      </a:rPr>
                      <m:t>=</m:t>
                    </m:r>
                    <m:f>
                      <m:fPr>
                        <m:ctrlPr>
                          <a:rPr lang="en-IN" sz="1600" i="1">
                            <a:latin typeface="Cambria Math" panose="02040503050406030204" pitchFamily="18" charset="0"/>
                          </a:rPr>
                        </m:ctrlPr>
                      </m:fPr>
                      <m:num>
                        <m:r>
                          <a:rPr lang="en-IN" sz="1600" i="1">
                            <a:latin typeface="Cambria Math" panose="02040503050406030204" pitchFamily="18" charset="0"/>
                          </a:rPr>
                          <m:t>85.8−75.3</m:t>
                        </m:r>
                      </m:num>
                      <m:den>
                        <m:r>
                          <a:rPr lang="en-IN" sz="1600" i="1">
                            <a:latin typeface="Cambria Math" panose="02040503050406030204" pitchFamily="18" charset="0"/>
                          </a:rPr>
                          <m:t>1.7×1</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−4</m:t>
                            </m:r>
                          </m:sup>
                        </m:sSup>
                        <m:r>
                          <a:rPr lang="en-IN" sz="1600" i="1">
                            <a:latin typeface="Cambria Math" panose="02040503050406030204" pitchFamily="18" charset="0"/>
                          </a:rPr>
                          <m:t>×75.3</m:t>
                        </m:r>
                      </m:den>
                    </m:f>
                    <m:sPre>
                      <m:sPrePr>
                        <m:ctrlPr>
                          <a:rPr lang="en-IN" sz="1600" i="1">
                            <a:latin typeface="Cambria Math" panose="02040503050406030204" pitchFamily="18" charset="0"/>
                          </a:rPr>
                        </m:ctrlPr>
                      </m:sPrePr>
                      <m:sub/>
                      <m:sup>
                        <m:r>
                          <a:rPr lang="en-IN" sz="1600" i="1">
                            <a:latin typeface="Cambria Math" panose="02040503050406030204" pitchFamily="18" charset="0"/>
                          </a:rPr>
                          <m:t>0</m:t>
                        </m:r>
                      </m:sup>
                      <m:e>
                        <m:r>
                          <a:rPr lang="en-IN" sz="1600" i="1">
                            <a:latin typeface="Cambria Math" panose="02040503050406030204" pitchFamily="18" charset="0"/>
                          </a:rPr>
                          <m:t>𝐶</m:t>
                        </m:r>
                      </m:e>
                    </m:sPre>
                    <m:r>
                      <a:rPr lang="en-IN" sz="1600" i="1">
                        <a:latin typeface="Cambria Math" panose="02040503050406030204" pitchFamily="18" charset="0"/>
                      </a:rPr>
                      <m:t>=820</m:t>
                    </m:r>
                    <m:sPre>
                      <m:sPrePr>
                        <m:ctrlPr>
                          <a:rPr lang="en-IN" sz="1600" i="1">
                            <a:latin typeface="Cambria Math" panose="02040503050406030204" pitchFamily="18" charset="0"/>
                          </a:rPr>
                        </m:ctrlPr>
                      </m:sPrePr>
                      <m:sub/>
                      <m:sup>
                        <m:r>
                          <a:rPr lang="en-IN" sz="1600" i="1">
                            <a:latin typeface="Cambria Math" panose="02040503050406030204" pitchFamily="18" charset="0"/>
                          </a:rPr>
                          <m:t>0</m:t>
                        </m:r>
                      </m:sup>
                      <m:e>
                        <m:r>
                          <a:rPr lang="en-IN" sz="1600" i="1">
                            <a:latin typeface="Cambria Math" panose="02040503050406030204" pitchFamily="18" charset="0"/>
                          </a:rPr>
                          <m:t>𝐶</m:t>
                        </m:r>
                      </m:e>
                    </m:sPre>
                  </m:oMath>
                </a14:m>
                <a:endParaRPr lang="en-IN" sz="1600" dirty="0"/>
              </a:p>
              <a:p>
                <a:pPr>
                  <a:lnSpc>
                    <a:spcPct val="150000"/>
                  </a:lnSpc>
                </a:pPr>
                <a14:m>
                  <m:oMathPara xmlns:m="http://schemas.openxmlformats.org/officeDocument/2006/math">
                    <m:oMathParaPr>
                      <m:jc m:val="centerGroup"/>
                    </m:oMathParaPr>
                    <m:oMath xmlns:m="http://schemas.openxmlformats.org/officeDocument/2006/math">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2</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𝑇</m:t>
                          </m:r>
                        </m:e>
                        <m:sub>
                          <m:r>
                            <a:rPr lang="en-IN" sz="1600" i="1">
                              <a:latin typeface="Cambria Math" panose="02040503050406030204" pitchFamily="18" charset="0"/>
                            </a:rPr>
                            <m:t>1</m:t>
                          </m:r>
                        </m:sub>
                      </m:sSub>
                      <m:r>
                        <a:rPr lang="en-IN" sz="1600" i="1">
                          <a:latin typeface="Cambria Math" panose="02040503050406030204" pitchFamily="18" charset="0"/>
                        </a:rPr>
                        <m:t>+82</m:t>
                      </m:r>
                      <m:sSup>
                        <m:sSupPr>
                          <m:ctrlPr>
                            <a:rPr lang="en-IN" sz="1600" i="1">
                              <a:latin typeface="Cambria Math" panose="02040503050406030204" pitchFamily="18" charset="0"/>
                            </a:rPr>
                          </m:ctrlPr>
                        </m:sSupPr>
                        <m:e>
                          <m:r>
                            <a:rPr lang="en-IN" sz="1600" i="1">
                              <a:latin typeface="Cambria Math" panose="02040503050406030204" pitchFamily="18" charset="0"/>
                            </a:rPr>
                            <m:t>0</m:t>
                          </m:r>
                        </m:e>
                        <m:sup>
                          <m:r>
                            <a:rPr lang="en-IN" sz="1600" i="1">
                              <a:latin typeface="Cambria Math" panose="02040503050406030204" pitchFamily="18" charset="0"/>
                            </a:rPr>
                            <m:t>0</m:t>
                          </m:r>
                        </m:sup>
                      </m:sSup>
                      <m:r>
                        <a:rPr lang="en-IN" sz="1600" i="1">
                          <a:latin typeface="Cambria Math" panose="02040503050406030204" pitchFamily="18" charset="0"/>
                        </a:rPr>
                        <m:t>𝐶</m:t>
                      </m:r>
                      <m:r>
                        <a:rPr lang="en-IN" sz="1600" i="1">
                          <a:latin typeface="Cambria Math" panose="02040503050406030204" pitchFamily="18" charset="0"/>
                        </a:rPr>
                        <m:t>=84</m:t>
                      </m:r>
                      <m:sSup>
                        <m:sSupPr>
                          <m:ctrlPr>
                            <a:rPr lang="en-IN" sz="1600" i="1">
                              <a:latin typeface="Cambria Math" panose="02040503050406030204" pitchFamily="18" charset="0"/>
                            </a:rPr>
                          </m:ctrlPr>
                        </m:sSupPr>
                        <m:e>
                          <m:r>
                            <a:rPr lang="en-IN" sz="1600" i="1">
                              <a:latin typeface="Cambria Math" panose="02040503050406030204" pitchFamily="18" charset="0"/>
                            </a:rPr>
                            <m:t>7</m:t>
                          </m:r>
                        </m:e>
                        <m:sup>
                          <m:r>
                            <a:rPr lang="en-IN" sz="1600" i="1">
                              <a:latin typeface="Cambria Math" panose="02040503050406030204" pitchFamily="18" charset="0"/>
                            </a:rPr>
                            <m:t>0</m:t>
                          </m:r>
                        </m:sup>
                      </m:sSup>
                      <m:r>
                        <a:rPr lang="en-IN" sz="1600" i="1">
                          <a:latin typeface="Cambria Math" panose="02040503050406030204" pitchFamily="18" charset="0"/>
                        </a:rPr>
                        <m:t>𝐶</m:t>
                      </m:r>
                    </m:oMath>
                  </m:oMathPara>
                </a14:m>
                <a:endParaRPr lang="en-IN" sz="1600" dirty="0"/>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4229043"/>
              </a:xfrm>
              <a:prstGeom prst="rect">
                <a:avLst/>
              </a:prstGeom>
              <a:blipFill>
                <a:blip r:embed="rId3"/>
                <a:stretch>
                  <a:fillRect l="-408" r="-340"/>
                </a:stretch>
              </a:blipFill>
            </p:spPr>
            <p:txBody>
              <a:bodyPr/>
              <a:lstStyle/>
              <a:p>
                <a:r>
                  <a:rPr lang="en-IN">
                    <a:noFill/>
                  </a:rPr>
                  <a:t> </a:t>
                </a:r>
              </a:p>
            </p:txBody>
          </p:sp>
        </mc:Fallback>
      </mc:AlternateContent>
    </p:spTree>
    <p:extLst>
      <p:ext uri="{BB962C8B-B14F-4D97-AF65-F5344CB8AC3E}">
        <p14:creationId xmlns:p14="http://schemas.microsoft.com/office/powerpoint/2010/main" val="37334601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a:extLst>
              <a:ext uri="{FF2B5EF4-FFF2-40B4-BE49-F238E27FC236}">
                <a16:creationId xmlns:a16="http://schemas.microsoft.com/office/drawing/2014/main" id="{4AF509EF-BFCE-4B43-AC71-AD902719B3CF}"/>
              </a:ext>
            </a:extLst>
          </p:cNvPr>
          <p:cNvPicPr preferRelativeResize="0"/>
          <p:nvPr/>
        </p:nvPicPr>
        <p:blipFill rotWithShape="1">
          <a:blip r:embed="rId2">
            <a:alphaModFix/>
          </a:blip>
          <a:srcRect/>
          <a:stretch/>
        </p:blipFill>
        <p:spPr>
          <a:xfrm>
            <a:off x="8218350" y="4217850"/>
            <a:ext cx="925650" cy="925650"/>
          </a:xfrm>
          <a:prstGeom prst="rect">
            <a:avLst/>
          </a:prstGeom>
          <a:noFill/>
          <a:ln>
            <a:noFill/>
          </a:ln>
        </p:spPr>
      </p:pic>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154675"/>
              </a:xfrm>
              <a:prstGeom prst="rect">
                <a:avLst/>
              </a:prstGeom>
              <a:noFill/>
            </p:spPr>
            <p:txBody>
              <a:bodyPr wrap="square" rtlCol="0">
                <a:spAutoFit/>
              </a:bodyPr>
              <a:lstStyle/>
              <a:p>
                <a:pPr>
                  <a:lnSpc>
                    <a:spcPct val="150000"/>
                  </a:lnSpc>
                </a:pPr>
                <a:r>
                  <a:rPr lang="en-IN" sz="1600" b="1" dirty="0"/>
                  <a:t>Question: </a:t>
                </a:r>
                <a:r>
                  <a:rPr lang="en-IN" sz="1600" dirty="0"/>
                  <a:t>The resistance of the platinum wire of a platinum resistance thermometer at the ice point </a:t>
                </a:r>
                <a14:m>
                  <m:oMath xmlns:m="http://schemas.openxmlformats.org/officeDocument/2006/math">
                    <m:r>
                      <a:rPr lang="en-IN" sz="1600" i="1">
                        <a:latin typeface="Cambria Math" panose="02040503050406030204" pitchFamily="18" charset="0"/>
                      </a:rPr>
                      <m:t>5</m:t>
                    </m:r>
                    <m:r>
                      <a:rPr lang="en-IN" sz="1600" i="1">
                        <a:latin typeface="Cambria Math" panose="02040503050406030204" pitchFamily="18" charset="0"/>
                      </a:rPr>
                      <m:t>𝛺</m:t>
                    </m:r>
                  </m:oMath>
                </a14:m>
                <a:r>
                  <a:rPr lang="en-IN" sz="1600" dirty="0"/>
                  <a:t> and at a steam point is </a:t>
                </a:r>
                <a14:m>
                  <m:oMath xmlns:m="http://schemas.openxmlformats.org/officeDocument/2006/math">
                    <m:r>
                      <a:rPr lang="en-IN" sz="1600" i="1">
                        <a:latin typeface="Cambria Math" panose="02040503050406030204" pitchFamily="18" charset="0"/>
                      </a:rPr>
                      <m:t>5.39</m:t>
                    </m:r>
                    <m:r>
                      <a:rPr lang="en-IN" sz="1600" i="1">
                        <a:latin typeface="Cambria Math" panose="02040503050406030204" pitchFamily="18" charset="0"/>
                      </a:rPr>
                      <m:t>𝛺</m:t>
                    </m:r>
                  </m:oMath>
                </a14:m>
                <a:r>
                  <a:rPr lang="en-IN" sz="1600" dirty="0"/>
                  <a:t>. When the thermometer is inserted into a hot bath, the resistance of the platinum wire is 5.795 </a:t>
                </a:r>
                <a14:m>
                  <m:oMath xmlns:m="http://schemas.openxmlformats.org/officeDocument/2006/math">
                    <m:r>
                      <a:rPr lang="en-IN" sz="1600" i="1">
                        <a:latin typeface="Cambria Math" panose="02040503050406030204" pitchFamily="18" charset="0"/>
                      </a:rPr>
                      <m:t>𝛺</m:t>
                    </m:r>
                  </m:oMath>
                </a14:m>
                <a:r>
                  <a:rPr lang="en-IN" sz="1600" dirty="0"/>
                  <a:t> . Calculate the temperature of the bath.</a:t>
                </a: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1154675"/>
              </a:xfrm>
              <a:prstGeom prst="rect">
                <a:avLst/>
              </a:prstGeom>
              <a:blipFill>
                <a:blip r:embed="rId3"/>
                <a:stretch>
                  <a:fillRect l="-408" b="-5789"/>
                </a:stretch>
              </a:blipFill>
            </p:spPr>
            <p:txBody>
              <a:bodyPr/>
              <a:lstStyle/>
              <a:p>
                <a:r>
                  <a:rPr lang="en-IN">
                    <a:noFill/>
                  </a:rPr>
                  <a:t> </a:t>
                </a:r>
              </a:p>
            </p:txBody>
          </p:sp>
        </mc:Fallback>
      </mc:AlternateContent>
    </p:spTree>
    <p:extLst>
      <p:ext uri="{BB962C8B-B14F-4D97-AF65-F5344CB8AC3E}">
        <p14:creationId xmlns:p14="http://schemas.microsoft.com/office/powerpoint/2010/main" val="25544120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just">
          <a:spcAft>
            <a:spcPts val="600"/>
          </a:spcAft>
          <a:defRPr sz="1600" dirty="0"/>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8364</TotalTime>
  <Words>1233</Words>
  <Application>Microsoft Office PowerPoint</Application>
  <PresentationFormat>On-screen Show (16:9)</PresentationFormat>
  <Paragraphs>80</Paragraphs>
  <Slides>16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Cambria Math</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pinky.23815@gmail.com</cp:lastModifiedBy>
  <cp:revision>636</cp:revision>
  <dcterms:modified xsi:type="dcterms:W3CDTF">2021-05-11T15:08:34Z</dcterms:modified>
</cp:coreProperties>
</file>