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77" r:id="rId2"/>
    <p:sldId id="652" r:id="rId3"/>
    <p:sldId id="653" r:id="rId4"/>
    <p:sldId id="656" r:id="rId5"/>
    <p:sldId id="657" r:id="rId6"/>
    <p:sldId id="658" r:id="rId7"/>
    <p:sldId id="659" r:id="rId8"/>
    <p:sldId id="660" r:id="rId9"/>
    <p:sldId id="661" r:id="rId10"/>
    <p:sldId id="666" r:id="rId11"/>
    <p:sldId id="667" r:id="rId12"/>
    <p:sldId id="665" r:id="rId13"/>
    <p:sldId id="716" r:id="rId14"/>
    <p:sldId id="717" r:id="rId15"/>
    <p:sldId id="25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37"/>
    <a:srgbClr val="A0B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6" autoAdjust="0"/>
    <p:restoredTop sz="94132" autoAdjust="0"/>
  </p:normalViewPr>
  <p:slideViewPr>
    <p:cSldViewPr snapToGrid="0">
      <p:cViewPr varScale="1">
        <p:scale>
          <a:sx n="110" d="100"/>
          <a:sy n="110" d="100"/>
        </p:scale>
        <p:origin x="74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1;p1:notes">
            <a:extLst>
              <a:ext uri="{FF2B5EF4-FFF2-40B4-BE49-F238E27FC236}">
                <a16:creationId xmlns:a16="http://schemas.microsoft.com/office/drawing/2014/main" id="{C6D41A11-B11A-4909-A79F-FDD7D6524CF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4099" name="Google Shape;52;p1:notes">
            <a:extLst>
              <a:ext uri="{FF2B5EF4-FFF2-40B4-BE49-F238E27FC236}">
                <a16:creationId xmlns:a16="http://schemas.microsoft.com/office/drawing/2014/main" id="{02A536BA-31C2-44B5-A9D1-3A345A701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SzPts val="1100"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4:notes">
            <a:extLst>
              <a:ext uri="{FF2B5EF4-FFF2-40B4-BE49-F238E27FC236}">
                <a16:creationId xmlns:a16="http://schemas.microsoft.com/office/drawing/2014/main" id="{D7FBA2EC-7EF7-43AF-A7E2-821FAFA182A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17411" name="Google Shape;74;p4:notes">
            <a:extLst>
              <a:ext uri="{FF2B5EF4-FFF2-40B4-BE49-F238E27FC236}">
                <a16:creationId xmlns:a16="http://schemas.microsoft.com/office/drawing/2014/main" id="{DA3897DA-909E-4157-B858-FF50C360D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SzPts val="1100"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294F99-1D69-4106-9706-BED5EEE8C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877C59-5677-489F-9478-92A3E0A02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A082C9-9A0C-4002-8F64-E4E95CE61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4B65-6C01-422E-9C1F-3A1A344DB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5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44714-08B4-44C6-BB53-367D2730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5493-F634-4CC0-A42B-FA17773A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3EB7B-CBF9-49F6-8AFA-D1325379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0067-7C39-43E7-9E82-87B29CD48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96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microsoft.com/office/2007/relationships/hdphoto" Target="../media/hdphoto6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microsoft.com/office/2007/relationships/hdphoto" Target="../media/hdphoto8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oogle Shape;54;p13">
            <a:extLst>
              <a:ext uri="{FF2B5EF4-FFF2-40B4-BE49-F238E27FC236}">
                <a16:creationId xmlns:a16="http://schemas.microsoft.com/office/drawing/2014/main" id="{7EAA727D-D81F-41F6-86FF-9FB8045F1C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767138"/>
            <a:ext cx="9144000" cy="13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B6A113C-73DF-486E-A186-EA143228F422}"/>
              </a:ext>
            </a:extLst>
          </p:cNvPr>
          <p:cNvSpPr txBox="1"/>
          <p:nvPr/>
        </p:nvSpPr>
        <p:spPr>
          <a:xfrm>
            <a:off x="190500" y="1163241"/>
            <a:ext cx="8763000" cy="1931194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>
              <a:buSzPts val="3100"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Series and Parallel combinations of resistors</a:t>
            </a:r>
          </a:p>
          <a:p>
            <a:pPr algn="ctr">
              <a:buSzPts val="3100"/>
              <a:defRPr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CLASS-XII</a:t>
            </a:r>
          </a:p>
        </p:txBody>
      </p:sp>
      <p:sp>
        <p:nvSpPr>
          <p:cNvPr id="3077" name="Google Shape;57;p13">
            <a:extLst>
              <a:ext uri="{FF2B5EF4-FFF2-40B4-BE49-F238E27FC236}">
                <a16:creationId xmlns:a16="http://schemas.microsoft.com/office/drawing/2014/main" id="{384A201C-D8E3-4A15-9BB1-0C500995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406" y="3094435"/>
            <a:ext cx="676394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SUBJECT : PHYSICS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CHAPTER NUMBER: 03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CHAPTER NAME : </a:t>
            </a:r>
            <a:r>
              <a:rPr lang="en-US" altLang="en-US" sz="1350" b="1">
                <a:cs typeface="Calibri" panose="020F0502020204030204" pitchFamily="34" charset="0"/>
                <a:sym typeface="Calibri" panose="020F0502020204030204" pitchFamily="34" charset="0"/>
              </a:rPr>
              <a:t>CURRENT ELECTRICITY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b="1"/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A2AA4EDA-E51B-494F-AB3A-9C493AC581B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9063"/>
            <a:ext cx="1662906" cy="82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Numerical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0" y="287489"/>
                <a:ext cx="9240981" cy="1524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dirty="0"/>
                  <a:t>A wire of uniform cross-section has resistance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sz="1600" dirty="0"/>
                  <a:t> 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</a:t>
                </a:r>
                <a:r>
                  <a:rPr lang="en-IN" sz="1600" dirty="0" err="1"/>
                  <a:t>i</a:t>
                </a:r>
                <a:r>
                  <a:rPr lang="en-IN" sz="1600" dirty="0"/>
                  <a:t>) If a wire is bent to form a circle, then find equivalent resistance across a diameter.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(ii) If the wire is bent to form a square, then find equivalent resistance across (a) diagonal &amp; (b) side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(iii) If the wire is bent to form an equilateral triangle, Find equivalent resistance across its side.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7489"/>
                <a:ext cx="9240981" cy="1524007"/>
              </a:xfrm>
              <a:prstGeom prst="rect">
                <a:avLst/>
              </a:prstGeom>
              <a:blipFill>
                <a:blip r:embed="rId3"/>
                <a:stretch>
                  <a:fillRect l="-330" b="-44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7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Numerical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417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 </a:t>
                </a:r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I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 Each half of the circle has resistance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they are in parallel.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/2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I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(ii) Each side of the square has resistance.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I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(a) Across a diagonal combination is the parallel combination of two arms each having two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series. 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/4+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I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(b) Across its side, the combination is a parallel combination of two arms with one having three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series and the other having one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.  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/4+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/4+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/4)</m:t>
                        </m:r>
                      </m:num>
                      <m:den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/4+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/4+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/4)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/4)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I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(iii) Each side has resistance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Across a side, the combination is the parallel combination of two arms with one having two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series and the other having one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I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 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/3+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/3</m:t>
                            </m:r>
                          </m:e>
                        </m:d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/3)</m:t>
                        </m:r>
                      </m:num>
                      <m:den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/3+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/3</m:t>
                            </m:r>
                          </m:e>
                        </m:d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/3)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/3</m:t>
                            </m:r>
                          </m:e>
                        </m:d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/3)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I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4170694"/>
              </a:xfrm>
              <a:prstGeom prst="rect">
                <a:avLst/>
              </a:prstGeom>
              <a:blipFill>
                <a:blip r:embed="rId3"/>
                <a:stretch>
                  <a:fillRect l="-408" r="-3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6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Numerical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08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Find the equivalent resistance across A and B in the given figures.</a:t>
                </a: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 :</a:t>
                </a:r>
                <a:endParaRPr lang="en-IN" sz="1600" dirty="0"/>
              </a:p>
              <a:p>
                <a:pPr marL="400050" indent="-400050">
                  <a:lnSpc>
                    <a:spcPct val="150000"/>
                  </a:lnSpc>
                  <a:buAutoNum type="romanLcParenBoth"/>
                </a:pPr>
                <a:r>
                  <a:rPr lang="en-IN" sz="1600" dirty="0"/>
                  <a:t>The first figure is equivalent to the parallel combination of three resistances each R.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      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(ii) The second figure is equivalent to the series combination of one r with the parallel combination of three resistances each r. 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(iii) The third figure is equivalent to the parallel combination of four resistances each r.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080202"/>
              </a:xfrm>
              <a:prstGeom prst="rect">
                <a:avLst/>
              </a:prstGeom>
              <a:blipFill>
                <a:blip r:embed="rId3"/>
                <a:stretch>
                  <a:fillRect l="-408" r="-8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A09B0F4-B285-4CCD-8AFD-08CF7499F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51587" y="3642501"/>
            <a:ext cx="2743966" cy="122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C3172-5D39-4AF7-905B-15831F670A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25864" y="3739765"/>
            <a:ext cx="2621382" cy="112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6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HOME 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F3477D-2871-4295-B5A5-1D0311E371C7}"/>
                  </a:ext>
                </a:extLst>
              </p:cNvPr>
              <p:cNvSpPr txBox="1"/>
              <p:nvPr/>
            </p:nvSpPr>
            <p:spPr>
              <a:xfrm>
                <a:off x="192849" y="477747"/>
                <a:ext cx="8854170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dirty="0"/>
                  <a:t>Two wires of equal length, one of copper and the other of manganin have the same resistance. Which wire is thicker?</a:t>
                </a:r>
              </a:p>
              <a:p>
                <a:pPr marL="342900" indent="-342900" algn="just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dirty="0"/>
                  <a:t>Two materials Si and Cu, are cooled from 300 K to 60 K. What will be the effect on their resistivity?</a:t>
                </a:r>
              </a:p>
              <a:p>
                <a:pPr marL="342900" indent="-342900" algn="just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dirty="0"/>
                  <a:t>A wire of resistance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600" dirty="0"/>
                  <a:t> is bent in the form of a circle. What is the effective resistance between the ends of a diameter AB?</a:t>
                </a:r>
              </a:p>
              <a:p>
                <a:pPr algn="just">
                  <a:spcAft>
                    <a:spcPts val="600"/>
                  </a:spcAft>
                </a:pPr>
                <a:endParaRPr lang="en-IN" sz="1600" dirty="0"/>
              </a:p>
              <a:p>
                <a:pPr algn="just">
                  <a:spcAft>
                    <a:spcPts val="600"/>
                  </a:spcAft>
                </a:pPr>
                <a:endParaRPr lang="en-IN" sz="1600" dirty="0"/>
              </a:p>
              <a:p>
                <a:pPr algn="just">
                  <a:spcAft>
                    <a:spcPts val="600"/>
                  </a:spcAft>
                </a:pPr>
                <a:endParaRPr lang="en-IN" sz="1600" dirty="0"/>
              </a:p>
              <a:p>
                <a:pPr marL="342900" indent="-342900" algn="just">
                  <a:spcAft>
                    <a:spcPts val="600"/>
                  </a:spcAft>
                  <a:buFont typeface="+mj-lt"/>
                  <a:buAutoNum type="arabicPeriod" startAt="4"/>
                </a:pPr>
                <a:r>
                  <a:rPr lang="en-IN" sz="1600" dirty="0"/>
                  <a:t>Two identical slabs, of a given metal, are joined together, in two different ways, as shown in figures (a) and (b).</a:t>
                </a:r>
              </a:p>
              <a:p>
                <a:pPr algn="just" defTabSz="360363">
                  <a:spcAft>
                    <a:spcPts val="600"/>
                  </a:spcAft>
                </a:pPr>
                <a:endParaRPr lang="en-IN" sz="1600" dirty="0"/>
              </a:p>
              <a:p>
                <a:pPr algn="just" defTabSz="360363">
                  <a:spcAft>
                    <a:spcPts val="600"/>
                  </a:spcAft>
                </a:pPr>
                <a:endParaRPr lang="en-IN" sz="1600" dirty="0"/>
              </a:p>
              <a:p>
                <a:pPr algn="just" defTabSz="360363">
                  <a:spcAft>
                    <a:spcPts val="600"/>
                  </a:spcAft>
                </a:pPr>
                <a:endParaRPr lang="en-IN" sz="1600" dirty="0"/>
              </a:p>
              <a:p>
                <a:pPr algn="just" defTabSz="360363">
                  <a:spcAft>
                    <a:spcPts val="600"/>
                  </a:spcAft>
                </a:pPr>
                <a:r>
                  <a:rPr lang="en-IN" sz="1600" dirty="0"/>
                  <a:t>	What is ratio of the resistance of these two combinations?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F3477D-2871-4295-B5A5-1D0311E37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49" y="477747"/>
                <a:ext cx="8854170" cy="4555093"/>
              </a:xfrm>
              <a:prstGeom prst="rect">
                <a:avLst/>
              </a:prstGeom>
              <a:blipFill>
                <a:blip r:embed="rId3"/>
                <a:stretch>
                  <a:fillRect l="-275" t="-401" r="-344" b="-6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FBD3EAB-4A22-4D5B-BE9E-3BC461CA5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3661" y="2210539"/>
            <a:ext cx="1935898" cy="969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4B45A0-A8E8-4627-BECD-BA57602A8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9694" y="3546968"/>
            <a:ext cx="2364611" cy="11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HOME 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F3477D-2871-4295-B5A5-1D0311E371C7}"/>
                  </a:ext>
                </a:extLst>
              </p:cNvPr>
              <p:cNvSpPr txBox="1"/>
              <p:nvPr/>
            </p:nvSpPr>
            <p:spPr>
              <a:xfrm>
                <a:off x="192849" y="477747"/>
                <a:ext cx="8854170" cy="2846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Font typeface="+mj-lt"/>
                  <a:buAutoNum type="arabicPeriod" startAt="5"/>
                </a:pPr>
                <a:r>
                  <a:rPr lang="en-US" sz="1600" dirty="0"/>
                  <a:t>A network of resistors is connected to a 16 V battery of internal resistance of 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600" dirty="0"/>
                  <a:t> as shown in the figure.</a:t>
                </a:r>
              </a:p>
              <a:p>
                <a:pPr marL="757237" lvl="1" indent="-400050" algn="just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sz="1600" dirty="0"/>
                  <a:t>Compute the equivalent resistance of the network.</a:t>
                </a:r>
              </a:p>
              <a:p>
                <a:pPr marL="757237" lvl="1" indent="-400050" algn="just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sz="1600" dirty="0"/>
                  <a:t>Obtain the voltage drops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r>
                  <a:rPr lang="en-IN" sz="1600" dirty="0"/>
                  <a:t>.</a:t>
                </a:r>
              </a:p>
              <a:p>
                <a:pPr marL="757237" lvl="1" indent="-400050" algn="just">
                  <a:spcAft>
                    <a:spcPts val="600"/>
                  </a:spcAft>
                  <a:buFont typeface="+mj-lt"/>
                  <a:buAutoNum type="alphaLcParenR"/>
                </a:pPr>
                <a:endParaRPr lang="en-IN" sz="1600" dirty="0"/>
              </a:p>
              <a:p>
                <a:pPr marL="757237" lvl="1" indent="-400050" algn="just">
                  <a:spcAft>
                    <a:spcPts val="600"/>
                  </a:spcAft>
                  <a:buFont typeface="+mj-lt"/>
                  <a:buAutoNum type="alphaLcParenR"/>
                </a:pPr>
                <a:endParaRPr lang="en-IN" sz="1600" dirty="0"/>
              </a:p>
              <a:p>
                <a:pPr marL="757237" lvl="1" indent="-400050" algn="just">
                  <a:spcAft>
                    <a:spcPts val="600"/>
                  </a:spcAft>
                  <a:buFont typeface="+mj-lt"/>
                  <a:buAutoNum type="alphaLcParenR"/>
                </a:pPr>
                <a:endParaRPr lang="en-IN" sz="1600" dirty="0"/>
              </a:p>
              <a:p>
                <a:pPr marL="757237" lvl="1" indent="-400050" algn="just">
                  <a:spcAft>
                    <a:spcPts val="600"/>
                  </a:spcAft>
                  <a:buFont typeface="+mj-lt"/>
                  <a:buAutoNum type="alphaLcParenR"/>
                </a:pPr>
                <a:endParaRPr lang="en-IN" sz="1600" dirty="0"/>
              </a:p>
              <a:p>
                <a:pPr marL="342900" indent="-342900" algn="just">
                  <a:spcAft>
                    <a:spcPts val="600"/>
                  </a:spcAft>
                  <a:buFont typeface="+mj-lt"/>
                  <a:buAutoNum type="arabicPeriod" startAt="5"/>
                </a:pPr>
                <a:r>
                  <a:rPr lang="en-IN" sz="1600" dirty="0"/>
                  <a:t>Calculate the steady current through the 2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600" dirty="0"/>
                  <a:t> resistor in the circuit shown in the figure.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F3477D-2871-4295-B5A5-1D0311E37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49" y="477747"/>
                <a:ext cx="8854170" cy="2846933"/>
              </a:xfrm>
              <a:prstGeom prst="rect">
                <a:avLst/>
              </a:prstGeom>
              <a:blipFill>
                <a:blip r:embed="rId3"/>
                <a:stretch>
                  <a:fillRect l="-275" t="-642" r="-344" b="-19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5C1CEFF-6CF1-4F94-A448-9E65F5A92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0593" y="1485900"/>
            <a:ext cx="2946743" cy="1315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B87A7-2075-4A69-87DC-ED4C59C0E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1183" y="3264694"/>
            <a:ext cx="2061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76;p16">
            <a:extLst>
              <a:ext uri="{FF2B5EF4-FFF2-40B4-BE49-F238E27FC236}">
                <a16:creationId xmlns:a16="http://schemas.microsoft.com/office/drawing/2014/main" id="{488A9A50-C2CB-4C09-8874-71F13E43A32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4200525"/>
            <a:ext cx="925116" cy="9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7E93326D-AC06-4F0B-82DC-A6E62409431E}"/>
              </a:ext>
            </a:extLst>
          </p:cNvPr>
          <p:cNvSpPr txBox="1"/>
          <p:nvPr/>
        </p:nvSpPr>
        <p:spPr>
          <a:xfrm>
            <a:off x="621506" y="742950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189" algn="ctr">
              <a:lnSpc>
                <a:spcPct val="115000"/>
              </a:lnSpc>
              <a:buSzPts val="4000"/>
              <a:defRPr/>
            </a:pPr>
            <a:r>
              <a:rPr lang="en" sz="4000" b="1"/>
              <a:t>THANKING YOU</a:t>
            </a:r>
            <a:endParaRPr sz="4000" b="1"/>
          </a:p>
          <a:p>
            <a:pPr marL="457189" algn="ctr">
              <a:lnSpc>
                <a:spcPct val="115000"/>
              </a:lnSpc>
              <a:buSzPts val="4000"/>
              <a:defRPr/>
            </a:pPr>
            <a:r>
              <a:rPr lang="en" sz="4000" b="1">
                <a:solidFill>
                  <a:srgbClr val="FF0000"/>
                </a:solidFill>
              </a:rPr>
              <a:t>ODM EDUCATIONAL GROUP</a:t>
            </a:r>
            <a:endParaRPr sz="4000" b="1">
              <a:solidFill>
                <a:srgbClr val="FF0000"/>
              </a:solidFill>
            </a:endParaRPr>
          </a:p>
          <a:p>
            <a:pPr>
              <a:buSzPts val="1400"/>
              <a:defRPr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Series Combination of resistances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414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dirty="0"/>
                  <a:t>As in series combination , 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1600" dirty="0"/>
                  <a:t>	Using equations (</a:t>
                </a:r>
                <a:r>
                  <a:rPr lang="en-IN" sz="1600" dirty="0" err="1"/>
                  <a:t>i</a:t>
                </a:r>
                <a:r>
                  <a:rPr lang="en-IN" sz="1600" dirty="0"/>
                  <a:t>) and (ii)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sz="1600" dirty="0"/>
                  <a:t> </a:t>
                </a:r>
                <a:r>
                  <a:rPr lang="en-IN" sz="1600" dirty="0" err="1"/>
                  <a:t>Req</a:t>
                </a:r>
                <a:r>
                  <a:rPr lang="en-IN" sz="16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For large number of resistances in series , </a:t>
                </a:r>
                <a:r>
                  <a:rPr lang="en-IN" sz="1600" dirty="0" err="1"/>
                  <a:t>Req</a:t>
                </a:r>
                <a:r>
                  <a:rPr lang="en-IN" sz="16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1600" dirty="0"/>
                  <a:t>+........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So in series combination equivalent resistance is equal to the sum of individual resistances. This is the law of a series combination of resistances.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For n-identical resistances in series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</a:t>
                </a:r>
                <a:r>
                  <a:rPr lang="en-IN" sz="1600" dirty="0" err="1"/>
                  <a:t>Req</a:t>
                </a:r>
                <a:r>
                  <a:rPr lang="en-IN" sz="1600" dirty="0"/>
                  <a:t> = </a:t>
                </a:r>
                <a:r>
                  <a:rPr lang="en-IN" sz="1600" dirty="0" err="1"/>
                  <a:t>nR</a:t>
                </a: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Ratio among voltages of resistances is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1600" dirty="0"/>
                  <a:t> : .....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1600" dirty="0"/>
                  <a:t> : .....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The ratio among powers consumed by resistances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1600" dirty="0"/>
                  <a:t> : ..... .....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1600" dirty="0"/>
                  <a:t> : .....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4142416"/>
              </a:xfrm>
              <a:prstGeom prst="rect">
                <a:avLst/>
              </a:prstGeom>
              <a:blipFill>
                <a:blip r:embed="rId3"/>
                <a:stretch>
                  <a:fillRect l="-408" b="-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CD491E0-2E54-459E-824B-E02DDBCEC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77379" y="2977116"/>
            <a:ext cx="4557142" cy="51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15B051-5DF0-48BC-8551-AC97D4B91346}"/>
              </a:ext>
            </a:extLst>
          </p:cNvPr>
          <p:cNvSpPr/>
          <p:nvPr/>
        </p:nvSpPr>
        <p:spPr>
          <a:xfrm>
            <a:off x="983674" y="3112577"/>
            <a:ext cx="1004454" cy="448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965589-5CF6-4E66-9541-6C08DAC39AC9}"/>
              </a:ext>
            </a:extLst>
          </p:cNvPr>
          <p:cNvSpPr/>
          <p:nvPr/>
        </p:nvSpPr>
        <p:spPr>
          <a:xfrm>
            <a:off x="4710545" y="4232015"/>
            <a:ext cx="3754581" cy="448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D948377C-6331-4CEB-ADAD-0B9C1B3CC7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78" y="4456345"/>
            <a:ext cx="1241822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Numerical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1524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(a) Three resistors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,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are combined in series. What is the total resistance of the combination?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(b) If the combination is connected to a battery of emf 12 V and negligible internal resistance , then obtain the potential drop across each resistor.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1524007"/>
              </a:xfrm>
              <a:prstGeom prst="rect">
                <a:avLst/>
              </a:prstGeom>
              <a:blipFill>
                <a:blip r:embed="rId3"/>
                <a:stretch>
                  <a:fillRect l="-408" r="-204" b="-44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AE5D22A-23CF-4D19-A4BF-622C3D213E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909" y="1719121"/>
            <a:ext cx="2975740" cy="125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468E6630-83AD-4B70-80CB-BB5C25220D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78" y="4379119"/>
            <a:ext cx="1241822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8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Parallel Combination of resistances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424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dirty="0"/>
                  <a:t>For a large number of resistances in parallel,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+......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So in parallel combination reciprocal of equivalent resistance is equal to the sum of reciprocals of individual resistances. This is the law of a parallel combination of resistances.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For two resistances in parallel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For three resistances in parallel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nor/>
                          </m:rPr>
                          <a:rPr lang="en-IN" sz="1600"/>
                          <m:t>eq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For n identical resistances in parallel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nor/>
                          </m:rPr>
                          <a:rPr lang="en-IN" sz="1600"/>
                          <m:t>eq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The ratio among currents through individual resistances is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:....=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:......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The ratio among powers consumed by resistances is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:....=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:......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4241546"/>
              </a:xfrm>
              <a:prstGeom prst="rect">
                <a:avLst/>
              </a:prstGeom>
              <a:blipFill>
                <a:blip r:embed="rId3"/>
                <a:stretch>
                  <a:fillRect l="-408" r="-1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BCB5C02-DD1F-43C5-8B15-F773CB0C2951}"/>
              </a:ext>
            </a:extLst>
          </p:cNvPr>
          <p:cNvSpPr/>
          <p:nvPr/>
        </p:nvSpPr>
        <p:spPr>
          <a:xfrm>
            <a:off x="3650673" y="3089564"/>
            <a:ext cx="1149927" cy="554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6323CA-23BD-4132-A652-B1DF1C8F15AC}"/>
              </a:ext>
            </a:extLst>
          </p:cNvPr>
          <p:cNvSpPr/>
          <p:nvPr/>
        </p:nvSpPr>
        <p:spPr>
          <a:xfrm>
            <a:off x="3740728" y="1918855"/>
            <a:ext cx="1149927" cy="554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92D3E-CC0C-46F1-9E82-DD454920BF61}"/>
              </a:ext>
            </a:extLst>
          </p:cNvPr>
          <p:cNvSpPr/>
          <p:nvPr/>
        </p:nvSpPr>
        <p:spPr>
          <a:xfrm>
            <a:off x="5472545" y="3561821"/>
            <a:ext cx="3394363" cy="5541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8D258-8C0B-4FF4-BC6F-394C6FCAA1E6}"/>
              </a:ext>
            </a:extLst>
          </p:cNvPr>
          <p:cNvSpPr/>
          <p:nvPr/>
        </p:nvSpPr>
        <p:spPr>
          <a:xfrm>
            <a:off x="5472545" y="4121612"/>
            <a:ext cx="3394363" cy="543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9625E799-4768-4374-8ABD-9658FBACB68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53" y="4493419"/>
            <a:ext cx="1241822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Numerical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1893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(</a:t>
                </a:r>
                <a:r>
                  <a:rPr lang="en-IN" sz="1600" dirty="0"/>
                  <a:t>a) Three resistors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,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are combined in parallel. What is the total resistance of the combination?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(b) If the combination is connected to a battery of emf 20 V and negligible internal resistance, then obtain the current through each resistor and total current drawn from the battery.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1893339"/>
              </a:xfrm>
              <a:prstGeom prst="rect">
                <a:avLst/>
              </a:prstGeom>
              <a:blipFill>
                <a:blip r:embed="rId3"/>
                <a:stretch>
                  <a:fillRect l="-408" b="-32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7DBE79-BCD4-4AEA-8CC3-5E5D1C7873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0690" y="2381719"/>
            <a:ext cx="2847109" cy="201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5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Numerical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51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 : </a:t>
                </a: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10+5+4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2000" dirty="0"/>
                  <a:t> 	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endParaRPr lang="en-IN" sz="20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(b)  Current through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</a:t>
                </a:r>
                <a:r>
                  <a:rPr lang="en-IN" sz="1600" b="1" dirty="0"/>
                  <a:t> </a:t>
                </a:r>
                <a:r>
                  <a:rPr lang="en-IN" sz="1600" dirty="0"/>
                  <a:t>is;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8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  Current through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b="1" dirty="0"/>
                  <a:t> </a:t>
                </a:r>
                <a:r>
                  <a:rPr lang="en-IN" sz="1600" dirty="0"/>
                  <a:t>is;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8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  Current through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b="1" dirty="0"/>
                  <a:t> </a:t>
                </a:r>
                <a:r>
                  <a:rPr lang="en-IN" sz="1600" dirty="0"/>
                  <a:t>is;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8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  So the total current is 	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800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=19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510192"/>
              </a:xfrm>
              <a:prstGeom prst="rect">
                <a:avLst/>
              </a:prstGeom>
              <a:blipFill>
                <a:blip r:embed="rId3"/>
                <a:stretch>
                  <a:fillRect l="-408" b="-12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7DBE79-BCD4-4AEA-8CC3-5E5D1C7873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5164" y="1573263"/>
            <a:ext cx="2648836" cy="1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5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Numerical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1893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Three resistors of resistances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1600" dirty="0"/>
                  <a:t> are connected between points A and C across a potential difference V. Obtain expressions for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(a) the total current is drawn from the source,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(b) the potential drop across each resistor. 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(c) current through each resistor.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1893339"/>
              </a:xfrm>
              <a:prstGeom prst="rect">
                <a:avLst/>
              </a:prstGeom>
              <a:blipFill>
                <a:blip r:embed="rId3"/>
                <a:stretch>
                  <a:fillRect l="-408" b="-32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98BA6C2-E061-4799-9800-20CE6CC43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24854" y="1301430"/>
            <a:ext cx="4122165" cy="133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8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Numerical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4500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 :</a:t>
                </a: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(a) In the combination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1600" dirty="0"/>
                  <a:t> are in parallel between points B and C. Its equivalent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IN" sz="1600" dirty="0"/>
                  <a:t> is in series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1600" dirty="0"/>
                  <a:t>	</a:t>
                </a:r>
                <a14:m>
                  <m:oMath xmlns:m="http://schemas.openxmlformats.org/officeDocument/2006/math">
                    <m:r>
                      <a:rPr lang="en-IN" sz="1600" i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eq</m:t>
                            </m:r>
                          </m:sub>
                        </m:sSub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160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IN" sz="160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160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IN" sz="160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 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I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1600" dirty="0"/>
                  <a:t>= potential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.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BC</m:t>
                        </m:r>
                      </m:sub>
                    </m:sSub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I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1600" dirty="0"/>
                  <a:t>=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   the potential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1600" dirty="0"/>
                  <a:t> each.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  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BC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BC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IN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4500078"/>
              </a:xfrm>
              <a:prstGeom prst="rect">
                <a:avLst/>
              </a:prstGeom>
              <a:blipFill>
                <a:blip r:embed="rId3"/>
                <a:stretch>
                  <a:fillRect l="-408" r="-2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6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Numerical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0" y="354028"/>
                <a:ext cx="4966855" cy="2676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Both"/>
                </a:pPr>
                <a:r>
                  <a:rPr lang="en-IN" dirty="0"/>
                  <a:t>Given n resistors each of resistance R . How will you combine them to get </a:t>
                </a:r>
              </a:p>
              <a:p>
                <a:r>
                  <a:rPr lang="en-IN" dirty="0"/>
                  <a:t>(</a:t>
                </a:r>
                <a:r>
                  <a:rPr lang="en-IN" dirty="0" err="1"/>
                  <a:t>i</a:t>
                </a:r>
                <a:r>
                  <a:rPr lang="en-IN" dirty="0"/>
                  <a:t>)  maximum effective resistance</a:t>
                </a:r>
              </a:p>
              <a:p>
                <a:r>
                  <a:rPr lang="en-IN" dirty="0"/>
                  <a:t>(ii) minimum effective resistance? </a:t>
                </a:r>
              </a:p>
              <a:p>
                <a:r>
                  <a:rPr lang="en-IN" dirty="0"/>
                  <a:t>(b) What is the ratio of the maximum to the minimum resistance? </a:t>
                </a:r>
              </a:p>
              <a:p>
                <a:r>
                  <a:rPr lang="en-IN" dirty="0"/>
                  <a:t>(c) Given the resistances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dirty="0"/>
                  <a:t>, how will u combine them to get the equivalent resistance of (</a:t>
                </a:r>
                <a:r>
                  <a:rPr lang="en-IN" dirty="0" err="1"/>
                  <a:t>i</a:t>
                </a:r>
                <a:r>
                  <a:rPr lang="en-IN" dirty="0"/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dirty="0"/>
                  <a:t>  (ii)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dirty="0"/>
                  <a:t>  (iii)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dirty="0"/>
                  <a:t> (iv)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endParaRPr lang="en-IN" dirty="0"/>
              </a:p>
              <a:p>
                <a:r>
                  <a:rPr lang="en-IN" dirty="0"/>
                  <a:t>(c) Determine the equivalent resistance of networks shown in the figure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4028"/>
                <a:ext cx="4966855" cy="2676117"/>
              </a:xfrm>
              <a:prstGeom prst="rect">
                <a:avLst/>
              </a:prstGeom>
              <a:blipFill>
                <a:blip r:embed="rId3"/>
                <a:stretch>
                  <a:fillRect l="-368" t="-456" b="-15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62E30DA-EF99-4028-87CC-9D28A7509A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152" y="3216484"/>
            <a:ext cx="3574473" cy="112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73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spcAft>
            <a:spcPts val="600"/>
          </a:spcAft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8451</TotalTime>
  <Words>1303</Words>
  <Application>Microsoft Office PowerPoint</Application>
  <PresentationFormat>On-screen Show (16:9)</PresentationFormat>
  <Paragraphs>101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pinky.23815@gmail.com</cp:lastModifiedBy>
  <cp:revision>649</cp:revision>
  <dcterms:modified xsi:type="dcterms:W3CDTF">2021-12-23T04:46:31Z</dcterms:modified>
</cp:coreProperties>
</file>