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66" r:id="rId3"/>
    <p:sldId id="277" r:id="rId4"/>
    <p:sldId id="279" r:id="rId5"/>
    <p:sldId id="260" r:id="rId6"/>
    <p:sldId id="281" r:id="rId7"/>
    <p:sldId id="265" r:id="rId8"/>
    <p:sldId id="264" r:id="rId9"/>
    <p:sldId id="282" r:id="rId10"/>
    <p:sldId id="280" r:id="rId11"/>
    <p:sldId id="278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898" y="-2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592111" y="187377"/>
            <a:ext cx="7345182" cy="509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MUTATION &amp; GENETIC DISORDER</a:t>
            </a:r>
          </a:p>
          <a:p>
            <a:r>
              <a:rPr lang="en-US" sz="3200" b="1" dirty="0" smtClean="0">
                <a:solidFill>
                  <a:schemeClr val="tx1"/>
                </a:solidFill>
              </a:rPr>
              <a:t> 	</a:t>
            </a:r>
          </a:p>
          <a:p>
            <a:pPr algn="ctr"/>
            <a:endParaRPr lang="en-US" sz="2800" b="1" dirty="0" smtClean="0">
              <a:latin typeface="Arial Black" pitchFamily="34" charset="0"/>
            </a:endParaRPr>
          </a:p>
          <a:p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05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PRINCIPLE OF INHERITANCE AND VARIATION</a:t>
            </a:r>
            <a:endParaRPr b="1"/>
          </a:p>
        </p:txBody>
      </p:sp>
      <p:sp>
        <p:nvSpPr>
          <p:cNvPr id="6" name="Rectangle 5"/>
          <p:cNvSpPr/>
          <p:nvPr/>
        </p:nvSpPr>
        <p:spPr>
          <a:xfrm>
            <a:off x="547141" y="1566472"/>
            <a:ext cx="63033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TYPES OF MUTATION,ORIGIN OF MUTATION,MUTAGENS IMPORTANCE OF MUTATION, PEDIGREE  ANALYSIS AND IT’S USEFULNESS </a:t>
            </a: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PEDIGREE ANALYSIS OF DIFFERENT TRAITS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2" y="746448"/>
            <a:ext cx="83322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8" name="Picture 3" descr="C:\Users\User\Pictures\biology images\pedigree-analysis fig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4483" y="981814"/>
            <a:ext cx="7623110" cy="4016673"/>
          </a:xfrm>
          <a:prstGeom prst="rect">
            <a:avLst/>
          </a:prstGeom>
          <a:noFill/>
        </p:spPr>
      </p:pic>
      <p:pic>
        <p:nvPicPr>
          <p:cNvPr id="9" name="Picture 8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35352" y="62095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USEFULNESS OF PEDIGREE ANALYSIS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98030" y="1073806"/>
            <a:ext cx="8688300" cy="3684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helps in study of pedigree for transmission of particular trait and finding the possibility of absence or presence of that trait in homozygous or heterozygous condition in individual.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helpful in finding out the disorders like haemophilia, colour blindness, alkaptonuria, thalassemia, sickle cell anemia, etc.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also explains autosomal dominant and recessive traits, sex-linked disorders like X-linked and Y- linked ones.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Pedigree analysis indicates that Mendelism is also applicable  to human genetics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fontAlgn="base"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can indicate the origin of a trait in the ancestors.</a:t>
            </a: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rgbClr val="424142"/>
              </a:solidFill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44683" y="285050"/>
            <a:ext cx="8688300" cy="56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MUTATION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26022" y="868531"/>
            <a:ext cx="8688300" cy="3955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Mutation refers to any sudden, heritable permanent change in the genotype of the organism.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term mutation was coined by Hugo De Vries.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An organism that displays the usual phenotype for that species is called as wild type  and which exhibits a new phenotype resulting from mutation is called as mutant.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endParaRPr lang="en-GB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TYPES OF MUTATION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98030" y="587829"/>
            <a:ext cx="8688300" cy="4422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4572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Depending on the cell type in which mutation occurs , mutation may be of two types:</a:t>
            </a:r>
          </a:p>
          <a:p>
            <a:pPr marL="342900" indent="-342900" algn="just">
              <a:buAutoNum type="alpha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Somatic </a:t>
            </a:r>
          </a:p>
          <a:p>
            <a:pPr marL="342900" indent="-342900" algn="just">
              <a:buAutoNum type="alpha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Germinal </a:t>
            </a:r>
          </a:p>
          <a:p>
            <a:pPr marL="342900" indent="-34290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/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342900" indent="-342900" algn="just"/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Depending upon the mode of origin it may be of two types :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Both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Spontaneous mutation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arenBoth"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Induced mutation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1400" i="0" u="none" strike="noStrike" cap="none" dirty="0" smtClean="0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16692" y="48099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TYPES OF MUTATION 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42596" y="765110"/>
            <a:ext cx="8690387" cy="426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arenBoth" startAt="2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(b)     Chromosomal aberration (change in chromosome structure) – They are of many types: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Deletion – The loss of some genes due to breaking of fragments.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Duplication – Some genes my be present twice.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sz="1400" i="0" u="none" strike="noStrike" cap="none" dirty="0" smtClean="0">
                <a:solidFill>
                  <a:srgbClr val="00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Translocation – Mutual exchange of chromosomal segments.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arenBoth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Inversion – A piece of chromosome is removed and rejoined in reverse order</a:t>
            </a:r>
          </a:p>
          <a:p>
            <a:pPr marL="400050" marR="0" lvl="0" indent="-400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140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2050" name="Picture 2" descr="C:\Users\User\Pictures\biology images\mutation typ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2211355"/>
            <a:ext cx="6690049" cy="2932145"/>
          </a:xfrm>
          <a:prstGeom prst="rect">
            <a:avLst/>
          </a:prstGeom>
          <a:noFill/>
        </p:spPr>
      </p:pic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35352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ORIGIN OF MUTATION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44683" y="859201"/>
            <a:ext cx="8688300" cy="3974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lvl="0">
              <a:buSzPts val="1400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Depending upon the mode of origin it may be of two types :</a:t>
            </a:r>
          </a:p>
          <a:p>
            <a:pPr lvl="0">
              <a:buSzPts val="1400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342900" lvl="0" indent="-342900">
              <a:buSzPts val="1400"/>
              <a:buFont typeface="Arial"/>
              <a:buAutoNum type="alphaLcParenBoth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Spontaneous mutation – This type of mutation occurs in nature without any cause</a:t>
            </a:r>
          </a:p>
          <a:p>
            <a:pPr marL="342900" lvl="0" indent="-342900">
              <a:buSzPts val="1400"/>
            </a:pPr>
            <a:endParaRPr lang="en-US" dirty="0" smtClean="0"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marL="342900" lvl="0" indent="-342900">
              <a:buSzPts val="1400"/>
            </a:pPr>
            <a:r>
              <a:rPr lang="en-US" dirty="0" smtClean="0">
                <a:latin typeface="Calibri" pitchFamily="34" charset="0"/>
                <a:ea typeface="Calibri"/>
                <a:cs typeface="Calibri" pitchFamily="34" charset="0"/>
                <a:sym typeface="Calibri"/>
              </a:rPr>
              <a:t>(b)    Induced mutation – This type of mutation occurs when organisms get exposed into physical ,chemical or biological agents.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  <a:p>
            <a:pPr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sz="1400" i="0" u="none" strike="noStrike" cap="none">
              <a:solidFill>
                <a:schemeClr val="tx1"/>
              </a:solidFill>
              <a:latin typeface="Calibri" pitchFamily="34" charset="0"/>
              <a:ea typeface="Calibri"/>
              <a:cs typeface="Calibri" pitchFamily="34" charset="0"/>
              <a:sym typeface="Calibri"/>
            </a:endParaRPr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ea typeface="Calibri"/>
                <a:cs typeface="Calibri" pitchFamily="34" charset="0"/>
                <a:sym typeface="Calibri"/>
              </a:rPr>
              <a:t>MUTAGENS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>
              <a:buSzPts val="1400"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Calibri"/>
              </a:rPr>
              <a:t>Such agents are called as mutagens named as physical mutagen, chemical mutagen and biological mutagen.</a:t>
            </a:r>
          </a:p>
          <a:p>
            <a:pPr marL="342900" lvl="0">
              <a:buSzPts val="1400"/>
            </a:pPr>
            <a:endParaRPr lang="en-US" sz="1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Calibri"/>
            </a:endParaRPr>
          </a:p>
          <a:p>
            <a:pPr marL="342900" lvl="0">
              <a:buSzPts val="1400"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Calibri"/>
              </a:rPr>
              <a:t>Physical mutagens – Temperature, energy radiations like x-ray, </a:t>
            </a:r>
            <a:r>
              <a:rPr lang="en-US" sz="14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Calibri"/>
              </a:rPr>
              <a:t>uv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Calibri"/>
              </a:rPr>
              <a:t>-rays, gamma rays and ionizing radiations are the examples of physical mutagens.</a:t>
            </a:r>
          </a:p>
          <a:p>
            <a:pPr marL="342900" lvl="0">
              <a:buSzPts val="1400"/>
            </a:pPr>
            <a:endParaRPr lang="en-US" sz="1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Calibri"/>
            </a:endParaRPr>
          </a:p>
          <a:p>
            <a:pPr marL="342900" lvl="0">
              <a:buSzPts val="1400"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Calibri"/>
              </a:rPr>
              <a:t>Chemical mutagens – Nitrous oxide, alkalyting agents ,base analogues , </a:t>
            </a:r>
            <a:r>
              <a:rPr lang="en-US" sz="14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Calibri"/>
              </a:rPr>
              <a:t>acridines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Calibri"/>
              </a:rPr>
              <a:t> are the examples of chemical mutagens.</a:t>
            </a:r>
          </a:p>
          <a:p>
            <a:pPr marL="342900" lvl="0">
              <a:buSzPts val="1400"/>
            </a:pPr>
            <a:endParaRPr lang="en-US" sz="1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  <a:sym typeface="Calibri"/>
            </a:endParaRPr>
          </a:p>
          <a:p>
            <a:pPr marL="342900" lvl="0">
              <a:buSzPts val="1400"/>
            </a:pP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Calibri"/>
              </a:rPr>
              <a:t>Biological mutagens-  Retro viruses are the examples of biological mutagens like HPV.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5" name="Picture 4" descr="C:\Users\RAKHI\Desktop\16026498461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IMPORTANCE OF MUTATION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: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2" y="746448"/>
            <a:ext cx="833223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It introduces variability in the population which brings adaptability of the organisms to its environment.</a:t>
            </a: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Unless until a gene mutates and has a recessive or intermediate allele it will remain unnoticed. So for studying genes mutation is important.</a:t>
            </a: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Mutations are the fountain head of evolution which introduces variation among organisms and the better fitted ones are selected naturally.</a:t>
            </a:r>
          </a:p>
          <a:p>
            <a:pPr algn="just" fontAlgn="base"/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In animal husbandry and agriculture mutation brings better breeds and cultivars.</a:t>
            </a: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pPr algn="just" fontAlgn="base">
              <a:buFont typeface="Arial" pitchFamily="34" charset="0"/>
              <a:buChar char="•"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Increase use of mutagen may lead to dangerous health hazards in the population.</a:t>
            </a:r>
          </a:p>
          <a:p>
            <a:endParaRPr lang="en-US" dirty="0"/>
          </a:p>
        </p:txBody>
      </p:sp>
      <p:pic>
        <p:nvPicPr>
          <p:cNvPr id="6" name="Picture 5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170039" y="31304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GENETIC DISORDERS</a:t>
            </a: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170038" y="943177"/>
            <a:ext cx="8688300" cy="3992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612" y="1431561"/>
            <a:ext cx="84815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 genetic disorder is  a disease that is caused by mutation of gene or change in chromosomal structure or number.</a:t>
            </a: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C:\Users\RAKHI\Desktop\160264984617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3907" y="0"/>
            <a:ext cx="810093" cy="101152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7003" y="1873770"/>
            <a:ext cx="7225259" cy="310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PEDIGREE ANALYSIS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101360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record of inheritance of certain genetic traits for two or more generations presented in form of a diagram or family tree is called pedigree.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Symbols used in pedigree : </a:t>
            </a:r>
          </a:p>
          <a:p>
            <a:endParaRPr lang="en-US" dirty="0"/>
          </a:p>
        </p:txBody>
      </p:sp>
      <p:pic>
        <p:nvPicPr>
          <p:cNvPr id="4" name="Picture 2" descr="C:\Users\User\Pictures\biology images\pedigr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9666" y="2420911"/>
            <a:ext cx="7551983" cy="2403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588</Words>
  <Application>Microsoft Office PowerPoint</Application>
  <PresentationFormat>On-screen Show (16:9)</PresentationFormat>
  <Paragraphs>105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Slide 1</vt:lpstr>
      <vt:lpstr>Slide 2</vt:lpstr>
      <vt:lpstr>Slide 3</vt:lpstr>
      <vt:lpstr>Slide 4</vt:lpstr>
      <vt:lpstr>Slide 5</vt:lpstr>
      <vt:lpstr>MUTAGENS</vt:lpstr>
      <vt:lpstr>Slide 7</vt:lpstr>
      <vt:lpstr>Slide 8</vt:lpstr>
      <vt:lpstr>PEDIGREE ANALYSIS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RAKHI</cp:lastModifiedBy>
  <cp:revision>88</cp:revision>
  <dcterms:modified xsi:type="dcterms:W3CDTF">2022-05-04T15:31:15Z</dcterms:modified>
</cp:coreProperties>
</file>