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1"/>
  </p:notesMasterIdLst>
  <p:sldIdLst>
    <p:sldId id="256" r:id="rId2"/>
    <p:sldId id="257" r:id="rId3"/>
    <p:sldId id="276" r:id="rId4"/>
    <p:sldId id="275" r:id="rId5"/>
    <p:sldId id="274" r:id="rId6"/>
    <p:sldId id="273" r:id="rId7"/>
    <p:sldId id="272" r:id="rId8"/>
    <p:sldId id="271" r:id="rId9"/>
    <p:sldId id="270" r:id="rId10"/>
    <p:sldId id="269" r:id="rId11"/>
    <p:sldId id="267" r:id="rId12"/>
    <p:sldId id="266" r:id="rId13"/>
    <p:sldId id="265" r:id="rId14"/>
    <p:sldId id="263" r:id="rId15"/>
    <p:sldId id="262" r:id="rId16"/>
    <p:sldId id="260" r:id="rId17"/>
    <p:sldId id="278" r:id="rId18"/>
    <p:sldId id="277" r:id="rId19"/>
    <p:sldId id="259" r:id="rId2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898" y="-20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0" y="673289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PRINCIPLES OF INHERITANCE AND VARIATION</a:t>
            </a:r>
            <a:endParaRPr lang="en" sz="2900" b="1" dirty="0" smtClean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2500" b="1" dirty="0" smtClean="0">
                <a:latin typeface="Calibri"/>
                <a:ea typeface="Calibri"/>
                <a:cs typeface="Calibri"/>
                <a:sym typeface="Calibri"/>
              </a:rPr>
              <a:t>INCOMPLETE DOMINANCE,CO- DOMINANCE,PLEITROPISM,MULTIPLE ALLELES,POLYGENIC INHERITANCE</a:t>
            </a:r>
            <a:endParaRPr sz="25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250167" y="2646384"/>
            <a:ext cx="6474108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</a:t>
            </a:r>
            <a:r>
              <a:rPr lang="en" b="1" dirty="0" smtClean="0"/>
              <a:t>NUMBER:05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:PRINCIPLES OF INHERITANCE AND VARIATION</a:t>
            </a:r>
            <a:endParaRPr b="1"/>
          </a:p>
        </p:txBody>
      </p:sp>
      <p:pic>
        <p:nvPicPr>
          <p:cNvPr id="6" name="Picture 5" descr="C:\Users\RAKHI\Desktop\160264984617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99309" y="109772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0652" y="337136"/>
            <a:ext cx="260520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MULTIPLE ALLELISM 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8580" y="1234649"/>
            <a:ext cx="746448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Multiple alleles is a type of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non- Mendelian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inheritance pattern that involves more than just the typical two alleles that usually code for a certain characteristic in a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species. Other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 alleles may be co-dominant together and show their traits equally in the phenotype of the individual.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Picture 6" descr="C:\Users\RAKHI\Desktop\16026498461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76823" y="94781"/>
            <a:ext cx="810093" cy="1011524"/>
          </a:xfrm>
          <a:prstGeom prst="rect">
            <a:avLst/>
          </a:prstGeom>
          <a:noFill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190750"/>
            <a:ext cx="9144000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56833" y="225168"/>
            <a:ext cx="303961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ABO BLOOD GROUPING 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E81ABB96-3B47-3E45-A9B0-485073BD12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750" y="1066043"/>
            <a:ext cx="6721151" cy="3617924"/>
          </a:xfrm>
          <a:prstGeom prst="rect">
            <a:avLst/>
          </a:prstGeom>
        </p:spPr>
      </p:pic>
      <p:pic>
        <p:nvPicPr>
          <p:cNvPr id="7" name="Picture 6" descr="C:\Users\RAKHI\Desktop\160264984617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46843" y="0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6BB2C5E3-3A85-9643-957A-7D4533A651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217" y="390156"/>
            <a:ext cx="7760927" cy="462271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C:\Users\RAKHI\Desktop\160264984617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84005" y="0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9780" y="159854"/>
            <a:ext cx="328166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POLYMERIC INHERITANCE 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7910" y="1366958"/>
            <a:ext cx="883609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Polygenic inheritance occurs when one characteristic is controlled by two or more genes. </a:t>
            </a:r>
          </a:p>
          <a:p>
            <a:pPr algn="just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Picture 6" descr="C:\Users\RAKHI\Desktop\16026498461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06803" y="0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7606" y="178515"/>
            <a:ext cx="473078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POLYGENIC INHERITANCE IN HUMANS 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5941" y="678218"/>
            <a:ext cx="769775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we take an example of a pair of alleles of three different and unlinked loci as A and a, B and b, C and c.</a:t>
            </a:r>
          </a:p>
          <a:p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capital letters represent the incompletely dominant allele for dark skin colour. </a:t>
            </a:r>
          </a:p>
          <a:p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more capital letters show skin colour towards the darker range and small letters towards the lighter colour of the skin. </a:t>
            </a:r>
          </a:p>
          <a:p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Parents having genotype AABBCC and 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aabbcc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will produce 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offsprings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of intermediate colour in the F</a:t>
            </a:r>
            <a:r>
              <a:rPr lang="en-GB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1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 generation, i.e. 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AaBbCc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genotype. </a:t>
            </a:r>
          </a:p>
          <a:p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 the F</a:t>
            </a:r>
            <a:r>
              <a:rPr lang="en-GB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2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 generation of two triple 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heterozygotes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(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AaBbCc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x 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AaBbCc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) mate, they will give rise to varying phenotypes ranging from very dark to very light in the ratio 1:6:15:20:15:6:1 .</a:t>
            </a:r>
          </a:p>
        </p:txBody>
      </p:sp>
      <p:pic>
        <p:nvPicPr>
          <p:cNvPr id="7" name="Picture 6" descr="C:\Users\RAKHI\Desktop\16026498461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33907" y="0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5943" y="149683"/>
            <a:ext cx="630749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PUNNETT SQUARE SHOWING F</a:t>
            </a:r>
            <a:r>
              <a:rPr lang="en-GB" sz="2200" b="1" baseline="-250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2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 GENERATION OFFSPRINGS CONTINUOUS VARIATION 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596674D1-54DD-CF43-80D6-62B620F3B3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258" y="961053"/>
            <a:ext cx="7660432" cy="3862874"/>
          </a:xfrm>
          <a:prstGeom prst="rect">
            <a:avLst/>
          </a:prstGeom>
        </p:spPr>
      </p:pic>
      <p:pic>
        <p:nvPicPr>
          <p:cNvPr id="7" name="Picture 6" descr="C:\Users\RAKHI\Desktop\160264984617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33907" y="0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0716" y="393119"/>
            <a:ext cx="446628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POLYGENIC INHERITANCE IN PLANTS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0587" y="950484"/>
            <a:ext cx="834126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Kernel colour of the wheat:</a:t>
            </a:r>
          </a:p>
          <a:p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three independent pairs of alleles are involved in the expression of kernel colour of wheat. They show independent assortment. </a:t>
            </a:r>
          </a:p>
          <a:p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When dark red wheat kernel (AABBCC) is crossed with the white wheat kernel (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aabbcc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) the F</a:t>
            </a:r>
            <a:r>
              <a:rPr lang="en-GB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1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 generation has an intermediate red colour kernel (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AaBbCc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). </a:t>
            </a:r>
          </a:p>
          <a:p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When F</a:t>
            </a:r>
            <a:r>
              <a:rPr lang="en-GB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1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 generation is crossbred, F</a:t>
            </a:r>
            <a:r>
              <a:rPr lang="en-GB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2 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generation has 63 red kernel plants having different shades of red and 1 white kernel.</a:t>
            </a:r>
          </a:p>
        </p:txBody>
      </p:sp>
      <p:pic>
        <p:nvPicPr>
          <p:cNvPr id="7" name="Picture 6" descr="C:\Users\RAKHI\Desktop\16026498461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33907" y="0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1403" y="299813"/>
            <a:ext cx="515557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MONOGENES/MONOGENIC INHERITANCE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45231" y="1027696"/>
            <a:ext cx="7455159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 fontAlgn="base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1.They produce discontinuous variations in the expression of traits.</a:t>
            </a:r>
          </a:p>
          <a:p>
            <a:pPr marL="514350" indent="-514350" algn="just" fontAlgn="base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514350" indent="-514350" algn="just" fontAlgn="base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2.A single dominant allele expresses the complete trait.</a:t>
            </a:r>
          </a:p>
          <a:p>
            <a:pPr marL="514350" indent="-514350" algn="just" fontAlgn="base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3.Monogenic inheritance controls qualitative traits.</a:t>
            </a:r>
          </a:p>
          <a:p>
            <a:pPr algn="just" fontAlgn="base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4.A character is represented in an individual by a pair of alleles.</a:t>
            </a:r>
          </a:p>
          <a:p>
            <a:pPr algn="just" fontAlgn="base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5. F</a:t>
            </a:r>
            <a:r>
              <a:rPr lang="en-GB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1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 individuals are similar to dominant parent.</a:t>
            </a:r>
          </a:p>
          <a:p>
            <a:pPr algn="just" fontAlgn="base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6.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F</a:t>
            </a:r>
            <a:r>
              <a:rPr lang="en-GB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2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 individuals resemble both the parents in the ratio of 3: 1.</a:t>
            </a:r>
          </a:p>
          <a:p>
            <a:pPr algn="just" fontAlgn="base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7.No intermediates are produced in monogenic or qualitative    inheritance.</a:t>
            </a:r>
          </a:p>
          <a:p>
            <a:pPr algn="just" fontAlgn="base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8.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There is no cumulative action in the presence of two dominant genes.</a:t>
            </a:r>
          </a:p>
          <a:p>
            <a:pPr algn="just" fontAlgn="base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9.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Individuals with dominant phenotype are more numerous than with recessive phenotype.</a:t>
            </a:r>
          </a:p>
        </p:txBody>
      </p:sp>
      <p:pic>
        <p:nvPicPr>
          <p:cNvPr id="7" name="Picture 6" descr="C:\Users\RAKHI\Desktop\16026498461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33907" y="0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8227" y="215838"/>
            <a:ext cx="467948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POLYGENES/POLYGENIC INHERITANCE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10547" y="1723868"/>
            <a:ext cx="704461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1.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Polygene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produce continuous variations in the expression of traits.</a:t>
            </a:r>
          </a:p>
          <a:p>
            <a:pPr algn="just" fontAlgn="base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2. A single dominant allele expresses only a unit of the trait.</a:t>
            </a:r>
          </a:p>
          <a:p>
            <a:pPr algn="just" fontAlgn="base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3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 Polygenic inheritance controls quantitative or metric trait</a:t>
            </a: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4. A character is represented by one to several pairs of alleles.</a:t>
            </a:r>
          </a:p>
          <a:p>
            <a:pPr algn="just" fontAlgn="base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5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 F</a:t>
            </a:r>
            <a:r>
              <a:rPr lang="en-GB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1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individuals are intermediate between the two parents.</a:t>
            </a:r>
          </a:p>
          <a:p>
            <a:pPr algn="just" fontAlgn="base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6. Depending upon the number of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polygene,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2/4 (one pair), 2/16 (two pairs) or 2/64 (three pairs) F</a:t>
            </a:r>
            <a:r>
              <a:rPr lang="en-GB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: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 individuals resemble the parental types.</a:t>
            </a:r>
          </a:p>
          <a:p>
            <a:pPr algn="just" fontAlgn="base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7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 Intermediates are quite common in polygenic or quantitative inheritance.</a:t>
            </a:r>
          </a:p>
          <a:p>
            <a:pPr algn="just" fontAlgn="base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8. The dominant genes have cumulative effect on the expression of the trait.</a:t>
            </a:r>
          </a:p>
          <a:p>
            <a:pPr algn="just" fontAlgn="base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9. Individuals with dominant trait are usually as few as with recessive trait. Intermediate forms are more numerous.</a:t>
            </a:r>
          </a:p>
          <a:p>
            <a:endParaRPr lang="en-US" dirty="0"/>
          </a:p>
        </p:txBody>
      </p:sp>
      <p:pic>
        <p:nvPicPr>
          <p:cNvPr id="7" name="Picture 6" descr="C:\Users\RAKHI\Desktop\16026498461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33907" y="0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Picture 3" descr="C:\Users\RAKHI\Desktop\16026498461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33907" y="0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3083" y="159853"/>
            <a:ext cx="336662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INCOMPLETE DOMINANCE 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0588" y="1017479"/>
            <a:ext cx="658741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Incomplete dominance is a form of Gene interaction in which both alleles of a gene at a locus are partially expressed, often resulting in an intermediate or different phenotype. </a:t>
            </a:r>
          </a:p>
          <a:p>
            <a:pPr algn="just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is also known as partial dominance.</a:t>
            </a:r>
          </a:p>
          <a:p>
            <a:pPr algn="just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For e.g., in roses, the allele for red colour is dominant over the allele for white colour. </a:t>
            </a:r>
          </a:p>
          <a:p>
            <a:pPr algn="just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But, the heterozygous flowers with both the alleles are pink in colour.</a:t>
            </a:r>
          </a:p>
        </p:txBody>
      </p:sp>
      <p:pic>
        <p:nvPicPr>
          <p:cNvPr id="7" name="Picture 6" descr="C:\Users\RAKHI\Desktop\16026498461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91813" y="154742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2805" y="256432"/>
            <a:ext cx="493276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Snapdragon flower (</a:t>
            </a:r>
            <a:r>
              <a:rPr lang="en-GB" sz="2200" b="1" i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Antirrhinum</a:t>
            </a:r>
            <a:r>
              <a:rPr lang="en-US" sz="2200" b="1" i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200" b="1" i="1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majus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):</a:t>
            </a:r>
          </a:p>
        </p:txBody>
      </p:sp>
      <p:sp>
        <p:nvSpPr>
          <p:cNvPr id="6" name="Rectangle 5"/>
          <p:cNvSpPr/>
          <p:nvPr/>
        </p:nvSpPr>
        <p:spPr>
          <a:xfrm>
            <a:off x="223934" y="628160"/>
            <a:ext cx="79532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Monohybrid cross was done between the red and white coloured flowers of Snapdragon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plant.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ure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breed of the red flower has (RR) pair of alleles and that for the white flower is (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rr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).</a:t>
            </a:r>
          </a:p>
          <a:p>
            <a:pPr algn="just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Picture 2" descr="C:\Users\User\Pictures\biology images\incomplete dominance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4498" y="1799684"/>
            <a:ext cx="6317437" cy="2997168"/>
          </a:xfrm>
          <a:prstGeom prst="rect">
            <a:avLst/>
          </a:prstGeom>
          <a:noFill/>
        </p:spPr>
      </p:pic>
      <p:pic>
        <p:nvPicPr>
          <p:cNvPr id="8" name="Picture 7" descr="C:\Users\RAKHI\Desktop\160264984617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36784" y="117267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5901" y="1181183"/>
            <a:ext cx="439471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genotype ratio of F2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generation 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 the monohybrid cross by Mendel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also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gave the same ratio of 1:2:1. </a:t>
            </a:r>
          </a:p>
          <a:p>
            <a:pPr algn="just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However, the phenotype ratio has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changed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from 3:1 to 1:2:1. </a:t>
            </a:r>
          </a:p>
          <a:p>
            <a:pPr algn="just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reason for this variation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is the </a:t>
            </a:r>
            <a:r>
              <a:rPr lang="en-GB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incomplete dominance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of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allele R over the allele r.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This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led to the blending of colour in flowers.</a:t>
            </a:r>
          </a:p>
        </p:txBody>
      </p:sp>
      <p:sp>
        <p:nvSpPr>
          <p:cNvPr id="6" name="Rectangle 5"/>
          <p:cNvSpPr/>
          <p:nvPr/>
        </p:nvSpPr>
        <p:spPr>
          <a:xfrm>
            <a:off x="498629" y="421111"/>
            <a:ext cx="493276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Snapdragon flower (</a:t>
            </a:r>
            <a:r>
              <a:rPr lang="en-GB" sz="2200" b="1" i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Antirrhinum</a:t>
            </a:r>
            <a:r>
              <a:rPr lang="en-US" sz="2200" b="1" i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200" b="1" i="1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majus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):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4F3BA32C-5B64-A044-8547-3B80E6AF17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4717" y="1154702"/>
            <a:ext cx="3485578" cy="1847461"/>
          </a:xfrm>
          <a:prstGeom prst="rect">
            <a:avLst/>
          </a:prstGeom>
        </p:spPr>
      </p:pic>
      <p:pic>
        <p:nvPicPr>
          <p:cNvPr id="8" name="Picture 2" descr="C:\Users\User\Pictures\biology images\in do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63369" y="3134990"/>
            <a:ext cx="2883159" cy="1670351"/>
          </a:xfrm>
          <a:prstGeom prst="rect">
            <a:avLst/>
          </a:prstGeom>
          <a:noFill/>
        </p:spPr>
      </p:pic>
      <p:pic>
        <p:nvPicPr>
          <p:cNvPr id="9" name="Picture 8" descr="C:\Users\RAKHI\Desktop\1602649846172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161833" y="0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6573" y="266736"/>
            <a:ext cx="732453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EXAMPLES OF INCOMPLETE DOMINANCE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IN ANIMALS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2555" y="801195"/>
            <a:ext cx="8080310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Andalusian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chicken shows incomplete dominance in its feather colour.</a:t>
            </a:r>
          </a:p>
          <a:p>
            <a:pPr marL="514350" indent="-514350" algn="just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514350" indent="-514350" algn="just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514350" indent="-514350" algn="just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514350" indent="-514350" algn="just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514350" indent="-514350" algn="just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514350" indent="-514350" algn="just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514350" indent="-514350" algn="just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514350" indent="-514350" algn="just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514350" indent="-514350" algn="just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514350" indent="-514350" algn="just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514350" indent="-514350" algn="just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514350" indent="-514350" algn="just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514350" indent="-514350" algn="just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514350" indent="-514350" algn="just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514350" indent="-514350"/>
            <a:endParaRPr lang="en-GB" b="1" dirty="0" smtClean="0">
              <a:solidFill>
                <a:srgbClr val="333333"/>
              </a:solidFill>
            </a:endParaRPr>
          </a:p>
          <a:p>
            <a:pPr marL="514350" indent="-514350"/>
            <a:endParaRPr lang="en-GB" b="1" dirty="0" smtClean="0">
              <a:solidFill>
                <a:srgbClr val="333333"/>
              </a:solidFill>
            </a:endParaRPr>
          </a:p>
        </p:txBody>
      </p:sp>
      <p:pic>
        <p:nvPicPr>
          <p:cNvPr id="7" name="Picture 2" descr="C:\Users\User\Pictures\biology images\chiken imag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2453" y="1230228"/>
            <a:ext cx="6096000" cy="2573884"/>
          </a:xfrm>
          <a:prstGeom prst="rect">
            <a:avLst/>
          </a:prstGeom>
          <a:noFill/>
        </p:spPr>
      </p:pic>
      <p:pic>
        <p:nvPicPr>
          <p:cNvPr id="8" name="Picture 7" descr="C:\Users\RAKHI\Desktop\160264984617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06803" y="94782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3124" y="178515"/>
            <a:ext cx="217399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CO DOMINANCE 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6571" y="637490"/>
            <a:ext cx="3890866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 co-dominance, both the alleles present on a gene are expressed in the phenotype.</a:t>
            </a:r>
          </a:p>
          <a:p>
            <a:pPr algn="just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Roan coat cattle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is an example of co dominant coat color. </a:t>
            </a:r>
          </a:p>
          <a:p>
            <a:pPr algn="just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humans with </a:t>
            </a:r>
            <a:r>
              <a:rPr lang="en-GB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AB blood type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also show co-dominance where the alleles for both blood types A and B are expressed.</a:t>
            </a:r>
          </a:p>
          <a:p>
            <a:endParaRPr lang="en-GB" b="1" dirty="0" smtClean="0">
              <a:latin typeface="Arial Black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9E13B4E7-8DB8-3349-BE9B-907E9AC2D5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7501" y="793102"/>
            <a:ext cx="4568111" cy="3564294"/>
          </a:xfrm>
          <a:prstGeom prst="rect">
            <a:avLst/>
          </a:prstGeom>
        </p:spPr>
      </p:pic>
      <p:pic>
        <p:nvPicPr>
          <p:cNvPr id="8" name="Picture 7" descr="C:\Users\RAKHI\Desktop\160264984617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33907" y="0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0428" y="0"/>
            <a:ext cx="164339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PLEIOTROPY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1927" y="884419"/>
            <a:ext cx="7857752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Pleiotropy is defined as the expression of multiple traits by a single gene.</a:t>
            </a:r>
          </a:p>
          <a:p>
            <a:pPr algn="just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Pleiotropic gene  are therefore those genes which posses multiple effect because they control the expression of a number of traits of different characters.</a:t>
            </a:r>
          </a:p>
          <a:p>
            <a:pPr algn="just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Content Placeholder 4">
            <a:extLst>
              <a:ext uri="{FF2B5EF4-FFF2-40B4-BE49-F238E27FC236}">
                <a16:creationId xmlns:a16="http://schemas.microsoft.com/office/drawing/2014/main" xmlns="" id="{053CAD3B-9F4B-A44A-AB75-4F35AA2950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896447"/>
            <a:ext cx="8663549" cy="324705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C:\Users\RAKHI\Desktop\160264984617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33907" y="127416"/>
            <a:ext cx="810093" cy="8841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4385" y="225167"/>
            <a:ext cx="249940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PHENYLKETONURIA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35901" y="922805"/>
            <a:ext cx="778173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Pleiotropy is 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phenylketonuria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an inherited disorder that affects the level of phenylalanine in the human body. </a:t>
            </a: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US" dirty="0"/>
          </a:p>
        </p:txBody>
      </p:sp>
      <p:pic>
        <p:nvPicPr>
          <p:cNvPr id="7" name="Picture 6" descr="C:\Users\RAKHI\Desktop\16026498461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54337" y="0"/>
            <a:ext cx="810093" cy="1011524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2000" y="1379095"/>
            <a:ext cx="7620000" cy="3392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6647" y="262491"/>
            <a:ext cx="293221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PLEIOTROPY IN PLANTS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3935" y="893663"/>
            <a:ext cx="806562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 .g. - size of the starch grains produced and shape of the seeds in pea plant are controlled by a single gene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B.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Under homozygous  dominant condition (BB) shape of the seed is Round and under homozygous recessive condition(bb) shape of the seed is Wrinkled which is the 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Primary 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effect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of the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allele. Under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BB condition starch grains are full ,under Bb condition  intermediate starch grains  and under bb condition starch grains are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small. This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is its 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Secondary 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effect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that shows incomplete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dominance.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Picture 6" descr="C:\Users\RAKHI\Desktop\16026498461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14298" y="109772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561</Words>
  <Application>Microsoft Office PowerPoint</Application>
  <PresentationFormat>On-screen Show (16:9)</PresentationFormat>
  <Paragraphs>115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RAKHI</cp:lastModifiedBy>
  <cp:revision>11</cp:revision>
  <dcterms:modified xsi:type="dcterms:W3CDTF">2022-04-30T06:19:11Z</dcterms:modified>
</cp:coreProperties>
</file>