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70" r:id="rId13"/>
    <p:sldId id="269" r:id="rId14"/>
    <p:sldId id="273" r:id="rId15"/>
    <p:sldId id="272" r:id="rId16"/>
    <p:sldId id="275" r:id="rId17"/>
    <p:sldId id="274" r:id="rId18"/>
    <p:sldId id="259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1618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04014" y="878563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PRPNCIPLE OF INHERITANCE AND VARIATION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ONE GENE INTERACTION,BACK CROSS,TEST CROSS,PRINCIPLE OF DOMINANCE &amp; PRINCIPLE OF SEGREGATION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56216" y="2823664"/>
            <a:ext cx="6123482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:PRINCIPLE OF INHERITANCE AND VARIATION</a:t>
            </a:r>
            <a:endParaRPr b="1"/>
          </a:p>
        </p:txBody>
      </p:sp>
      <p:pic>
        <p:nvPicPr>
          <p:cNvPr id="1026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619" y="90254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7107" y="243829"/>
            <a:ext cx="17107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BACK CROSS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2554" y="1396676"/>
            <a:ext cx="76044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 </a:t>
            </a:r>
            <a:r>
              <a:rPr lang="en-GB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backcross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F1 hybrid is crossed back with any of the parent, either dominant or recessive.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Back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crosses are used to increase useful traits in a population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example:  Certain crop plant hybrids are backcrossed with wild species to obtain its useful traits such as disease resistance.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42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4359" y="149902"/>
            <a:ext cx="1289779" cy="899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135E894F-5FBC-FC4B-B398-93B951B30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463" y="503854"/>
            <a:ext cx="7071566" cy="4366726"/>
          </a:xfrm>
          <a:prstGeom prst="rect">
            <a:avLst/>
          </a:prstGeom>
        </p:spPr>
      </p:pic>
      <p:pic>
        <p:nvPicPr>
          <p:cNvPr id="11266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6745" y="97436"/>
            <a:ext cx="1064926" cy="974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516" y="122532"/>
            <a:ext cx="30989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BACK CROSS – EXAMPLE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290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4261" y="142405"/>
            <a:ext cx="1207333" cy="771995"/>
          </a:xfrm>
          <a:prstGeom prst="rect">
            <a:avLst/>
          </a:prstGeom>
          <a:noFill/>
        </p:spPr>
      </p:pic>
      <p:pic>
        <p:nvPicPr>
          <p:cNvPr id="8" name="Content Placeholder 4">
            <a:extLst>
              <a:ext uri="{FF2B5EF4-FFF2-40B4-BE49-F238E27FC236}">
                <a16:creationId xmlns="" xmlns:a16="http://schemas.microsoft.com/office/drawing/2014/main" id="{62AF8C8D-173A-2240-97B5-5233A034B7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049" b="11409"/>
          <a:stretch/>
        </p:blipFill>
        <p:spPr>
          <a:xfrm>
            <a:off x="251927" y="1236689"/>
            <a:ext cx="8892073" cy="35219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14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6628" y="149901"/>
            <a:ext cx="1012461" cy="11632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32716" y="112754"/>
            <a:ext cx="7294451" cy="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MENDELS FIRST LAW OF INHERITANCE </a:t>
            </a:r>
            <a:endParaRPr sz="2200" b="0" i="0" strike="noStrike" cap="none">
              <a:solidFill>
                <a:srgbClr val="FF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579" y="795271"/>
            <a:ext cx="72405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parents with pure contrasting traits are crossed together, only one form of trait appears in the next generation. The hybrid off-springs will exhibit only the dominant trait in the phenotype.”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338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9153" y="157397"/>
            <a:ext cx="982480" cy="9759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1E54184-F412-6E4A-BD7A-987FD9DF9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0547"/>
            <a:ext cx="7893698" cy="4236098"/>
          </a:xfrm>
          <a:prstGeom prst="rect">
            <a:avLst/>
          </a:prstGeom>
        </p:spPr>
      </p:pic>
      <p:pic>
        <p:nvPicPr>
          <p:cNvPr id="15362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4222" y="142406"/>
            <a:ext cx="1154867" cy="1043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298" y="114174"/>
            <a:ext cx="77350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MENDEL’S SECOND LAW OF INHERITANCE </a:t>
            </a:r>
            <a:r>
              <a:rPr lang="en-US" sz="1200" b="1" u="sng" dirty="0" smtClean="0">
                <a:latin typeface="Arial Black" pitchFamily="34" charset="0"/>
              </a:rPr>
              <a:t> </a:t>
            </a:r>
            <a:endParaRPr lang="en-GB" sz="1200" dirty="0" smtClean="0">
              <a:solidFill>
                <a:srgbClr val="813588"/>
              </a:solidFill>
              <a:latin typeface="Arial Black" pitchFamily="34" charset="0"/>
            </a:endParaRPr>
          </a:p>
          <a:p>
            <a:pPr algn="just"/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(Law of Segregation)</a:t>
            </a:r>
          </a:p>
        </p:txBody>
      </p:sp>
      <p:sp>
        <p:nvSpPr>
          <p:cNvPr id="6" name="Rectangle 5"/>
          <p:cNvSpPr/>
          <p:nvPr/>
        </p:nvSpPr>
        <p:spPr>
          <a:xfrm>
            <a:off x="186611" y="788460"/>
            <a:ext cx="75484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 the formation of gamete, each gene separates from each other so that each gamete carries only one allele for each gene</a:t>
            </a:r>
            <a:r>
              <a:rPr lang="en-GB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.”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6386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4320" y="112427"/>
            <a:ext cx="1214828" cy="908466"/>
          </a:xfrm>
          <a:prstGeom prst="rect">
            <a:avLst/>
          </a:prstGeom>
          <a:noFill/>
        </p:spPr>
      </p:pic>
      <p:pic>
        <p:nvPicPr>
          <p:cNvPr id="9" name="Content Placeholder 4">
            <a:extLst>
              <a:ext uri="{FF2B5EF4-FFF2-40B4-BE49-F238E27FC236}">
                <a16:creationId xmlns="" xmlns:a16="http://schemas.microsoft.com/office/drawing/2014/main" id="{6EAE91B1-CB2F-584A-AC49-0A7E196637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638" y="1588957"/>
            <a:ext cx="8047014" cy="33802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10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9231" y="119920"/>
            <a:ext cx="1162362" cy="10958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434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06687" y="224851"/>
            <a:ext cx="1012461" cy="9684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559" y="131862"/>
            <a:ext cx="31422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ONE GENE INTERACTION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514" y="921895"/>
            <a:ext cx="744475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Inter–allelic </a:t>
            </a:r>
            <a:r>
              <a:rPr lang="en-GB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 intra – genic </a:t>
            </a:r>
            <a:r>
              <a:rPr lang="en-GB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interaction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: In this case two alleles (located on the same gene locus on two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homologous chromosomes) of gene interact in such a fashion to produces phenotypic expression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US" u="sng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Inter- genic interaction or </a:t>
            </a:r>
            <a:r>
              <a:rPr lang="en-GB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Non-allelic gene interaction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expression of character 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produced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by interaction between two or more genes.</a:t>
            </a:r>
          </a:p>
        </p:txBody>
      </p:sp>
      <p:pic>
        <p:nvPicPr>
          <p:cNvPr id="2050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6726" y="127728"/>
            <a:ext cx="1139877" cy="10040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0628" y="145439"/>
            <a:ext cx="69419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INHERITANCE OF ONE GENE (MONOHYBRID CROSS)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4241" y="135224"/>
            <a:ext cx="1214828" cy="846632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89350"/>
            <a:ext cx="8484003" cy="4154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98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99192" y="0"/>
            <a:ext cx="1244808" cy="921895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66788"/>
            <a:ext cx="8799226" cy="402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320" y="225168"/>
            <a:ext cx="27863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MONOHYBRID CROSS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4521" y="1215988"/>
            <a:ext cx="851456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generation, both the traits were expressed in proportion of 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3:1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phenotypic ratio and 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1:2:1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genotypic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ratio.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Dominant trait in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is about thrice of the recessive from.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named this ‘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factors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’ which are now called as ‘genes’ </a:t>
            </a:r>
            <a:endParaRPr lang="en-GB" b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5122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9231" y="127728"/>
            <a:ext cx="1214828" cy="8541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6817673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0903" y="159854"/>
            <a:ext cx="24160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PUNNETT SQUARE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146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1579" y="89941"/>
            <a:ext cx="1072421" cy="1058368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328" y="1116767"/>
            <a:ext cx="8334531" cy="4026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232" y="271821"/>
            <a:ext cx="13676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Test Cross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4872" y="727023"/>
            <a:ext cx="77499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The test cross is used to determine whether the individuals exhibiting dominant character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are homozygous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or heterozygous.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F44AF167-A9C5-C34E-BE54-1905C9321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970" y="1693889"/>
            <a:ext cx="6195527" cy="3130037"/>
          </a:xfrm>
          <a:prstGeom prst="rect">
            <a:avLst/>
          </a:prstGeom>
        </p:spPr>
      </p:pic>
      <p:pic>
        <p:nvPicPr>
          <p:cNvPr id="7170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96628" y="127416"/>
            <a:ext cx="1034946" cy="1110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7A22709-3049-CD4D-A91E-FC0D9E91A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78" y="437372"/>
            <a:ext cx="7884367" cy="4083308"/>
          </a:xfrm>
          <a:prstGeom prst="rect">
            <a:avLst/>
          </a:prstGeom>
        </p:spPr>
      </p:pic>
      <p:pic>
        <p:nvPicPr>
          <p:cNvPr id="8194" name="Picture 2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34300" y="142406"/>
            <a:ext cx="1289779" cy="9069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249" y="43384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DIHYBRID TEST CROSS</a:t>
            </a:r>
          </a:p>
          <a:p>
            <a:pPr algn="just"/>
            <a:r>
              <a:rPr lang="en-US" dirty="0" smtClean="0">
                <a:latin typeface="Arial Black" pitchFamily="34" charset="0"/>
              </a:rPr>
              <a:t> </a:t>
            </a:r>
            <a:endParaRPr lang="en-US" dirty="0" smtClean="0">
              <a:solidFill>
                <a:srgbClr val="3C4043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218" name="Picture 2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69408" y="194873"/>
            <a:ext cx="1469661" cy="801973"/>
          </a:xfrm>
          <a:prstGeom prst="rect">
            <a:avLst/>
          </a:prstGeom>
          <a:noFill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1116767"/>
            <a:ext cx="8506918" cy="38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146</Words>
  <Application>Microsoft Office PowerPoint</Application>
  <PresentationFormat>On-screen Show (16:9)</PresentationFormat>
  <Paragraphs>42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13</cp:revision>
  <dcterms:modified xsi:type="dcterms:W3CDTF">2022-03-07T10:22:58Z</dcterms:modified>
</cp:coreProperties>
</file>