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comments/comment1.xml" ContentType="application/vnd.openxmlformats-officedocument.presentationml.comments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5"/>
  </p:notesMasterIdLst>
  <p:sldIdLst>
    <p:sldId id="256" r:id="rId2"/>
    <p:sldId id="257" r:id="rId3"/>
    <p:sldId id="266" r:id="rId4"/>
    <p:sldId id="265" r:id="rId5"/>
    <p:sldId id="264" r:id="rId6"/>
    <p:sldId id="263" r:id="rId7"/>
    <p:sldId id="262" r:id="rId8"/>
    <p:sldId id="261" r:id="rId9"/>
    <p:sldId id="270" r:id="rId10"/>
    <p:sldId id="260" r:id="rId11"/>
    <p:sldId id="269" r:id="rId12"/>
    <p:sldId id="268" r:id="rId13"/>
    <p:sldId id="259" r:id="rId14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" initials="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>
      <p:cViewPr>
        <p:scale>
          <a:sx n="102" d="100"/>
          <a:sy n="102" d="100"/>
        </p:scale>
        <p:origin x="-456" y="-7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20-06-17T16:36:04.720" idx="2">
    <p:pos x="6000" y="100"/>
    <p:text>+amanrouniyar@odmegroup.org How come the website here is ODM Egroup and not ODM PS?
_Assigned to you_
-Swoyan Satyendu</p:text>
  </p:cm>
  <p:cm authorId="0" dt="2020-06-17T16:36:04.724" idx="1">
    <p:pos x="6000" y="0"/>
    <p:text>1. The logo in the centre looks bad. take it to TOP-LEFT
2. Where in ODM E Group Logo, here? 
3. What about, Closing Slide? 
Similar changes, pending in Kids World PPT as well +amanrouniyar@odmegroup.org
_Assigned to you_
-Swoyan Satyendu</p:tex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xmlns="" val="451615771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4" name="Google Shape;74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comments" Target="../comments/commen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3777621"/>
            <a:ext cx="9144000" cy="1365879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904900" y="105700"/>
            <a:ext cx="1170475" cy="1170475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148031" y="915884"/>
            <a:ext cx="8763000" cy="193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/>
              <a:buNone/>
            </a:pPr>
            <a:r>
              <a:rPr lang="en" sz="3000" b="1" i="0" u="none" strike="noStrike" cap="none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PRINCIPLE OF INHERITANCE &amp; VARIATIONS  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/>
              <a:buNone/>
            </a:pPr>
            <a:r>
              <a:rPr lang="en" sz="2500" b="1" i="0" u="none" strike="noStrike" cap="none" dirty="0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INTRODUCTION </a:t>
            </a:r>
            <a:r>
              <a:rPr lang="en" sz="2500" b="1" i="0" u="none" strike="noStrike" cap="none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OF </a:t>
            </a:r>
            <a:r>
              <a:rPr lang="en" sz="2500" b="1" i="0" u="none" strike="noStrike" cap="none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HEREDITY </a:t>
            </a:r>
            <a:r>
              <a:rPr lang="en" sz="2500" b="1" i="0" u="none" strike="noStrike" cap="none" dirty="0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&amp; GENETICS,MENDLE’S EXPERIMENT</a:t>
            </a:r>
            <a:endParaRPr sz="25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2474102" y="2814334"/>
            <a:ext cx="4309254" cy="9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SUBJECT : </a:t>
            </a:r>
            <a:r>
              <a:rPr lang="en" b="1" dirty="0" smtClean="0"/>
              <a:t>BIOLOGY</a:t>
            </a:r>
            <a:endParaRPr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CHAPTER </a:t>
            </a:r>
            <a:r>
              <a:rPr lang="en" b="1" dirty="0" smtClean="0"/>
              <a:t>NUMBER:05</a:t>
            </a:r>
            <a:endParaRPr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CHAPTER NAME </a:t>
            </a:r>
            <a:r>
              <a:rPr lang="en" b="1" dirty="0" smtClean="0"/>
              <a:t>:PRINCIPLE OF INHERITANCE &amp;VARIATIONS</a:t>
            </a:r>
            <a:endParaRPr b="1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85192" y="534855"/>
            <a:ext cx="7604449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RECESSIVE FACTOR :  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It is an allele of a character which is unable to express its effects in hybrid but can do so in presence of another identical allele. It is represented by small letter like t for dwarf.</a:t>
            </a:r>
          </a:p>
          <a:p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r>
              <a:rPr lang="en-US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F1 GENERATION :  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It is also called as first filial generation which represents the offspring of a cross between two genetically different parents.</a:t>
            </a:r>
          </a:p>
          <a:p>
            <a:endParaRPr lang="en-US" u="sng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endParaRPr lang="en-US" u="sng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r>
              <a:rPr lang="en-US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F2 GENERATION :  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It is also known as second filial generation which is formed through </a:t>
            </a:r>
            <a:r>
              <a:rPr lang="en-US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selfing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between individuals of F1 generation.</a:t>
            </a:r>
          </a:p>
          <a:p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r>
              <a:rPr lang="en-US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MONOHYBRID CROSS : 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It is a cross between individuals where  a pair of contrasting traits of a character.</a:t>
            </a:r>
          </a:p>
          <a:p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r>
              <a:rPr lang="en-US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DIHYBRID CROSS : 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It is a cross between individuals where two pair of contrasting traits of two characters.</a:t>
            </a:r>
            <a:endParaRPr lang="en-US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5" name="Picture 2" descr="C:\Users\User\Pictures\biology images\allele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53143" y="715770"/>
            <a:ext cx="7529804" cy="409571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6" name="Picture 2" descr="C:\Users\User\Pictures\biology images\mendels-monohybrid-cross-12-638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90465" y="391885"/>
            <a:ext cx="7417836" cy="434806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" name="Google Shape;76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77" name="Google Shape;77;p16"/>
          <p:cNvSpPr txBox="1"/>
          <p:nvPr/>
        </p:nvSpPr>
        <p:spPr>
          <a:xfrm>
            <a:off x="621425" y="74350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40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4000" b="1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291272" y="242596"/>
            <a:ext cx="2101857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INTRODUCTION </a:t>
            </a:r>
            <a:endParaRPr lang="en-US" sz="2200" dirty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821094" y="983562"/>
            <a:ext cx="7296538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An elephant always gives birth only to a baby elephant and not some other animal and a mango seed forms only a mango plant and not any other plant.</a:t>
            </a:r>
          </a:p>
          <a:p>
            <a:pPr algn="just"/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“Like begets like”. Children resemble their parents. These are several related issues which dealt with scientifically in a branch of biology known as “Genetics” which deals with the inheritance as well as the variation of characters from parents to offspring.</a:t>
            </a:r>
          </a:p>
          <a:p>
            <a:pPr algn="just"/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So there are combination of traits which are only found among members of one family not in any other members.</a:t>
            </a:r>
          </a:p>
          <a:p>
            <a:pPr algn="just"/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This process of transfer of characters from parent to progeny is called inheritance.</a:t>
            </a:r>
          </a:p>
        </p:txBody>
      </p:sp>
      <p:sp>
        <p:nvSpPr>
          <p:cNvPr id="7" name="Rectangle 6"/>
          <p:cNvSpPr/>
          <p:nvPr/>
        </p:nvSpPr>
        <p:spPr>
          <a:xfrm>
            <a:off x="821094" y="3466297"/>
            <a:ext cx="738984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The differences found in various traits among those members ,among progeny and their parents are called as variations. Variation is the degree by which progeny differ from their parents.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63416" y="159853"/>
            <a:ext cx="2864887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HEREDITY &amp; GENETICS </a:t>
            </a:r>
            <a:endParaRPr lang="en-US" sz="2200" dirty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26572" y="1081905"/>
            <a:ext cx="731520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Heredity is a sum of endowment obtained from the parents which includes transmission of structural, functional, </a:t>
            </a:r>
            <a:r>
              <a:rPr lang="en-US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behavioural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characteristics from parents to offspring or from one generation to another. Heredity is a component of genetics.</a:t>
            </a:r>
          </a:p>
        </p:txBody>
      </p:sp>
      <p:sp>
        <p:nvSpPr>
          <p:cNvPr id="7" name="Rectangle 6"/>
          <p:cNvSpPr/>
          <p:nvPr/>
        </p:nvSpPr>
        <p:spPr>
          <a:xfrm>
            <a:off x="317449" y="2380540"/>
            <a:ext cx="3049233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VARIATION &amp; GENETICS </a:t>
            </a:r>
            <a:endParaRPr lang="en-US" sz="2200" dirty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82556" y="3372991"/>
            <a:ext cx="7417836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Variation appear only in sexually reproducing individuals due to shuffling and recombination of genes. </a:t>
            </a:r>
          </a:p>
          <a:p>
            <a:pPr algn="just"/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Hence variation is a component of genetics.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49650" y="122532"/>
            <a:ext cx="1189749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MENDEL</a:t>
            </a:r>
            <a:endParaRPr lang="en-US" sz="2200" dirty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29209" y="717218"/>
            <a:ext cx="4926564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Gregor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john </a:t>
            </a:r>
            <a:r>
              <a:rPr lang="en-US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mendel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, father of genetics (1822 – 1884), was born in a poor peasant family of village </a:t>
            </a:r>
            <a:r>
              <a:rPr lang="en-US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silisian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of </a:t>
            </a:r>
            <a:r>
              <a:rPr lang="en-US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Heinzendrof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, Moravia (Austria).</a:t>
            </a:r>
          </a:p>
          <a:p>
            <a:pPr algn="just"/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He received early education at home, studied philosophy for few years and at age of 21 joined monastery in </a:t>
            </a:r>
            <a:r>
              <a:rPr lang="en-US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Brunn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.</a:t>
            </a:r>
          </a:p>
          <a:p>
            <a:pPr algn="just"/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He was sent to University of Vienna for further studies in physics and natural sciences.</a:t>
            </a:r>
          </a:p>
          <a:p>
            <a:pPr algn="just"/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In year 1856 his attention was drawn to the regular occurrence of two different type of seeds in edible pea plant.</a:t>
            </a:r>
          </a:p>
          <a:p>
            <a:pPr algn="just"/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Then he started his hybridization experiment and continued it for seven years.</a:t>
            </a:r>
          </a:p>
          <a:p>
            <a:pPr algn="just"/>
            <a:endParaRPr lang="en-US" b="1" dirty="0" smtClean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Picture 2" descr="C:\Users\User\Pictures\biology images\mendel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064898" y="1240972"/>
            <a:ext cx="2514600" cy="20574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4623382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MENDEL’S EXPERIMENTAL MATERIAL </a:t>
            </a:r>
            <a:endParaRPr lang="en-US" sz="2200" dirty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30630" y="405903"/>
            <a:ext cx="7231223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Mendel selected edible pea (</a:t>
            </a:r>
            <a:r>
              <a:rPr lang="en-US" i="1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Pisum</a:t>
            </a:r>
            <a:r>
              <a:rPr lang="en-US" i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i="1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sativum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) as experimental plant for his study in genetics.</a:t>
            </a:r>
          </a:p>
          <a:p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He selected pea plant for following reasons :</a:t>
            </a:r>
          </a:p>
          <a:p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(1) Pea plant possessed a large number of varieties as this had been in cultivation for long time.</a:t>
            </a:r>
          </a:p>
          <a:p>
            <a:pPr algn="just"/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(2) The flowers of pea plant are bisexual.</a:t>
            </a:r>
          </a:p>
          <a:p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(3) The plant is an annual plant with a growth period of few months.</a:t>
            </a:r>
          </a:p>
          <a:p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(4) The plant is small but its flowers are large enough to be manually handled</a:t>
            </a:r>
          </a:p>
          <a:p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(5) It does not require much after care.</a:t>
            </a:r>
          </a:p>
          <a:p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(6) The plant does not require complicated procedure for cultivation.</a:t>
            </a:r>
          </a:p>
          <a:p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(7) Each plant produces  a large number of seeds.</a:t>
            </a:r>
          </a:p>
        </p:txBody>
      </p:sp>
      <p:sp>
        <p:nvSpPr>
          <p:cNvPr id="7" name="Rectangle 6"/>
          <p:cNvSpPr/>
          <p:nvPr/>
        </p:nvSpPr>
        <p:spPr>
          <a:xfrm>
            <a:off x="205273" y="2705480"/>
            <a:ext cx="5859625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Mendel performed cross breeding and self breeding in different varieties.</a:t>
            </a:r>
          </a:p>
          <a:p>
            <a:pPr algn="just"/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Four steps are involved in Mendel’s experiment like:</a:t>
            </a:r>
          </a:p>
          <a:p>
            <a:pPr algn="just"/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(a)Selection of parents</a:t>
            </a:r>
          </a:p>
          <a:p>
            <a:pPr algn="just"/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(b) Hybridization.</a:t>
            </a:r>
          </a:p>
          <a:p>
            <a:pPr algn="just"/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(c) Self-pollination.</a:t>
            </a:r>
          </a:p>
          <a:p>
            <a:pPr algn="just"/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(d) Documentation and Calculation.</a:t>
            </a:r>
          </a:p>
          <a:p>
            <a:pPr algn="just"/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Mendel picked a lot of varieties but finally he worked with 7 varieties. All the 7 varieties had at least one character with two contrasting traits.</a:t>
            </a:r>
          </a:p>
        </p:txBody>
      </p:sp>
      <p:pic>
        <p:nvPicPr>
          <p:cNvPr id="8" name="Picture 2" descr="C:\Users\User\Pictures\biology images\cover ch-5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710334" y="2499505"/>
            <a:ext cx="3163078" cy="177858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388220" y="0"/>
            <a:ext cx="755780" cy="783771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7613779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SELECTION OF PARENTS :</a:t>
            </a:r>
          </a:p>
          <a:p>
            <a:r>
              <a:rPr lang="en-US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PEA CHARACTERS STUDIED BY MENDEL </a:t>
            </a:r>
            <a:endParaRPr lang="en-US" sz="2200" dirty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7" name="Picture 2" descr="C:\Users\User\Pictures\biology images\mendels--plants_med.jpe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28127" y="697463"/>
            <a:ext cx="8088085" cy="425475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272675" y="285050"/>
            <a:ext cx="2087970" cy="3774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-US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HYBRIDISATION </a:t>
            </a:r>
          </a:p>
        </p:txBody>
      </p:sp>
      <p:sp>
        <p:nvSpPr>
          <p:cNvPr id="5" name="Rectangle 4"/>
          <p:cNvSpPr/>
          <p:nvPr/>
        </p:nvSpPr>
        <p:spPr>
          <a:xfrm>
            <a:off x="167951" y="888577"/>
            <a:ext cx="7361854" cy="41242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latin typeface="Calibri" pitchFamily="34" charset="0"/>
                <a:cs typeface="Calibri" pitchFamily="34" charset="0"/>
              </a:rPr>
              <a:t>Mendel cross pollinated plants with contrasting traits and the various steps were :</a:t>
            </a:r>
          </a:p>
          <a:p>
            <a:r>
              <a:rPr lang="en-US" dirty="0" smtClean="0">
                <a:latin typeface="Calibri" pitchFamily="34" charset="0"/>
                <a:cs typeface="Calibri" pitchFamily="34" charset="0"/>
              </a:rPr>
              <a:t>(a) Emasculation , (b) Bagging , (c) Dusting , (d)  Tagging .</a:t>
            </a:r>
          </a:p>
          <a:p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r>
              <a:rPr lang="en-US" dirty="0" smtClean="0">
                <a:latin typeface="Calibri" pitchFamily="34" charset="0"/>
                <a:cs typeface="Calibri" pitchFamily="34" charset="0"/>
              </a:rPr>
              <a:t>Mendel carried out the cross and seeds of each cross were selected, which were sown in next season. </a:t>
            </a:r>
          </a:p>
          <a:p>
            <a:r>
              <a:rPr lang="en-US" dirty="0" smtClean="0">
                <a:latin typeface="Calibri" pitchFamily="34" charset="0"/>
                <a:cs typeface="Calibri" pitchFamily="34" charset="0"/>
              </a:rPr>
              <a:t>The plants are called hybrid plants.</a:t>
            </a:r>
          </a:p>
          <a:p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r>
              <a:rPr lang="en-US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SELF- POLLINATION</a:t>
            </a:r>
          </a:p>
          <a:p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endParaRPr lang="en-US" u="sng" dirty="0" smtClean="0">
              <a:latin typeface="Calibri" pitchFamily="34" charset="0"/>
              <a:cs typeface="Calibri" pitchFamily="34" charset="0"/>
            </a:endParaRPr>
          </a:p>
          <a:p>
            <a:r>
              <a:rPr lang="en-US" dirty="0" smtClean="0">
                <a:latin typeface="Calibri" pitchFamily="34" charset="0"/>
                <a:cs typeface="Calibri" pitchFamily="34" charset="0"/>
              </a:rPr>
              <a:t>The hybrid plants were allowed to grow and undergo self pollination to avoid contamination of foreign pollen. Again seeds were collected ,sown and plants were raised . He continued it this for several generations.</a:t>
            </a:r>
          </a:p>
          <a:p>
            <a:endParaRPr lang="en-US" sz="2200" b="1" dirty="0" smtClean="0">
              <a:latin typeface="Calibri" pitchFamily="34" charset="0"/>
              <a:cs typeface="Calibri" pitchFamily="34" charset="0"/>
            </a:endParaRPr>
          </a:p>
          <a:p>
            <a:r>
              <a:rPr lang="en-US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DOCUMENTATION &amp; CALCULATION </a:t>
            </a:r>
            <a:endParaRPr lang="en-US" sz="2200" b="1" u="sng" dirty="0" smtClean="0">
              <a:solidFill>
                <a:srgbClr val="C00000"/>
              </a:solidFill>
              <a:latin typeface="Calibri" pitchFamily="34" charset="0"/>
              <a:cs typeface="Calibri" pitchFamily="34" charset="0"/>
            </a:endParaRPr>
          </a:p>
          <a:p>
            <a:r>
              <a:rPr lang="en-US" dirty="0" smtClean="0">
                <a:latin typeface="Calibri" pitchFamily="34" charset="0"/>
                <a:cs typeface="Calibri" pitchFamily="34" charset="0"/>
              </a:rPr>
              <a:t>The traits ,number of progenies and their ratio were documented and examined by Mendel.</a:t>
            </a:r>
          </a:p>
        </p:txBody>
      </p:sp>
      <p:sp>
        <p:nvSpPr>
          <p:cNvPr id="6" name="Rectangle 5"/>
          <p:cNvSpPr/>
          <p:nvPr/>
        </p:nvSpPr>
        <p:spPr>
          <a:xfrm>
            <a:off x="-317241" y="1586204"/>
            <a:ext cx="4142792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endParaRPr lang="en-US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50506" y="589157"/>
            <a:ext cx="6494106" cy="39087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REASONS FOR MENDEL’S SUCCESS </a:t>
            </a:r>
          </a:p>
          <a:p>
            <a:pPr algn="just"/>
            <a:endParaRPr lang="en-US" b="1" u="sng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(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a) Mendel selected only pure breeding varieties.</a:t>
            </a:r>
          </a:p>
          <a:p>
            <a:pPr algn="just"/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(b) He eliminated all those varieties which showed      inconsistency</a:t>
            </a:r>
          </a:p>
          <a:p>
            <a:pPr algn="just"/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(c) The 7 characters selected by Mendel were not linked.</a:t>
            </a:r>
          </a:p>
          <a:p>
            <a:pPr algn="just"/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(d) Mendel took care to prevent pollen contamination.</a:t>
            </a:r>
          </a:p>
          <a:p>
            <a:pPr algn="just"/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(e) He applied statistical analysis. </a:t>
            </a:r>
          </a:p>
          <a:p>
            <a:pPr algn="just"/>
            <a:endParaRPr lang="en-US" b="1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US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NON RECOGNITION OF MENDEL’S WORK IN HIS LIFE TIME </a:t>
            </a:r>
          </a:p>
          <a:p>
            <a:pPr algn="just"/>
            <a:endParaRPr lang="en-US" b="1" u="sng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(a) Non discovery of chromosome, meiosis &amp; mitosis. </a:t>
            </a:r>
          </a:p>
          <a:p>
            <a:pPr algn="just"/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(b) Mendel was very shy and not at all recognized as scientist rather was a abbot.</a:t>
            </a:r>
          </a:p>
          <a:p>
            <a:pPr algn="just"/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(c) His statistical calculation was beyond the comprehension of biologist of that time.</a:t>
            </a:r>
          </a:p>
          <a:p>
            <a:pPr algn="just"/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Mendel died in 1884 without getting credit for his work.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67951" y="410548"/>
            <a:ext cx="8042988" cy="21544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GENETIC TERMINOLOGY</a:t>
            </a:r>
          </a:p>
          <a:p>
            <a:endParaRPr lang="en-US" b="1" dirty="0" smtClean="0">
              <a:latin typeface="Arial" pitchFamily="34" charset="0"/>
              <a:cs typeface="Arial" pitchFamily="34" charset="0"/>
            </a:endParaRPr>
          </a:p>
          <a:p>
            <a:r>
              <a:rPr lang="en-US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CHARACTER </a:t>
            </a:r>
            <a:r>
              <a:rPr lang="en-US" u="sng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: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It is a distinct morphological and physiological feature of an individual, e.g. stem height , </a:t>
            </a:r>
            <a:r>
              <a:rPr lang="en-US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colour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of eye , </a:t>
            </a:r>
            <a:r>
              <a:rPr lang="en-US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colour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of skin.</a:t>
            </a:r>
          </a:p>
          <a:p>
            <a:r>
              <a:rPr lang="en-US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TRAIT : 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It is an expression of a character like tallness, </a:t>
            </a:r>
            <a:r>
              <a:rPr lang="en-US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dwarfness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etc.</a:t>
            </a:r>
          </a:p>
          <a:p>
            <a:r>
              <a:rPr lang="en-US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ALLELES : 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They are the various forms of a gene which are found at the same place or locus on homologous chromosomes and control the same character.</a:t>
            </a:r>
          </a:p>
          <a:p>
            <a:r>
              <a:rPr lang="en-US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HOMOZYGOUS : 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It is an individual having copies of same allele of a character and these individuals are genetically pure.</a:t>
            </a:r>
          </a:p>
        </p:txBody>
      </p:sp>
      <p:sp>
        <p:nvSpPr>
          <p:cNvPr id="6" name="Rectangle 5"/>
          <p:cNvSpPr/>
          <p:nvPr/>
        </p:nvSpPr>
        <p:spPr>
          <a:xfrm>
            <a:off x="121298" y="2887006"/>
            <a:ext cx="7903029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HETEROZYGOUS : 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it is an individual having copies of contrasting allele of a character and these individuals are called hybrid for that character.</a:t>
            </a:r>
          </a:p>
          <a:p>
            <a:r>
              <a:rPr lang="en-US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PHENOTYPE : 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It is observable external manifestation of morphological or physiological characters.</a:t>
            </a:r>
          </a:p>
          <a:p>
            <a:r>
              <a:rPr lang="en-US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GENOTYPE :  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It is representation of genetic constitution or gene compliment of an individual </a:t>
            </a:r>
            <a:r>
              <a:rPr lang="en-US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w.r.t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one or more characters.</a:t>
            </a:r>
          </a:p>
          <a:p>
            <a:r>
              <a:rPr lang="en-US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DOMINANT FACTOR </a:t>
            </a:r>
            <a:r>
              <a:rPr lang="en-US" u="sng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: 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It is a factor or allele of a character which expresses its effect in the phenotypic even in the presence of its alternate allele. The dominant allele is represented by capital letter like T for tall.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</TotalTime>
  <Words>1110</Words>
  <Application>Microsoft Office PowerPoint</Application>
  <PresentationFormat>On-screen Show (16:9)</PresentationFormat>
  <Paragraphs>104</Paragraphs>
  <Slides>13</Slides>
  <Notes>13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Simple Light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7</cp:revision>
  <dcterms:modified xsi:type="dcterms:W3CDTF">2020-07-25T18:35:25Z</dcterms:modified>
</cp:coreProperties>
</file>