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77" r:id="rId2"/>
    <p:sldId id="257" r:id="rId3"/>
    <p:sldId id="260" r:id="rId4"/>
    <p:sldId id="675" r:id="rId5"/>
    <p:sldId id="686" r:id="rId6"/>
    <p:sldId id="676" r:id="rId7"/>
    <p:sldId id="683" r:id="rId8"/>
    <p:sldId id="681" r:id="rId9"/>
    <p:sldId id="677" r:id="rId10"/>
    <p:sldId id="692" r:id="rId11"/>
    <p:sldId id="682" r:id="rId12"/>
    <p:sldId id="679" r:id="rId13"/>
    <p:sldId id="680" r:id="rId14"/>
    <p:sldId id="691" r:id="rId15"/>
    <p:sldId id="259"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 id="1" name="pinky.23815@gmail.com" initials="p" lastIdx="1" clrIdx="1">
    <p:extLst>
      <p:ext uri="{19B8F6BF-5375-455C-9EA6-DF929625EA0E}">
        <p15:presenceInfo xmlns:p15="http://schemas.microsoft.com/office/powerpoint/2012/main" userId="5b0e290a1e4c212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132" autoAdjust="0"/>
  </p:normalViewPr>
  <p:slideViewPr>
    <p:cSldViewPr snapToGrid="0">
      <p:cViewPr varScale="1">
        <p:scale>
          <a:sx n="103" d="100"/>
          <a:sy n="103" d="100"/>
        </p:scale>
        <p:origin x="960" y="7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21-12-23T08:43:04.857" idx="1">
    <p:pos x="3809" y="1219"/>
    <p:text/>
    <p:extLst>
      <p:ext uri="{C676402C-5697-4E1C-873F-D02D1690AC5C}">
        <p15:threadingInfo xmlns:p15="http://schemas.microsoft.com/office/powerpoint/2012/main" timeZoneBias="-33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C6D41A11-B11A-4909-A79F-FDD7D6524C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02A536BA-31C2-44B5-A9D1-3A345A7011B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Google Shape;60;p2:notes">
            <a:extLst>
              <a:ext uri="{FF2B5EF4-FFF2-40B4-BE49-F238E27FC236}">
                <a16:creationId xmlns:a16="http://schemas.microsoft.com/office/drawing/2014/main" id="{351C1CA1-C075-4E49-8E01-21E994078F0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7171" name="Google Shape;61;p2:notes">
            <a:extLst>
              <a:ext uri="{FF2B5EF4-FFF2-40B4-BE49-F238E27FC236}">
                <a16:creationId xmlns:a16="http://schemas.microsoft.com/office/drawing/2014/main" id="{06C03297-4902-4FA1-B4F1-03A09A96F714}"/>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Google Shape;60;p2:notes">
            <a:extLst>
              <a:ext uri="{FF2B5EF4-FFF2-40B4-BE49-F238E27FC236}">
                <a16:creationId xmlns:a16="http://schemas.microsoft.com/office/drawing/2014/main" id="{663F7738-F49D-486E-957C-90CFDD13D0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9219" name="Google Shape;61;p2:notes">
            <a:extLst>
              <a:ext uri="{FF2B5EF4-FFF2-40B4-BE49-F238E27FC236}">
                <a16:creationId xmlns:a16="http://schemas.microsoft.com/office/drawing/2014/main" id="{22C810CD-EF47-4898-A739-0D0DADF95C5E}"/>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73;p4:notes">
            <a:extLst>
              <a:ext uri="{FF2B5EF4-FFF2-40B4-BE49-F238E27FC236}">
                <a16:creationId xmlns:a16="http://schemas.microsoft.com/office/drawing/2014/main" id="{D7FBA2EC-7EF7-43AF-A7E2-821FAFA182A4}"/>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7411" name="Google Shape;74;p4:notes">
            <a:extLst>
              <a:ext uri="{FF2B5EF4-FFF2-40B4-BE49-F238E27FC236}">
                <a16:creationId xmlns:a16="http://schemas.microsoft.com/office/drawing/2014/main" id="{DA3897DA-909E-4157-B858-FF50C360D3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1644714-08B4-44C6-BB53-367D2730217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8F25493-F634-4CC0-A42B-FA17773A805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633EB7B-CBF9-49F6-8AFA-D13253794A95}"/>
              </a:ext>
            </a:extLst>
          </p:cNvPr>
          <p:cNvSpPr>
            <a:spLocks noGrp="1"/>
          </p:cNvSpPr>
          <p:nvPr>
            <p:ph type="sldNum" sz="quarter" idx="12"/>
          </p:nvPr>
        </p:nvSpPr>
        <p:spPr/>
        <p:txBody>
          <a:bodyPr/>
          <a:lstStyle>
            <a:lvl1pPr>
              <a:defRPr/>
            </a:lvl1pPr>
          </a:lstStyle>
          <a:p>
            <a:pPr>
              <a:defRPr/>
            </a:pPr>
            <a:fld id="{A1E10067-7C39-43E7-9E82-87B29CD48371}" type="slidenum">
              <a:rPr lang="en-US" altLang="en-US"/>
              <a:pPr>
                <a:defRPr/>
              </a:pPr>
              <a:t>‹#›</a:t>
            </a:fld>
            <a:endParaRPr lang="en-US" altLang="en-US"/>
          </a:p>
        </p:txBody>
      </p:sp>
    </p:spTree>
    <p:extLst>
      <p:ext uri="{BB962C8B-B14F-4D97-AF65-F5344CB8AC3E}">
        <p14:creationId xmlns:p14="http://schemas.microsoft.com/office/powerpoint/2010/main" val="405855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189" lvl="0" indent="-342892" algn="l">
              <a:lnSpc>
                <a:spcPct val="115000"/>
              </a:lnSpc>
              <a:spcBef>
                <a:spcPts val="0"/>
              </a:spcBef>
              <a:spcAft>
                <a:spcPts val="0"/>
              </a:spcAft>
              <a:buSzPts val="1800"/>
              <a:buChar char="●"/>
              <a:defRPr/>
            </a:lvl1pPr>
            <a:lvl2pPr marL="914378" lvl="1" indent="-317492" algn="l">
              <a:lnSpc>
                <a:spcPct val="115000"/>
              </a:lnSpc>
              <a:spcBef>
                <a:spcPts val="1600"/>
              </a:spcBef>
              <a:spcAft>
                <a:spcPts val="0"/>
              </a:spcAft>
              <a:buSzPts val="1400"/>
              <a:buChar char="○"/>
              <a:defRPr/>
            </a:lvl2pPr>
            <a:lvl3pPr marL="1371566" lvl="2" indent="-317492" algn="l">
              <a:lnSpc>
                <a:spcPct val="115000"/>
              </a:lnSpc>
              <a:spcBef>
                <a:spcPts val="1600"/>
              </a:spcBef>
              <a:spcAft>
                <a:spcPts val="0"/>
              </a:spcAft>
              <a:buSzPts val="1400"/>
              <a:buChar char="■"/>
              <a:defRPr/>
            </a:lvl3pPr>
            <a:lvl4pPr marL="1828754" lvl="3" indent="-317492" algn="l">
              <a:lnSpc>
                <a:spcPct val="115000"/>
              </a:lnSpc>
              <a:spcBef>
                <a:spcPts val="1600"/>
              </a:spcBef>
              <a:spcAft>
                <a:spcPts val="0"/>
              </a:spcAft>
              <a:buSzPts val="1400"/>
              <a:buChar char="●"/>
              <a:defRPr/>
            </a:lvl4pPr>
            <a:lvl5pPr marL="2285943" lvl="4" indent="-317492" algn="l">
              <a:lnSpc>
                <a:spcPct val="115000"/>
              </a:lnSpc>
              <a:spcBef>
                <a:spcPts val="1600"/>
              </a:spcBef>
              <a:spcAft>
                <a:spcPts val="0"/>
              </a:spcAft>
              <a:buSzPts val="1400"/>
              <a:buChar char="○"/>
              <a:defRPr/>
            </a:lvl5pPr>
            <a:lvl6pPr marL="2743132" lvl="5" indent="-317492" algn="l">
              <a:lnSpc>
                <a:spcPct val="115000"/>
              </a:lnSpc>
              <a:spcBef>
                <a:spcPts val="1600"/>
              </a:spcBef>
              <a:spcAft>
                <a:spcPts val="0"/>
              </a:spcAft>
              <a:buSzPts val="1400"/>
              <a:buChar char="■"/>
              <a:defRPr/>
            </a:lvl6pPr>
            <a:lvl7pPr marL="3200320" lvl="6" indent="-317492" algn="l">
              <a:lnSpc>
                <a:spcPct val="115000"/>
              </a:lnSpc>
              <a:spcBef>
                <a:spcPts val="1600"/>
              </a:spcBef>
              <a:spcAft>
                <a:spcPts val="0"/>
              </a:spcAft>
              <a:buSzPts val="1400"/>
              <a:buChar char="●"/>
              <a:defRPr/>
            </a:lvl7pPr>
            <a:lvl8pPr marL="3657509" lvl="7" indent="-317492" algn="l">
              <a:lnSpc>
                <a:spcPct val="115000"/>
              </a:lnSpc>
              <a:spcBef>
                <a:spcPts val="1600"/>
              </a:spcBef>
              <a:spcAft>
                <a:spcPts val="0"/>
              </a:spcAft>
              <a:buSzPts val="1400"/>
              <a:buChar char="○"/>
              <a:defRPr/>
            </a:lvl8pPr>
            <a:lvl9pPr marL="4114697" lvl="8" indent="-317492" algn="l">
              <a:lnSpc>
                <a:spcPct val="115000"/>
              </a:lnSpc>
              <a:spcBef>
                <a:spcPts val="1600"/>
              </a:spcBef>
              <a:spcAft>
                <a:spcPts val="1600"/>
              </a:spcAft>
              <a:buSzPts val="1400"/>
              <a:buChar char="■"/>
              <a:defRPr/>
            </a:lvl9pPr>
          </a:lstStyle>
          <a:p>
            <a:endParaRPr/>
          </a:p>
        </p:txBody>
      </p:sp>
      <p:sp>
        <p:nvSpPr>
          <p:cNvPr id="4" name="Google Shape;16;p3">
            <a:extLst>
              <a:ext uri="{FF2B5EF4-FFF2-40B4-BE49-F238E27FC236}">
                <a16:creationId xmlns:a16="http://schemas.microsoft.com/office/drawing/2014/main" id="{ABC86566-E9E5-454F-9C53-CA4C350BDA21}"/>
              </a:ext>
            </a:extLst>
          </p:cNvPr>
          <p:cNvSpPr txBox="1">
            <a:spLocks noGrp="1"/>
          </p:cNvSpPr>
          <p:nvPr>
            <p:ph type="sldNum" idx="10"/>
          </p:nvPr>
        </p:nvSpPr>
        <p:spPr>
          <a:xfrm>
            <a:off x="8472487" y="4663679"/>
            <a:ext cx="548879" cy="392906"/>
          </a:xfrm>
        </p:spPr>
        <p:txBody>
          <a:bodyPr spcFirstLastPara="1" wrap="square" lIns="91425" tIns="91425" rIns="91425" bIns="91425"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smtClean="0">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a:defRPr/>
            </a:pPr>
            <a:fld id="{1CF7198F-D119-4669-8EAC-990DF6100590}" type="slidenum">
              <a:rPr lang="en"/>
              <a:pPr>
                <a:defRPr/>
              </a:pPr>
              <a:t>‹#›</a:t>
            </a:fld>
            <a:endParaRPr lang="en"/>
          </a:p>
        </p:txBody>
      </p:sp>
    </p:spTree>
    <p:extLst>
      <p:ext uri="{BB962C8B-B14F-4D97-AF65-F5344CB8AC3E}">
        <p14:creationId xmlns:p14="http://schemas.microsoft.com/office/powerpoint/2010/main" val="3162044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 id="2147483662"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6.xml"/><Relationship Id="rId4" Type="http://schemas.openxmlformats.org/officeDocument/2006/relationships/comments" Target="../comments/commen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NULL"/><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9.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47.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7EAA727D-D81F-41F6-86FF-9FB8045F1C7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3767138"/>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AB6A113C-73DF-486E-A186-EA143228F422}"/>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Electrical energy and power</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384A201C-D8E3-4A15-9BB1-0C50099593D7}"/>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a:t>SUBJECT : PHYSICS</a:t>
            </a:r>
          </a:p>
          <a:p>
            <a:pPr>
              <a:lnSpc>
                <a:spcPct val="100000"/>
              </a:lnSpc>
              <a:spcBef>
                <a:spcPct val="0"/>
              </a:spcBef>
              <a:buFontTx/>
              <a:buNone/>
            </a:pPr>
            <a:r>
              <a:rPr lang="en-US" altLang="en-US" sz="1350" b="1"/>
              <a:t>CHAPTER NUMBER: 03</a:t>
            </a:r>
          </a:p>
          <a:p>
            <a:pPr>
              <a:lnSpc>
                <a:spcPct val="100000"/>
              </a:lnSpc>
              <a:spcBef>
                <a:spcPct val="0"/>
              </a:spcBef>
              <a:buFontTx/>
              <a:buNone/>
            </a:pPr>
            <a:r>
              <a:rPr lang="en-US" altLang="en-US" sz="1350" b="1"/>
              <a:t>CHAPTER NAME : </a:t>
            </a:r>
            <a:r>
              <a:rPr lang="en-US" altLang="en-US" sz="1350" b="1">
                <a:cs typeface="Calibri" panose="020F0502020204030204" pitchFamily="34" charset="0"/>
                <a:sym typeface="Calibri" panose="020F0502020204030204" pitchFamily="34" charset="0"/>
              </a:rPr>
              <a:t>CURRENT ELECTRICITY</a:t>
            </a:r>
          </a:p>
          <a:p>
            <a:pPr>
              <a:lnSpc>
                <a:spcPct val="100000"/>
              </a:lnSpc>
              <a:spcBef>
                <a:spcPct val="0"/>
              </a:spcBef>
              <a:buFontTx/>
              <a:buNone/>
            </a:pPr>
            <a:endParaRPr lang="en-US" altLang="en-US" sz="1350" b="1"/>
          </a:p>
        </p:txBody>
      </p:sp>
      <p:pic>
        <p:nvPicPr>
          <p:cNvPr id="6" name="Google Shape;63;p14">
            <a:extLst>
              <a:ext uri="{FF2B5EF4-FFF2-40B4-BE49-F238E27FC236}">
                <a16:creationId xmlns:a16="http://schemas.microsoft.com/office/drawing/2014/main" id="{2F1D4256-20FE-4ADA-9C72-1F71E3A35A7F}"/>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119063"/>
            <a:ext cx="1662906" cy="821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Rated power of a device</a:t>
            </a:r>
            <a:endParaRPr lang="en-IN" sz="2000" b="1" dirty="0">
              <a:solidFill>
                <a:srgbClr val="FF0000"/>
              </a:solidFill>
              <a:cs typeface="Arial" panose="020B0604020202020204" pitchFamily="34"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4017767"/>
              </a:xfrm>
              <a:prstGeom prst="rect">
                <a:avLst/>
              </a:prstGeom>
              <a:noFill/>
            </p:spPr>
            <p:txBody>
              <a:bodyPr wrap="square" rtlCol="0">
                <a:spAutoFit/>
              </a:bodyPr>
              <a:lstStyle/>
              <a:p>
                <a:pPr>
                  <a:lnSpc>
                    <a:spcPct val="150000"/>
                  </a:lnSpc>
                </a:pPr>
                <a:r>
                  <a:rPr lang="en-IN" sz="1600" dirty="0">
                    <a:latin typeface="+mj-lt"/>
                  </a:rPr>
                  <a:t>Rated power of a device is the power consumed by it when connected across the rated voltage i.e. the household voltage ( 220 V ).</a:t>
                </a:r>
              </a:p>
              <a:p>
                <a:pPr>
                  <a:lnSpc>
                    <a:spcPct val="150000"/>
                  </a:lnSpc>
                </a:pPr>
                <a:r>
                  <a:rPr lang="en-IN" sz="1600" dirty="0">
                    <a:latin typeface="+mj-lt"/>
                  </a:rPr>
                  <a:t>If the rated voltage of a device is </a:t>
                </a:r>
                <a14:m>
                  <m:oMath xmlns:m="http://schemas.openxmlformats.org/officeDocument/2006/math">
                    <m:sSub>
                      <m:sSubPr>
                        <m:ctrlPr>
                          <a:rPr lang="en-IN" sz="1600" i="1">
                            <a:latin typeface="Cambria Math" panose="02040503050406030204" pitchFamily="18" charset="0"/>
                          </a:rPr>
                        </m:ctrlPr>
                      </m:sSubPr>
                      <m:e>
                        <m:r>
                          <a:rPr lang="en-IN" sz="1600" b="0" i="1" smtClean="0">
                            <a:latin typeface="Cambria Math" panose="02040503050406030204" pitchFamily="18" charset="0"/>
                          </a:rPr>
                          <m:t>𝑉</m:t>
                        </m:r>
                      </m:e>
                      <m:sub>
                        <m:r>
                          <a:rPr lang="en-IN" sz="1600" b="0" i="1" smtClean="0">
                            <a:latin typeface="Cambria Math" panose="02040503050406030204" pitchFamily="18" charset="0"/>
                          </a:rPr>
                          <m:t>0</m:t>
                        </m:r>
                      </m:sub>
                    </m:sSub>
                  </m:oMath>
                </a14:m>
                <a:r>
                  <a:rPr lang="en-IN" sz="1600" dirty="0">
                    <a:latin typeface="+mj-lt"/>
                  </a:rPr>
                  <a:t> and rated power is  </a:t>
                </a:r>
                <a14:m>
                  <m:oMath xmlns:m="http://schemas.openxmlformats.org/officeDocument/2006/math">
                    <m:sSub>
                      <m:sSubPr>
                        <m:ctrlPr>
                          <a:rPr lang="en-IN" sz="1600" i="1">
                            <a:latin typeface="Cambria Math" panose="02040503050406030204" pitchFamily="18" charset="0"/>
                          </a:rPr>
                        </m:ctrlPr>
                      </m:sSubPr>
                      <m:e>
                        <m:r>
                          <a:rPr lang="en-IN" sz="1600" b="0" i="1" smtClean="0">
                            <a:latin typeface="Cambria Math" panose="02040503050406030204" pitchFamily="18" charset="0"/>
                          </a:rPr>
                          <m:t>𝑃</m:t>
                        </m:r>
                      </m:e>
                      <m:sub>
                        <m:r>
                          <a:rPr lang="en-IN" sz="1600" b="0" i="1" smtClean="0">
                            <a:latin typeface="Cambria Math" panose="02040503050406030204" pitchFamily="18" charset="0"/>
                          </a:rPr>
                          <m:t>0</m:t>
                        </m:r>
                      </m:sub>
                    </m:sSub>
                  </m:oMath>
                </a14:m>
                <a:r>
                  <a:rPr lang="en-IN" sz="1600" dirty="0">
                    <a:latin typeface="+mj-lt"/>
                  </a:rPr>
                  <a:t> then, its resistance is;  </a:t>
                </a:r>
                <a:endParaRPr lang="en-US" sz="1600" b="0" i="1" dirty="0">
                  <a:latin typeface="Cambria Math" panose="02040503050406030204" pitchFamily="18" charset="0"/>
                </a:endParaRPr>
              </a:p>
              <a:p>
                <a:pPr algn="ctr">
                  <a:lnSpc>
                    <a:spcPct val="150000"/>
                  </a:lnSpc>
                </a:pPr>
                <a14:m>
                  <m:oMath xmlns:m="http://schemas.openxmlformats.org/officeDocument/2006/math">
                    <m:r>
                      <a:rPr lang="en-IN" sz="1800" b="0" i="1" smtClean="0">
                        <a:latin typeface="Cambria Math" panose="02040503050406030204" pitchFamily="18" charset="0"/>
                      </a:rPr>
                      <m:t>𝑅</m:t>
                    </m:r>
                    <m:r>
                      <a:rPr lang="en-IN" sz="1800" b="0" i="1" smtClean="0">
                        <a:latin typeface="Cambria Math" panose="02040503050406030204" pitchFamily="18" charset="0"/>
                      </a:rPr>
                      <m:t>=</m:t>
                    </m:r>
                    <m:f>
                      <m:fPr>
                        <m:ctrlPr>
                          <a:rPr lang="en-IN" sz="1800" i="1">
                            <a:latin typeface="Cambria Math" panose="02040503050406030204" pitchFamily="18" charset="0"/>
                          </a:rPr>
                        </m:ctrlPr>
                      </m:fPr>
                      <m:num>
                        <m:sSubSup>
                          <m:sSubSupPr>
                            <m:ctrlPr>
                              <a:rPr lang="en-IN" sz="1800" i="1">
                                <a:latin typeface="Cambria Math" panose="02040503050406030204" pitchFamily="18" charset="0"/>
                              </a:rPr>
                            </m:ctrlPr>
                          </m:sSubSupPr>
                          <m:e>
                            <m:r>
                              <a:rPr lang="en-IN" sz="1800" b="0" i="1" smtClean="0">
                                <a:latin typeface="Cambria Math" panose="02040503050406030204" pitchFamily="18" charset="0"/>
                              </a:rPr>
                              <m:t>𝑉</m:t>
                            </m:r>
                          </m:e>
                          <m:sub>
                            <m:r>
                              <a:rPr lang="en-IN" sz="1800" b="0" i="1" smtClean="0">
                                <a:latin typeface="Cambria Math" panose="02040503050406030204" pitchFamily="18" charset="0"/>
                              </a:rPr>
                              <m:t>0</m:t>
                            </m:r>
                          </m:sub>
                          <m:sup>
                            <m:r>
                              <a:rPr lang="en-IN" sz="1800" b="0" i="1" smtClean="0">
                                <a:latin typeface="Cambria Math" panose="02040503050406030204" pitchFamily="18" charset="0"/>
                              </a:rPr>
                              <m:t>2</m:t>
                            </m:r>
                          </m:sup>
                        </m:sSubSup>
                      </m:num>
                      <m:den>
                        <m:sSub>
                          <m:sSubPr>
                            <m:ctrlPr>
                              <a:rPr lang="en-IN" sz="1800" i="1">
                                <a:latin typeface="Cambria Math" panose="02040503050406030204" pitchFamily="18" charset="0"/>
                              </a:rPr>
                            </m:ctrlPr>
                          </m:sSubPr>
                          <m:e>
                            <m:r>
                              <a:rPr lang="en-IN" sz="1800" b="0" i="1" smtClean="0">
                                <a:latin typeface="Cambria Math" panose="02040503050406030204" pitchFamily="18" charset="0"/>
                              </a:rPr>
                              <m:t>𝑃</m:t>
                            </m:r>
                          </m:e>
                          <m:sub>
                            <m:r>
                              <a:rPr lang="en-IN" sz="1800" b="0" i="1" smtClean="0">
                                <a:latin typeface="Cambria Math" panose="02040503050406030204" pitchFamily="18" charset="0"/>
                              </a:rPr>
                              <m:t>0</m:t>
                            </m:r>
                          </m:sub>
                        </m:sSub>
                      </m:den>
                    </m:f>
                  </m:oMath>
                </a14:m>
                <a:r>
                  <a:rPr lang="en-IN" sz="1800" dirty="0">
                    <a:latin typeface="+mj-lt"/>
                  </a:rPr>
                  <a:t> </a:t>
                </a:r>
              </a:p>
              <a:p>
                <a:pPr>
                  <a:lnSpc>
                    <a:spcPct val="150000"/>
                  </a:lnSpc>
                </a:pPr>
                <a:endParaRPr lang="en-IN" sz="1600" dirty="0">
                  <a:latin typeface="+mj-lt"/>
                </a:endParaRPr>
              </a:p>
              <a:p>
                <a:pPr>
                  <a:lnSpc>
                    <a:spcPct val="150000"/>
                  </a:lnSpc>
                </a:pPr>
                <a:endParaRPr lang="en-IN" sz="1600" dirty="0">
                  <a:latin typeface="+mj-lt"/>
                </a:endParaRPr>
              </a:p>
              <a:p>
                <a:r>
                  <a:rPr lang="en-IN" sz="1600" dirty="0">
                    <a:latin typeface="+mj-lt"/>
                  </a:rPr>
                  <a:t>If the device is used across voltage V then power consumed is</a:t>
                </a:r>
              </a:p>
              <a:p>
                <a:r>
                  <a:rPr lang="en-IN" sz="1600" dirty="0">
                    <a:latin typeface="+mj-lt"/>
                  </a:rPr>
                  <a:t> </a:t>
                </a:r>
              </a:p>
              <a:p>
                <a:pPr/>
                <a14:m>
                  <m:oMathPara xmlns:m="http://schemas.openxmlformats.org/officeDocument/2006/math">
                    <m:oMathParaPr>
                      <m:jc m:val="centerGroup"/>
                    </m:oMathParaPr>
                    <m:oMath xmlns:m="http://schemas.openxmlformats.org/officeDocument/2006/math">
                      <m:r>
                        <a:rPr lang="en-IN" sz="1800" b="0" i="1" smtClean="0">
                          <a:latin typeface="Cambria Math" panose="02040503050406030204" pitchFamily="18" charset="0"/>
                        </a:rPr>
                        <m:t>𝑃</m:t>
                      </m:r>
                      <m:r>
                        <a:rPr lang="en-IN" sz="1800" b="0" i="1" smtClean="0">
                          <a:latin typeface="Cambria Math" panose="02040503050406030204" pitchFamily="18" charset="0"/>
                        </a:rPr>
                        <m:t>=</m:t>
                      </m:r>
                      <m:f>
                        <m:fPr>
                          <m:ctrlPr>
                            <a:rPr lang="en-IN" sz="1800" i="1">
                              <a:latin typeface="Cambria Math" panose="02040503050406030204" pitchFamily="18" charset="0"/>
                            </a:rPr>
                          </m:ctrlPr>
                        </m:fPr>
                        <m:num>
                          <m:sSup>
                            <m:sSupPr>
                              <m:ctrlPr>
                                <a:rPr lang="en-IN" sz="1800" i="1">
                                  <a:latin typeface="Cambria Math" panose="02040503050406030204" pitchFamily="18" charset="0"/>
                                </a:rPr>
                              </m:ctrlPr>
                            </m:sSupPr>
                            <m:e>
                              <m:r>
                                <a:rPr lang="en-IN" sz="1800" b="0" i="1" smtClean="0">
                                  <a:latin typeface="Cambria Math" panose="02040503050406030204" pitchFamily="18" charset="0"/>
                                </a:rPr>
                                <m:t>𝑉</m:t>
                              </m:r>
                            </m:e>
                            <m:sup>
                              <m:r>
                                <a:rPr lang="en-IN" sz="1800" b="0" i="1" smtClean="0">
                                  <a:latin typeface="Cambria Math" panose="02040503050406030204" pitchFamily="18" charset="0"/>
                                </a:rPr>
                                <m:t>2</m:t>
                              </m:r>
                            </m:sup>
                          </m:sSup>
                        </m:num>
                        <m:den>
                          <m:r>
                            <a:rPr lang="en-IN" sz="1800" b="0" i="1" smtClean="0">
                              <a:latin typeface="Cambria Math" panose="02040503050406030204" pitchFamily="18" charset="0"/>
                            </a:rPr>
                            <m:t>𝑅</m:t>
                          </m:r>
                        </m:den>
                      </m:f>
                      <m:r>
                        <a:rPr lang="en-IN" sz="1800" b="0" i="1" smtClean="0">
                          <a:latin typeface="Cambria Math" panose="02040503050406030204" pitchFamily="18" charset="0"/>
                        </a:rPr>
                        <m:t>=</m:t>
                      </m:r>
                      <m:f>
                        <m:fPr>
                          <m:ctrlPr>
                            <a:rPr lang="en-IN" sz="1800" i="1">
                              <a:latin typeface="Cambria Math" panose="02040503050406030204" pitchFamily="18" charset="0"/>
                            </a:rPr>
                          </m:ctrlPr>
                        </m:fPr>
                        <m:num>
                          <m:sSup>
                            <m:sSupPr>
                              <m:ctrlPr>
                                <a:rPr lang="en-IN" sz="1800" i="1">
                                  <a:latin typeface="Cambria Math" panose="02040503050406030204" pitchFamily="18" charset="0"/>
                                </a:rPr>
                              </m:ctrlPr>
                            </m:sSupPr>
                            <m:e>
                              <m:r>
                                <a:rPr lang="en-IN" sz="1800" b="0" i="1" smtClean="0">
                                  <a:latin typeface="Cambria Math" panose="02040503050406030204" pitchFamily="18" charset="0"/>
                                </a:rPr>
                                <m:t>𝑉</m:t>
                              </m:r>
                            </m:e>
                            <m:sup>
                              <m:r>
                                <a:rPr lang="en-IN" sz="1800" b="0" i="1" smtClean="0">
                                  <a:latin typeface="Cambria Math" panose="02040503050406030204" pitchFamily="18" charset="0"/>
                                </a:rPr>
                                <m:t>2</m:t>
                              </m:r>
                            </m:sup>
                          </m:sSup>
                        </m:num>
                        <m:den>
                          <m:f>
                            <m:fPr>
                              <m:ctrlPr>
                                <a:rPr lang="en-IN" sz="1800" i="1">
                                  <a:latin typeface="Cambria Math" panose="02040503050406030204" pitchFamily="18" charset="0"/>
                                </a:rPr>
                              </m:ctrlPr>
                            </m:fPr>
                            <m:num>
                              <m:sSubSup>
                                <m:sSubSupPr>
                                  <m:ctrlPr>
                                    <a:rPr lang="en-IN" sz="1800" i="1">
                                      <a:latin typeface="Cambria Math" panose="02040503050406030204" pitchFamily="18" charset="0"/>
                                    </a:rPr>
                                  </m:ctrlPr>
                                </m:sSubSupPr>
                                <m:e>
                                  <m:r>
                                    <a:rPr lang="en-IN" sz="1800" b="0" i="1" smtClean="0">
                                      <a:latin typeface="Cambria Math" panose="02040503050406030204" pitchFamily="18" charset="0"/>
                                    </a:rPr>
                                    <m:t>𝑉</m:t>
                                  </m:r>
                                </m:e>
                                <m:sub>
                                  <m:r>
                                    <a:rPr lang="en-IN" sz="1800" b="0" i="1" smtClean="0">
                                      <a:latin typeface="Cambria Math" panose="02040503050406030204" pitchFamily="18" charset="0"/>
                                    </a:rPr>
                                    <m:t>0</m:t>
                                  </m:r>
                                </m:sub>
                                <m:sup>
                                  <m:r>
                                    <a:rPr lang="en-IN" sz="1800" b="0" i="1" smtClean="0">
                                      <a:latin typeface="Cambria Math" panose="02040503050406030204" pitchFamily="18" charset="0"/>
                                    </a:rPr>
                                    <m:t>2</m:t>
                                  </m:r>
                                </m:sup>
                              </m:sSubSup>
                            </m:num>
                            <m:den>
                              <m:sSub>
                                <m:sSubPr>
                                  <m:ctrlPr>
                                    <a:rPr lang="en-IN" sz="1800" i="1">
                                      <a:latin typeface="Cambria Math" panose="02040503050406030204" pitchFamily="18" charset="0"/>
                                    </a:rPr>
                                  </m:ctrlPr>
                                </m:sSubPr>
                                <m:e>
                                  <m:r>
                                    <a:rPr lang="en-IN" sz="1800" b="0" i="1" smtClean="0">
                                      <a:latin typeface="Cambria Math" panose="02040503050406030204" pitchFamily="18" charset="0"/>
                                    </a:rPr>
                                    <m:t>𝑃</m:t>
                                  </m:r>
                                </m:e>
                                <m:sub>
                                  <m:r>
                                    <a:rPr lang="en-IN" sz="1800" b="0" i="1" smtClean="0">
                                      <a:latin typeface="Cambria Math" panose="02040503050406030204" pitchFamily="18" charset="0"/>
                                    </a:rPr>
                                    <m:t>0</m:t>
                                  </m:r>
                                </m:sub>
                              </m:sSub>
                            </m:den>
                          </m:f>
                        </m:den>
                      </m:f>
                      <m:r>
                        <a:rPr lang="en-IN" sz="1800" b="0" i="1" smtClean="0">
                          <a:latin typeface="Cambria Math" panose="02040503050406030204" pitchFamily="18" charset="0"/>
                        </a:rPr>
                        <m:t>=</m:t>
                      </m:r>
                      <m:f>
                        <m:fPr>
                          <m:ctrlPr>
                            <a:rPr lang="en-IN" sz="1800" i="1">
                              <a:latin typeface="Cambria Math" panose="02040503050406030204" pitchFamily="18" charset="0"/>
                            </a:rPr>
                          </m:ctrlPr>
                        </m:fPr>
                        <m:num>
                          <m:sSup>
                            <m:sSupPr>
                              <m:ctrlPr>
                                <a:rPr lang="en-IN" sz="1800" i="1">
                                  <a:latin typeface="Cambria Math" panose="02040503050406030204" pitchFamily="18" charset="0"/>
                                </a:rPr>
                              </m:ctrlPr>
                            </m:sSupPr>
                            <m:e>
                              <m:r>
                                <a:rPr lang="en-IN" sz="1800" b="0" i="1" smtClean="0">
                                  <a:latin typeface="Cambria Math" panose="02040503050406030204" pitchFamily="18" charset="0"/>
                                </a:rPr>
                                <m:t>𝑉</m:t>
                              </m:r>
                            </m:e>
                            <m:sup>
                              <m:r>
                                <a:rPr lang="en-IN" sz="1800" b="0" i="1" smtClean="0">
                                  <a:latin typeface="Cambria Math" panose="02040503050406030204" pitchFamily="18" charset="0"/>
                                </a:rPr>
                                <m:t>2</m:t>
                              </m:r>
                            </m:sup>
                          </m:sSup>
                        </m:num>
                        <m:den>
                          <m:sSubSup>
                            <m:sSubSupPr>
                              <m:ctrlPr>
                                <a:rPr lang="en-IN" sz="1800" i="1">
                                  <a:latin typeface="Cambria Math" panose="02040503050406030204" pitchFamily="18" charset="0"/>
                                </a:rPr>
                              </m:ctrlPr>
                            </m:sSubSupPr>
                            <m:e>
                              <m:r>
                                <a:rPr lang="en-IN" sz="1800" b="0" i="1" smtClean="0">
                                  <a:latin typeface="Cambria Math" panose="02040503050406030204" pitchFamily="18" charset="0"/>
                                </a:rPr>
                                <m:t>𝑉</m:t>
                              </m:r>
                            </m:e>
                            <m:sub>
                              <m:r>
                                <a:rPr lang="en-IN" sz="1800" b="0" i="1" smtClean="0">
                                  <a:latin typeface="Cambria Math" panose="02040503050406030204" pitchFamily="18" charset="0"/>
                                </a:rPr>
                                <m:t>0</m:t>
                              </m:r>
                            </m:sub>
                            <m:sup>
                              <m:r>
                                <a:rPr lang="en-IN" sz="1800" b="0" i="1" smtClean="0">
                                  <a:latin typeface="Cambria Math" panose="02040503050406030204" pitchFamily="18" charset="0"/>
                                </a:rPr>
                                <m:t>2</m:t>
                              </m:r>
                            </m:sup>
                          </m:sSubSup>
                        </m:den>
                      </m:f>
                      <m:sSub>
                        <m:sSubPr>
                          <m:ctrlPr>
                            <a:rPr lang="en-IN" sz="1800" i="1">
                              <a:latin typeface="Cambria Math" panose="02040503050406030204" pitchFamily="18" charset="0"/>
                            </a:rPr>
                          </m:ctrlPr>
                        </m:sSubPr>
                        <m:e>
                          <m:r>
                            <a:rPr lang="en-IN" sz="1800" b="0" i="1" smtClean="0">
                              <a:latin typeface="Cambria Math" panose="02040503050406030204" pitchFamily="18" charset="0"/>
                            </a:rPr>
                            <m:t>𝑃</m:t>
                          </m:r>
                        </m:e>
                        <m:sub>
                          <m:r>
                            <a:rPr lang="en-IN" sz="1800" b="0" i="1" smtClean="0">
                              <a:latin typeface="Cambria Math" panose="02040503050406030204" pitchFamily="18" charset="0"/>
                            </a:rPr>
                            <m:t>0</m:t>
                          </m:r>
                        </m:sub>
                      </m:sSub>
                    </m:oMath>
                  </m:oMathPara>
                </a14:m>
                <a:endParaRPr lang="en-IN" sz="1800" dirty="0">
                  <a:latin typeface="+mj-lt"/>
                  <a:cs typeface="Arial" panose="020B0604020202020204" pitchFamily="34" charset="0"/>
                </a:endParaRP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4017767"/>
              </a:xfrm>
              <a:prstGeom prst="rect">
                <a:avLst/>
              </a:prstGeom>
              <a:blipFill>
                <a:blip r:embed="rId2"/>
                <a:stretch>
                  <a:fillRect l="-408"/>
                </a:stretch>
              </a:blipFill>
            </p:spPr>
            <p:txBody>
              <a:bodyPr/>
              <a:lstStyle/>
              <a:p>
                <a:r>
                  <a:rPr lang="en-IN">
                    <a:noFill/>
                  </a:rPr>
                  <a:t> </a:t>
                </a:r>
              </a:p>
            </p:txBody>
          </p:sp>
        </mc:Fallback>
      </mc:AlternateContent>
      <p:sp>
        <p:nvSpPr>
          <p:cNvPr id="5" name="Rectangle 4">
            <a:extLst>
              <a:ext uri="{FF2B5EF4-FFF2-40B4-BE49-F238E27FC236}">
                <a16:creationId xmlns:a16="http://schemas.microsoft.com/office/drawing/2014/main" id="{E1364EF1-A1ED-4BC0-BEFE-C7A4BE78F078}"/>
              </a:ext>
            </a:extLst>
          </p:cNvPr>
          <p:cNvSpPr/>
          <p:nvPr/>
        </p:nvSpPr>
        <p:spPr>
          <a:xfrm>
            <a:off x="3962402" y="1782701"/>
            <a:ext cx="1343889" cy="5517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ectangle 5">
            <a:extLst>
              <a:ext uri="{FF2B5EF4-FFF2-40B4-BE49-F238E27FC236}">
                <a16:creationId xmlns:a16="http://schemas.microsoft.com/office/drawing/2014/main" id="{CA975786-628B-4E5D-9642-A33504F30722}"/>
              </a:ext>
            </a:extLst>
          </p:cNvPr>
          <p:cNvSpPr/>
          <p:nvPr/>
        </p:nvSpPr>
        <p:spPr>
          <a:xfrm>
            <a:off x="3404754" y="3470969"/>
            <a:ext cx="2334491" cy="10351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7" name="Google Shape;63;p14">
            <a:extLst>
              <a:ext uri="{FF2B5EF4-FFF2-40B4-BE49-F238E27FC236}">
                <a16:creationId xmlns:a16="http://schemas.microsoft.com/office/drawing/2014/main" id="{A63093BD-8748-4CE0-AE37-92AA00D4511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55362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Numerical</a:t>
            </a:r>
            <a:endParaRPr lang="en-IN" sz="2000" b="1" dirty="0">
              <a:solidFill>
                <a:srgbClr val="FF0000"/>
              </a:solidFill>
              <a:cs typeface="Arial" panose="020B0604020202020204" pitchFamily="34" charset="0"/>
            </a:endParaRPr>
          </a:p>
        </p:txBody>
      </p:sp>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524007"/>
          </a:xfrm>
          <a:prstGeom prst="rect">
            <a:avLst/>
          </a:prstGeom>
          <a:noFill/>
        </p:spPr>
        <p:txBody>
          <a:bodyPr wrap="square" rtlCol="0">
            <a:spAutoFit/>
          </a:bodyPr>
          <a:lstStyle/>
          <a:p>
            <a:pPr>
              <a:lnSpc>
                <a:spcPct val="150000"/>
              </a:lnSpc>
            </a:pPr>
            <a:r>
              <a:rPr lang="en-IN" sz="1600" b="1" dirty="0"/>
              <a:t>Question: </a:t>
            </a:r>
            <a:r>
              <a:rPr lang="en-IN" sz="1600" dirty="0"/>
              <a:t>An electric bulb is rated as 100W - 220 V . Calculate </a:t>
            </a:r>
          </a:p>
          <a:p>
            <a:pPr>
              <a:lnSpc>
                <a:spcPct val="150000"/>
              </a:lnSpc>
            </a:pPr>
            <a:r>
              <a:rPr lang="en-IN" sz="1600" dirty="0"/>
              <a:t>	(</a:t>
            </a:r>
            <a:r>
              <a:rPr lang="en-IN" sz="1600" dirty="0" err="1"/>
              <a:t>i</a:t>
            </a:r>
            <a:r>
              <a:rPr lang="en-IN" sz="1600" dirty="0"/>
              <a:t>) its resistance </a:t>
            </a:r>
          </a:p>
          <a:p>
            <a:pPr>
              <a:lnSpc>
                <a:spcPct val="150000"/>
              </a:lnSpc>
            </a:pPr>
            <a:r>
              <a:rPr lang="en-IN" sz="1600" dirty="0"/>
              <a:t>	(ii) power consumed by it when connected across 220 V .</a:t>
            </a:r>
          </a:p>
          <a:p>
            <a:pPr>
              <a:lnSpc>
                <a:spcPct val="150000"/>
              </a:lnSpc>
            </a:pPr>
            <a:r>
              <a:rPr lang="en-IN" sz="1600" dirty="0"/>
              <a:t>	(iii) power consumed by it when connected across 120 V.</a:t>
            </a:r>
          </a:p>
        </p:txBody>
      </p:sp>
      <p:pic>
        <p:nvPicPr>
          <p:cNvPr id="5" name="Google Shape;63;p14">
            <a:extLst>
              <a:ext uri="{FF2B5EF4-FFF2-40B4-BE49-F238E27FC236}">
                <a16:creationId xmlns:a16="http://schemas.microsoft.com/office/drawing/2014/main" id="{2DD745A3-F594-43C6-BCC5-63A9F0950325}"/>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09948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Zero watts bulb</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494127"/>
              </a:xfrm>
              <a:prstGeom prst="rect">
                <a:avLst/>
              </a:prstGeom>
              <a:noFill/>
            </p:spPr>
            <p:txBody>
              <a:bodyPr wrap="square" rtlCol="0">
                <a:spAutoFit/>
              </a:bodyPr>
              <a:lstStyle/>
              <a:p>
                <a:pPr>
                  <a:lnSpc>
                    <a:spcPct val="150000"/>
                  </a:lnSpc>
                </a:pPr>
                <a:r>
                  <a:rPr lang="en-IN" sz="1600" dirty="0"/>
                  <a:t>Rated power of zero watt bulb is 0 . </a:t>
                </a:r>
              </a:p>
              <a:p>
                <a:pPr>
                  <a:lnSpc>
                    <a:spcPct val="150000"/>
                  </a:lnSpc>
                </a:pPr>
                <a:r>
                  <a:rPr lang="en-IN" sz="1600" dirty="0"/>
                  <a:t>Its resistance </a:t>
                </a:r>
                <a14:m>
                  <m:oMath xmlns:m="http://schemas.openxmlformats.org/officeDocument/2006/math">
                    <m:r>
                      <a:rPr lang="en-IN" sz="1800" i="1">
                        <a:latin typeface="Cambria Math" panose="02040503050406030204" pitchFamily="18" charset="0"/>
                      </a:rPr>
                      <m:t>𝑅</m:t>
                    </m:r>
                    <m:r>
                      <a:rPr lang="en-IN" sz="1800" i="1">
                        <a:latin typeface="Cambria Math" panose="02040503050406030204" pitchFamily="18" charset="0"/>
                      </a:rPr>
                      <m:t>=</m:t>
                    </m:r>
                    <m:f>
                      <m:fPr>
                        <m:ctrlPr>
                          <a:rPr lang="en-IN" sz="1800" i="1">
                            <a:latin typeface="Cambria Math" panose="02040503050406030204" pitchFamily="18" charset="0"/>
                          </a:rPr>
                        </m:ctrlPr>
                      </m:fPr>
                      <m:num>
                        <m:sSubSup>
                          <m:sSubSupPr>
                            <m:ctrlPr>
                              <a:rPr lang="en-IN" sz="1800" i="1">
                                <a:latin typeface="Cambria Math" panose="02040503050406030204" pitchFamily="18" charset="0"/>
                              </a:rPr>
                            </m:ctrlPr>
                          </m:sSubSupPr>
                          <m:e>
                            <m:r>
                              <a:rPr lang="en-IN" sz="1800" i="1">
                                <a:latin typeface="Cambria Math" panose="02040503050406030204" pitchFamily="18" charset="0"/>
                              </a:rPr>
                              <m:t>𝑉</m:t>
                            </m:r>
                          </m:e>
                          <m:sub>
                            <m:r>
                              <a:rPr lang="en-IN" sz="1800" i="1">
                                <a:latin typeface="Cambria Math" panose="02040503050406030204" pitchFamily="18" charset="0"/>
                              </a:rPr>
                              <m:t>0</m:t>
                            </m:r>
                          </m:sub>
                          <m:sup>
                            <m:r>
                              <a:rPr lang="en-IN" sz="1800" i="1">
                                <a:latin typeface="Cambria Math" panose="02040503050406030204" pitchFamily="18" charset="0"/>
                              </a:rPr>
                              <m:t>2</m:t>
                            </m:r>
                          </m:sup>
                        </m:sSubSup>
                      </m:num>
                      <m:den>
                        <m:sSub>
                          <m:sSubPr>
                            <m:ctrlPr>
                              <a:rPr lang="en-IN" sz="1800" i="1">
                                <a:latin typeface="Cambria Math" panose="02040503050406030204" pitchFamily="18" charset="0"/>
                              </a:rPr>
                            </m:ctrlPr>
                          </m:sSubPr>
                          <m:e>
                            <m:r>
                              <a:rPr lang="en-IN" sz="1800" i="1">
                                <a:latin typeface="Cambria Math" panose="02040503050406030204" pitchFamily="18" charset="0"/>
                              </a:rPr>
                              <m:t>𝑃</m:t>
                            </m:r>
                          </m:e>
                          <m:sub>
                            <m:r>
                              <a:rPr lang="en-IN" sz="1800" i="1">
                                <a:latin typeface="Cambria Math" panose="02040503050406030204" pitchFamily="18" charset="0"/>
                              </a:rPr>
                              <m:t>0</m:t>
                            </m:r>
                          </m:sub>
                        </m:sSub>
                      </m:den>
                    </m:f>
                    <m:r>
                      <a:rPr lang="en-IN" sz="1800" i="1">
                        <a:latin typeface="Cambria Math" panose="02040503050406030204" pitchFamily="18" charset="0"/>
                      </a:rPr>
                      <m:t>=</m:t>
                    </m:r>
                    <m:f>
                      <m:fPr>
                        <m:ctrlPr>
                          <a:rPr lang="en-IN" sz="1800" i="1">
                            <a:latin typeface="Cambria Math" panose="02040503050406030204" pitchFamily="18" charset="0"/>
                          </a:rPr>
                        </m:ctrlPr>
                      </m:fPr>
                      <m:num>
                        <m:sSubSup>
                          <m:sSubSupPr>
                            <m:ctrlPr>
                              <a:rPr lang="en-IN" sz="1800" i="1">
                                <a:latin typeface="Cambria Math" panose="02040503050406030204" pitchFamily="18" charset="0"/>
                              </a:rPr>
                            </m:ctrlPr>
                          </m:sSubSupPr>
                          <m:e>
                            <m:r>
                              <a:rPr lang="en-IN" sz="1800" i="1">
                                <a:latin typeface="Cambria Math" panose="02040503050406030204" pitchFamily="18" charset="0"/>
                              </a:rPr>
                              <m:t>𝑉</m:t>
                            </m:r>
                          </m:e>
                          <m:sub>
                            <m:r>
                              <a:rPr lang="en-IN" sz="1800" i="1">
                                <a:latin typeface="Cambria Math" panose="02040503050406030204" pitchFamily="18" charset="0"/>
                              </a:rPr>
                              <m:t>0</m:t>
                            </m:r>
                          </m:sub>
                          <m:sup>
                            <m:r>
                              <a:rPr lang="en-IN" sz="1800" i="1">
                                <a:latin typeface="Cambria Math" panose="02040503050406030204" pitchFamily="18" charset="0"/>
                              </a:rPr>
                              <m:t>2</m:t>
                            </m:r>
                          </m:sup>
                        </m:sSubSup>
                      </m:num>
                      <m:den>
                        <m:r>
                          <a:rPr lang="en-IN" sz="1800" i="1">
                            <a:latin typeface="Cambria Math" panose="02040503050406030204" pitchFamily="18" charset="0"/>
                          </a:rPr>
                          <m:t>0</m:t>
                        </m:r>
                      </m:den>
                    </m:f>
                    <m:r>
                      <a:rPr lang="en-IN" sz="1800" i="1">
                        <a:latin typeface="Cambria Math" panose="02040503050406030204" pitchFamily="18" charset="0"/>
                      </a:rPr>
                      <m:t>=∞</m:t>
                    </m:r>
                  </m:oMath>
                </a14:m>
                <a:r>
                  <a:rPr lang="en-IN" sz="1800" dirty="0"/>
                  <a:t> .</a:t>
                </a:r>
              </a:p>
              <a:p>
                <a:pPr>
                  <a:lnSpc>
                    <a:spcPct val="150000"/>
                  </a:lnSpc>
                </a:pPr>
                <a:r>
                  <a:rPr lang="en-IN" sz="1600" dirty="0"/>
                  <a:t>Practically it consumes a very small power, so its resistance is very high.</a:t>
                </a: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1494127"/>
              </a:xfrm>
              <a:prstGeom prst="rect">
                <a:avLst/>
              </a:prstGeom>
              <a:blipFill>
                <a:blip r:embed="rId3"/>
                <a:stretch>
                  <a:fillRect l="-408" b="-4490"/>
                </a:stretch>
              </a:blipFill>
            </p:spPr>
            <p:txBody>
              <a:bodyPr/>
              <a:lstStyle/>
              <a:p>
                <a:r>
                  <a:rPr lang="en-IN">
                    <a:noFill/>
                  </a:rPr>
                  <a:t> </a:t>
                </a:r>
              </a:p>
            </p:txBody>
          </p:sp>
        </mc:Fallback>
      </mc:AlternateContent>
      <p:pic>
        <p:nvPicPr>
          <p:cNvPr id="5" name="Google Shape;63;p14">
            <a:extLst>
              <a:ext uri="{FF2B5EF4-FFF2-40B4-BE49-F238E27FC236}">
                <a16:creationId xmlns:a16="http://schemas.microsoft.com/office/drawing/2014/main" id="{816E759C-BBC3-42CE-AF56-3E956F3676CC}"/>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8917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Numerical</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524007"/>
              </a:xfrm>
              <a:prstGeom prst="rect">
                <a:avLst/>
              </a:prstGeom>
              <a:noFill/>
            </p:spPr>
            <p:txBody>
              <a:bodyPr wrap="square" rtlCol="0">
                <a:spAutoFit/>
              </a:bodyPr>
              <a:lstStyle/>
              <a:p>
                <a:pPr>
                  <a:lnSpc>
                    <a:spcPct val="150000"/>
                  </a:lnSpc>
                </a:pPr>
                <a:r>
                  <a:rPr lang="en-IN" sz="1600" b="1" dirty="0"/>
                  <a:t>Question: </a:t>
                </a:r>
                <a:r>
                  <a:rPr lang="en-IN" sz="1600" dirty="0"/>
                  <a:t>In the circuit shown in the figure find out 	</a:t>
                </a:r>
              </a:p>
              <a:p>
                <a:pPr>
                  <a:lnSpc>
                    <a:spcPct val="150000"/>
                  </a:lnSpc>
                </a:pPr>
                <a:r>
                  <a:rPr lang="en-IN" sz="1600" dirty="0"/>
                  <a:t>	(</a:t>
                </a:r>
                <a:r>
                  <a:rPr lang="en-IN" sz="1600" dirty="0" err="1"/>
                  <a:t>i</a:t>
                </a:r>
                <a:r>
                  <a:rPr lang="en-IN" sz="1600" dirty="0"/>
                  <a:t>) Power  supplied by 10 V battery</a:t>
                </a:r>
              </a:p>
              <a:p>
                <a:pPr>
                  <a:lnSpc>
                    <a:spcPct val="150000"/>
                  </a:lnSpc>
                </a:pPr>
                <a:r>
                  <a:rPr lang="en-IN" sz="1600" dirty="0"/>
                  <a:t>	(ii) Power consumed by 4V battery</a:t>
                </a:r>
              </a:p>
              <a:p>
                <a:pPr>
                  <a:lnSpc>
                    <a:spcPct val="150000"/>
                  </a:lnSpc>
                </a:pPr>
                <a:r>
                  <a:rPr lang="en-IN" sz="1600" dirty="0"/>
                  <a:t>	(iii) The power dissipated by 3 </a:t>
                </a:r>
                <a14:m>
                  <m:oMath xmlns:m="http://schemas.openxmlformats.org/officeDocument/2006/math">
                    <m:r>
                      <a:rPr lang="en-IN" sz="1600" i="1">
                        <a:latin typeface="Cambria Math" panose="02040503050406030204" pitchFamily="18" charset="0"/>
                      </a:rPr>
                      <m:t>𝛺</m:t>
                    </m:r>
                  </m:oMath>
                </a14:m>
                <a:r>
                  <a:rPr lang="en-IN" sz="1600" dirty="0"/>
                  <a:t> resistor</a:t>
                </a: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1524007"/>
              </a:xfrm>
              <a:prstGeom prst="rect">
                <a:avLst/>
              </a:prstGeom>
              <a:blipFill>
                <a:blip r:embed="rId3"/>
                <a:stretch>
                  <a:fillRect l="-408" b="-4400"/>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446F80BC-5B69-4F00-A82D-C9A422052092}"/>
              </a:ext>
            </a:extLst>
          </p:cNvPr>
          <p:cNvPicPr>
            <a:picLocks noChangeAspect="1"/>
          </p:cNvPicPr>
          <p:nvPr/>
        </p:nvPicPr>
        <p:blipFill>
          <a:blip r:embed="rId4" cstate="print"/>
          <a:srcRect/>
          <a:stretch>
            <a:fillRect/>
          </a:stretch>
        </p:blipFill>
        <p:spPr bwMode="auto">
          <a:xfrm>
            <a:off x="5933515" y="160388"/>
            <a:ext cx="2839956" cy="1902585"/>
          </a:xfrm>
          <a:prstGeom prst="rect">
            <a:avLst/>
          </a:prstGeom>
          <a:noFill/>
          <a:ln w="9525">
            <a:noFill/>
            <a:miter lim="800000"/>
            <a:headEnd/>
            <a:tailEnd/>
          </a:ln>
        </p:spPr>
      </p:pic>
      <p:pic>
        <p:nvPicPr>
          <p:cNvPr id="6" name="Google Shape;63;p14">
            <a:extLst>
              <a:ext uri="{FF2B5EF4-FFF2-40B4-BE49-F238E27FC236}">
                <a16:creationId xmlns:a16="http://schemas.microsoft.com/office/drawing/2014/main" id="{3B443D95-AA04-4BAF-960E-12A4D479D067}"/>
              </a:ext>
            </a:extLst>
          </p:cNvPr>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14487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US" sz="2000" b="1" dirty="0">
                <a:solidFill>
                  <a:srgbClr val="FF0000"/>
                </a:solidFill>
              </a:rPr>
              <a:t>HOME ASSIGNMENT</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20112C4-4052-47B5-B2A4-D92083856FEC}"/>
                  </a:ext>
                </a:extLst>
              </p:cNvPr>
              <p:cNvSpPr txBox="1"/>
              <p:nvPr/>
            </p:nvSpPr>
            <p:spPr>
              <a:xfrm>
                <a:off x="0" y="1059638"/>
                <a:ext cx="8970818" cy="1154162"/>
              </a:xfrm>
              <a:prstGeom prst="rect">
                <a:avLst/>
              </a:prstGeom>
              <a:noFill/>
            </p:spPr>
            <p:txBody>
              <a:bodyPr wrap="square" rtlCol="0">
                <a:spAutoFit/>
              </a:bodyPr>
              <a:lstStyle/>
              <a:p>
                <a:pPr marL="342900" indent="-342900" algn="just">
                  <a:spcAft>
                    <a:spcPts val="600"/>
                  </a:spcAft>
                  <a:buFont typeface="+mj-lt"/>
                  <a:buAutoNum type="arabicPeriod"/>
                </a:pPr>
                <a:r>
                  <a:rPr lang="en-US" sz="1600" dirty="0"/>
                  <a:t>Two bulbs are rated (</a:t>
                </a:r>
                <a14:m>
                  <m:oMath xmlns:m="http://schemas.openxmlformats.org/officeDocument/2006/math">
                    <m:sSub>
                      <m:sSubPr>
                        <m:ctrlPr>
                          <a:rPr lang="en-US" sz="1600" i="1" smtClean="0">
                            <a:latin typeface="Cambria Math" panose="02040503050406030204" pitchFamily="18" charset="0"/>
                          </a:rPr>
                        </m:ctrlPr>
                      </m:sSubPr>
                      <m:e>
                        <m:r>
                          <a:rPr lang="en-US" sz="1600" b="0" i="1" smtClean="0">
                            <a:latin typeface="Cambria Math" panose="02040503050406030204" pitchFamily="18" charset="0"/>
                          </a:rPr>
                          <m:t>𝑃</m:t>
                        </m:r>
                      </m:e>
                      <m:sub>
                        <m:r>
                          <a:rPr lang="en-US" sz="1600" b="0" i="1" smtClean="0">
                            <a:latin typeface="Cambria Math" panose="02040503050406030204" pitchFamily="18" charset="0"/>
                          </a:rPr>
                          <m:t>1</m:t>
                        </m:r>
                      </m:sub>
                    </m:sSub>
                    <m:r>
                      <a:rPr lang="en-US" sz="1600" b="0" i="1" smtClean="0">
                        <a:latin typeface="Cambria Math" panose="02040503050406030204" pitchFamily="18" charset="0"/>
                      </a:rPr>
                      <m:t>,</m:t>
                    </m:r>
                    <m:r>
                      <a:rPr lang="en-US" sz="1600" b="0" i="1" smtClean="0">
                        <a:latin typeface="Cambria Math" panose="02040503050406030204" pitchFamily="18" charset="0"/>
                      </a:rPr>
                      <m:t>𝑉</m:t>
                    </m:r>
                    <m:r>
                      <a:rPr lang="en-US" sz="1600" b="0" i="1" smtClean="0">
                        <a:latin typeface="Cambria Math" panose="02040503050406030204" pitchFamily="18" charset="0"/>
                      </a:rPr>
                      <m:t>) </m:t>
                    </m:r>
                    <m:r>
                      <a:rPr lang="en-US" sz="1600" b="0" i="1" smtClean="0">
                        <a:latin typeface="Cambria Math" panose="02040503050406030204" pitchFamily="18" charset="0"/>
                      </a:rPr>
                      <m:t>𝑎𝑛𝑑</m:t>
                    </m:r>
                    <m:r>
                      <m:rPr>
                        <m:nor/>
                      </m:rPr>
                      <a:rPr lang="en-US" sz="1600" dirty="0"/>
                      <m:t>(</m:t>
                    </m:r>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r>
                      <a:rPr lang="en-US" sz="1600" i="1">
                        <a:latin typeface="Cambria Math" panose="02040503050406030204" pitchFamily="18" charset="0"/>
                      </a:rPr>
                      <m:t>,</m:t>
                    </m:r>
                    <m:r>
                      <a:rPr lang="en-US" sz="1600" i="1">
                        <a:latin typeface="Cambria Math" panose="02040503050406030204" pitchFamily="18" charset="0"/>
                      </a:rPr>
                      <m:t>𝑉</m:t>
                    </m:r>
                    <m:r>
                      <a:rPr lang="en-US" sz="1600" i="1">
                        <a:latin typeface="Cambria Math" panose="02040503050406030204" pitchFamily="18" charset="0"/>
                      </a:rPr>
                      <m:t>)</m:t>
                    </m:r>
                    <m:r>
                      <a:rPr lang="en-US" sz="1600" b="0" i="0" smtClean="0">
                        <a:latin typeface="Cambria Math" panose="02040503050406030204" pitchFamily="18" charset="0"/>
                      </a:rPr>
                      <m:t>.  </m:t>
                    </m:r>
                  </m:oMath>
                </a14:m>
                <a:r>
                  <a:rPr lang="en-IN" sz="1600" dirty="0"/>
                  <a:t>If they are connected (</a:t>
                </a:r>
                <a:r>
                  <a:rPr lang="en-IN" sz="1600" dirty="0" err="1"/>
                  <a:t>i</a:t>
                </a:r>
                <a:r>
                  <a:rPr lang="en-IN" sz="1600" dirty="0"/>
                  <a:t>) in series and (ii) in parallel across a supply V, find the power dissipated in the two combinations in terms of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i="1">
                            <a:latin typeface="Cambria Math" panose="02040503050406030204" pitchFamily="18" charset="0"/>
                          </a:rPr>
                          <m:t>1</m:t>
                        </m:r>
                      </m:sub>
                    </m:sSub>
                  </m:oMath>
                </a14:m>
                <a:r>
                  <a:rPr lang="en-IN" sz="1600" dirty="0"/>
                  <a:t> and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oMath>
                </a14:m>
                <a:r>
                  <a:rPr lang="en-IN" sz="1600" dirty="0"/>
                  <a:t> .</a:t>
                </a:r>
              </a:p>
              <a:p>
                <a:pPr marL="342900" indent="-342900" algn="just">
                  <a:spcAft>
                    <a:spcPts val="600"/>
                  </a:spcAft>
                  <a:buFont typeface="+mj-lt"/>
                  <a:buAutoNum type="arabicPeriod"/>
                </a:pPr>
                <a:r>
                  <a:rPr lang="en-IN" sz="1600" dirty="0"/>
                  <a:t>Two electric bulbs P and Q have their resistances in the ratio of 1:2. They are connected in series across a battery. Find the ratio of the power dissipation in these bulbs. </a:t>
                </a:r>
              </a:p>
            </p:txBody>
          </p:sp>
        </mc:Choice>
        <mc:Fallback xmlns="">
          <p:sp>
            <p:nvSpPr>
              <p:cNvPr id="4" name="TextBox 3">
                <a:extLst>
                  <a:ext uri="{FF2B5EF4-FFF2-40B4-BE49-F238E27FC236}">
                    <a16:creationId xmlns:a16="http://schemas.microsoft.com/office/drawing/2014/main" id="{920112C4-4052-47B5-B2A4-D92083856FEC}"/>
                  </a:ext>
                </a:extLst>
              </p:cNvPr>
              <p:cNvSpPr txBox="1">
                <a:spLocks noRot="1" noChangeAspect="1" noMove="1" noResize="1" noEditPoints="1" noAdjustHandles="1" noChangeArrowheads="1" noChangeShapeType="1" noTextEdit="1"/>
              </p:cNvSpPr>
              <p:nvPr/>
            </p:nvSpPr>
            <p:spPr>
              <a:xfrm>
                <a:off x="0" y="1059638"/>
                <a:ext cx="8970818" cy="1154162"/>
              </a:xfrm>
              <a:prstGeom prst="rect">
                <a:avLst/>
              </a:prstGeom>
              <a:blipFill>
                <a:blip r:embed="rId3"/>
                <a:stretch>
                  <a:fillRect l="-272" t="-1587" r="-272" b="-6349"/>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0F56D2CE-0C30-4006-91D8-84788FE286C6}"/>
              </a:ext>
            </a:extLst>
          </p:cNvPr>
          <p:cNvSpPr txBox="1"/>
          <p:nvPr/>
        </p:nvSpPr>
        <p:spPr>
          <a:xfrm>
            <a:off x="0" y="2282544"/>
            <a:ext cx="8970818" cy="785343"/>
          </a:xfrm>
          <a:prstGeom prst="rect">
            <a:avLst/>
          </a:prstGeom>
          <a:noFill/>
        </p:spPr>
        <p:txBody>
          <a:bodyPr wrap="square" rtlCol="0">
            <a:spAutoFit/>
          </a:bodyPr>
          <a:lstStyle/>
          <a:p>
            <a:pPr>
              <a:lnSpc>
                <a:spcPct val="150000"/>
              </a:lnSpc>
            </a:pPr>
            <a:r>
              <a:rPr lang="en-IN" sz="1600" b="1" dirty="0">
                <a:latin typeface="+mj-lt"/>
              </a:rPr>
              <a:t>3.   </a:t>
            </a:r>
            <a:r>
              <a:rPr lang="en-IN" sz="1600" dirty="0">
                <a:latin typeface="+mj-lt"/>
              </a:rPr>
              <a:t>A  25 W and a 100W bulb are joined in (</a:t>
            </a:r>
            <a:r>
              <a:rPr lang="en-IN" sz="1600" dirty="0" err="1">
                <a:latin typeface="+mj-lt"/>
              </a:rPr>
              <a:t>i</a:t>
            </a:r>
            <a:r>
              <a:rPr lang="en-IN" sz="1600" dirty="0">
                <a:latin typeface="+mj-lt"/>
              </a:rPr>
              <a:t>) series (ii) parallel and connected to the main. Which   bulb glows brighter?</a:t>
            </a:r>
          </a:p>
        </p:txBody>
      </p:sp>
      <p:pic>
        <p:nvPicPr>
          <p:cNvPr id="6" name="Google Shape;63;p14">
            <a:extLst>
              <a:ext uri="{FF2B5EF4-FFF2-40B4-BE49-F238E27FC236}">
                <a16:creationId xmlns:a16="http://schemas.microsoft.com/office/drawing/2014/main" id="{4337B1AF-C86B-46B2-82AE-C782B0454EE6}"/>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1588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a:extLst>
              <a:ext uri="{FF2B5EF4-FFF2-40B4-BE49-F238E27FC236}">
                <a16:creationId xmlns:a16="http://schemas.microsoft.com/office/drawing/2014/main" id="{7E93326D-AC06-4F0B-82DC-A6E62409431E}"/>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pic>
        <p:nvPicPr>
          <p:cNvPr id="4" name="Google Shape;63;p14">
            <a:extLst>
              <a:ext uri="{FF2B5EF4-FFF2-40B4-BE49-F238E27FC236}">
                <a16:creationId xmlns:a16="http://schemas.microsoft.com/office/drawing/2014/main" id="{8DBF712D-1FCA-45A8-B65A-ED12EF7A554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Google Shape;63;p14">
            <a:extLst>
              <a:ext uri="{FF2B5EF4-FFF2-40B4-BE49-F238E27FC236}">
                <a16:creationId xmlns:a16="http://schemas.microsoft.com/office/drawing/2014/main" id="{74E285B5-0FBA-4C02-9653-16C15F8D1C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A473B25D-CCCC-48DA-B26F-34E7831D67C0}"/>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cs typeface="Calibri" panose="020F0502020204030204" pitchFamily="34" charset="0"/>
              </a:rPr>
              <a:t>LEARNING OUTCOME</a:t>
            </a:r>
            <a:endParaRPr sz="2200" b="1" dirty="0">
              <a:solidFill>
                <a:srgbClr val="FF0000"/>
              </a:solidFill>
              <a:cs typeface="Calibri" panose="020F0502020204030204" pitchFamily="34" charset="0"/>
            </a:endParaRPr>
          </a:p>
        </p:txBody>
      </p:sp>
      <p:sp>
        <p:nvSpPr>
          <p:cNvPr id="65" name="Google Shape;65;p14">
            <a:extLst>
              <a:ext uri="{FF2B5EF4-FFF2-40B4-BE49-F238E27FC236}">
                <a16:creationId xmlns:a16="http://schemas.microsoft.com/office/drawing/2014/main" id="{B994BA42-7102-48B3-9525-E08E58BCFBF8}"/>
              </a:ext>
            </a:extLst>
          </p:cNvPr>
          <p:cNvSpPr txBox="1"/>
          <p:nvPr/>
        </p:nvSpPr>
        <p:spPr>
          <a:xfrm>
            <a:off x="272654" y="729853"/>
            <a:ext cx="8687990" cy="2889647"/>
          </a:xfrm>
          <a:prstGeom prst="rect">
            <a:avLst/>
          </a:prstGeom>
          <a:noFill/>
          <a:ln>
            <a:noFill/>
          </a:ln>
        </p:spPr>
        <p:txBody>
          <a:bodyPr spcFirstLastPara="1" lIns="91425" tIns="91425" rIns="91425" bIns="91425"/>
          <a:lstStyle/>
          <a:p>
            <a:pPr>
              <a:lnSpc>
                <a:spcPct val="150000"/>
              </a:lnSpc>
              <a:buSzPts val="1400"/>
              <a:defRPr/>
            </a:pPr>
            <a:r>
              <a:rPr lang="en-US" dirty="0">
                <a:latin typeface="Calibri"/>
                <a:ea typeface="Calibri"/>
                <a:cs typeface="Calibri"/>
                <a:sym typeface="Calibri"/>
              </a:rPr>
              <a:t>After this lesson, students will be able: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Explain from where electricity comes and how we use it.</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Define electrical energy in terms of charge, voltage, current and resistance.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Identify the types of engineering careers that work primarily with electrical energy.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Google Shape;63;p14">
            <a:extLst>
              <a:ext uri="{FF2B5EF4-FFF2-40B4-BE49-F238E27FC236}">
                <a16:creationId xmlns:a16="http://schemas.microsoft.com/office/drawing/2014/main" id="{D8AE49A4-05B3-4027-BDD1-FA2C8987E681}"/>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32297" cy="611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6D6AB161-E67E-447E-AD7C-9CAD43A589BC}"/>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rPr>
              <a:t>REVIEW</a:t>
            </a:r>
          </a:p>
        </p:txBody>
      </p:sp>
      <p:sp>
        <p:nvSpPr>
          <p:cNvPr id="65" name="Google Shape;65;p14">
            <a:extLst>
              <a:ext uri="{FF2B5EF4-FFF2-40B4-BE49-F238E27FC236}">
                <a16:creationId xmlns:a16="http://schemas.microsoft.com/office/drawing/2014/main" id="{C29C83A0-D7B6-486D-9FDF-B04874BFD3BC}"/>
              </a:ext>
            </a:extLst>
          </p:cNvPr>
          <p:cNvSpPr txBox="1"/>
          <p:nvPr/>
        </p:nvSpPr>
        <p:spPr>
          <a:xfrm>
            <a:off x="272654" y="729853"/>
            <a:ext cx="8687990" cy="4261247"/>
          </a:xfrm>
          <a:prstGeom prst="rect">
            <a:avLst/>
          </a:prstGeom>
          <a:noFill/>
          <a:ln>
            <a:noFill/>
          </a:ln>
        </p:spPr>
        <p:txBody>
          <a:bodyPr spcFirstLastPara="1" lIns="91425" tIns="91425" rIns="91425" bIns="91425"/>
          <a:lstStyle/>
          <a:p>
            <a:pPr>
              <a:lnSpc>
                <a:spcPct val="150000"/>
              </a:lnSpc>
              <a:buSzPts val="1400"/>
              <a:defRPr/>
            </a:pPr>
            <a:endParaRPr lang="en-US" dirty="0">
              <a:latin typeface="Calibri"/>
              <a:ea typeface="Calibri"/>
              <a:cs typeface="Calibri"/>
              <a:sym typeface="Calibri"/>
            </a:endParaRPr>
          </a:p>
          <a:p>
            <a:pPr marL="342892" indent="-342892">
              <a:lnSpc>
                <a:spcPct val="150000"/>
              </a:lnSpc>
              <a:buSzPts val="1400"/>
              <a:buFont typeface="+mj-lt"/>
              <a:buAutoNum type="arabicPeriod"/>
              <a:defRPr/>
            </a:pPr>
            <a:r>
              <a:rPr lang="en-US" dirty="0">
                <a:latin typeface="Calibri"/>
                <a:ea typeface="Calibri"/>
                <a:cs typeface="Calibri"/>
                <a:sym typeface="Calibri"/>
              </a:rPr>
              <a:t>Define conductance. </a:t>
            </a:r>
          </a:p>
          <a:p>
            <a:pPr marL="342892" indent="-342892">
              <a:lnSpc>
                <a:spcPct val="150000"/>
              </a:lnSpc>
              <a:buSzPts val="1400"/>
              <a:buFont typeface="+mj-lt"/>
              <a:buAutoNum type="arabicPeriod"/>
              <a:defRPr/>
            </a:pPr>
            <a:r>
              <a:rPr lang="en-US" dirty="0">
                <a:latin typeface="Calibri"/>
                <a:ea typeface="Calibri"/>
                <a:cs typeface="Calibri"/>
                <a:sym typeface="Calibri"/>
              </a:rPr>
              <a:t>What is the expression of mobility in terms of relaxation time. Give its SI unit.</a:t>
            </a:r>
          </a:p>
          <a:p>
            <a:pPr marL="342892" indent="-342892">
              <a:lnSpc>
                <a:spcPct val="150000"/>
              </a:lnSpc>
              <a:buSzPts val="1400"/>
              <a:buFont typeface="+mj-lt"/>
              <a:buAutoNum type="arabicPeriod"/>
              <a:defRPr/>
            </a:pPr>
            <a:r>
              <a:rPr lang="en-US" dirty="0">
                <a:latin typeface="Calibri"/>
                <a:ea typeface="Calibri"/>
                <a:cs typeface="Calibri"/>
                <a:sym typeface="Calibri"/>
              </a:rPr>
              <a:t>What is the expression of Ohm’s law </a:t>
            </a:r>
            <a:r>
              <a:rPr lang="en-US">
                <a:latin typeface="Calibri"/>
                <a:ea typeface="Calibri"/>
                <a:cs typeface="Calibri"/>
                <a:sym typeface="Calibri"/>
              </a:rPr>
              <a:t>in vector form?.</a:t>
            </a:r>
            <a:endParaRPr lang="en-US" dirty="0">
              <a:latin typeface="Calibri"/>
              <a:ea typeface="Calibri"/>
              <a:cs typeface="Calibri"/>
              <a:sym typeface="Calibri"/>
            </a:endParaRPr>
          </a:p>
          <a:p>
            <a:pPr marL="342900" indent="-342900">
              <a:lnSpc>
                <a:spcPct val="150000"/>
              </a:lnSpc>
              <a:buSzPts val="1400"/>
              <a:buFontTx/>
              <a:buAutoNum type="arabicPeriod" startAt="4"/>
              <a:defRPr/>
            </a:pPr>
            <a:r>
              <a:rPr lang="en-US" dirty="0">
                <a:latin typeface="Calibri"/>
                <a:ea typeface="Calibri"/>
                <a:cs typeface="Calibri"/>
                <a:sym typeface="Calibri"/>
              </a:rPr>
              <a:t>State ohm’s law .</a:t>
            </a:r>
          </a:p>
          <a:p>
            <a:pPr marL="342900" indent="-342900">
              <a:lnSpc>
                <a:spcPct val="150000"/>
              </a:lnSpc>
              <a:buSzPts val="1400"/>
              <a:buFontTx/>
              <a:buAutoNum type="arabicPeriod" startAt="4"/>
              <a:defRPr/>
            </a:pPr>
            <a:r>
              <a:rPr lang="en-US" dirty="0">
                <a:latin typeface="Calibri"/>
                <a:ea typeface="Calibri"/>
                <a:cs typeface="Calibri"/>
                <a:sym typeface="Calibri"/>
              </a:rPr>
              <a:t>State relationship between mobility and relaxation time.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Electrical energy and power</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2846933"/>
              </a:xfrm>
              <a:prstGeom prst="rect">
                <a:avLst/>
              </a:prstGeom>
              <a:noFill/>
            </p:spPr>
            <p:txBody>
              <a:bodyPr wrap="square" rtlCol="0">
                <a:spAutoFit/>
              </a:bodyPr>
              <a:lstStyle/>
              <a:p>
                <a:pPr>
                  <a:spcAft>
                    <a:spcPts val="600"/>
                  </a:spcAft>
                </a:pPr>
                <a:r>
                  <a:rPr lang="en-IN" sz="1600" b="1" dirty="0"/>
                  <a:t>The expression for heat dissipated from a conductor during the flow of current :</a:t>
                </a:r>
                <a:endParaRPr lang="en-IN" sz="1600" dirty="0"/>
              </a:p>
              <a:p>
                <a:pPr>
                  <a:spcAft>
                    <a:spcPts val="600"/>
                  </a:spcAft>
                </a:pPr>
                <a:r>
                  <a:rPr lang="en-IN" sz="1600" dirty="0"/>
                  <a:t>Consider a conductor AB of a uniform cross-section of area A and length be connected across a source that sends steady current I. </a:t>
                </a:r>
              </a:p>
              <a:p>
                <a:pPr>
                  <a:spcAft>
                    <a:spcPts val="600"/>
                  </a:spcAft>
                </a:pPr>
                <a:r>
                  <a:rPr lang="en-IN" sz="1600" dirty="0"/>
                  <a:t>So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𝑉</m:t>
                        </m:r>
                      </m:e>
                      <m:sub>
                        <m:r>
                          <a:rPr lang="en-IN" sz="1600" i="1">
                            <a:latin typeface="Cambria Math" panose="02040503050406030204" pitchFamily="18" charset="0"/>
                          </a:rPr>
                          <m:t>𝐴</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𝑉</m:t>
                        </m:r>
                      </m:e>
                      <m:sub>
                        <m:r>
                          <a:rPr lang="en-IN" sz="1600" i="1">
                            <a:latin typeface="Cambria Math" panose="02040503050406030204" pitchFamily="18" charset="0"/>
                          </a:rPr>
                          <m:t>𝐵</m:t>
                        </m:r>
                      </m:sub>
                    </m:sSub>
                    <m:r>
                      <a:rPr lang="en-IN" sz="1600" i="1">
                        <a:latin typeface="Cambria Math" panose="02040503050406030204" pitchFamily="18" charset="0"/>
                      </a:rPr>
                      <m:t>=</m:t>
                    </m:r>
                    <m:r>
                      <a:rPr lang="en-IN" sz="1600" i="1">
                        <a:latin typeface="Cambria Math" panose="02040503050406030204" pitchFamily="18" charset="0"/>
                      </a:rPr>
                      <m:t>𝐼𝑅</m:t>
                    </m:r>
                    <m:r>
                      <a:rPr lang="en-IN" sz="1600" i="1">
                        <a:latin typeface="Cambria Math" panose="02040503050406030204" pitchFamily="18" charset="0"/>
                      </a:rPr>
                      <m:t>=</m:t>
                    </m:r>
                    <m:r>
                      <a:rPr lang="en-IN" sz="1600" i="1">
                        <a:latin typeface="Cambria Math" panose="02040503050406030204" pitchFamily="18" charset="0"/>
                      </a:rPr>
                      <m:t>𝑉</m:t>
                    </m:r>
                  </m:oMath>
                </a14:m>
                <a:r>
                  <a:rPr lang="en-IN" sz="1600" dirty="0"/>
                  <a:t> = Potential difference across the conductor.</a:t>
                </a:r>
              </a:p>
              <a:p>
                <a:pPr>
                  <a:spcAft>
                    <a:spcPts val="600"/>
                  </a:spcAft>
                </a:pPr>
                <a:r>
                  <a:rPr lang="en-IN" sz="1600" dirty="0"/>
                  <a:t>Due to this, charge carriers i.e. free electrons drift from B to A. </a:t>
                </a:r>
              </a:p>
              <a:p>
                <a:pPr>
                  <a:spcAft>
                    <a:spcPts val="600"/>
                  </a:spcAft>
                </a:pPr>
                <a:r>
                  <a:rPr lang="en-IN" sz="1600" dirty="0"/>
                  <a:t>Imagine an equivalent +</a:t>
                </a:r>
                <a:r>
                  <a:rPr lang="en-IN" sz="1600" dirty="0" err="1"/>
                  <a:t>ve</a:t>
                </a:r>
                <a:r>
                  <a:rPr lang="en-IN" sz="1600" dirty="0"/>
                  <a:t> charge flows from A to B.</a:t>
                </a:r>
              </a:p>
              <a:p>
                <a:pPr>
                  <a:spcAft>
                    <a:spcPts val="600"/>
                  </a:spcAft>
                </a:pPr>
                <a:r>
                  <a:rPr lang="en-IN" sz="1600" dirty="0"/>
                  <a:t>In a very small time, ‘dt’ the equivalent +</a:t>
                </a:r>
                <a:r>
                  <a:rPr lang="en-IN" sz="1600" dirty="0" err="1"/>
                  <a:t>ve</a:t>
                </a:r>
                <a:r>
                  <a:rPr lang="en-IN" sz="1600" dirty="0"/>
                  <a:t> charge flowing from A to B is </a:t>
                </a:r>
                <a14:m>
                  <m:oMath xmlns:m="http://schemas.openxmlformats.org/officeDocument/2006/math">
                    <m:r>
                      <a:rPr lang="en-IN" sz="1600" i="1">
                        <a:latin typeface="Cambria Math" panose="02040503050406030204" pitchFamily="18" charset="0"/>
                      </a:rPr>
                      <m:t>𝑑𝑞</m:t>
                    </m:r>
                    <m:r>
                      <a:rPr lang="en-IN" sz="1600" i="1">
                        <a:latin typeface="Cambria Math" panose="02040503050406030204" pitchFamily="18" charset="0"/>
                      </a:rPr>
                      <m:t>=</m:t>
                    </m:r>
                    <m:r>
                      <a:rPr lang="en-IN" sz="1600" i="1">
                        <a:latin typeface="Cambria Math" panose="02040503050406030204" pitchFamily="18" charset="0"/>
                      </a:rPr>
                      <m:t>𝐼𝑑𝑡</m:t>
                    </m:r>
                  </m:oMath>
                </a14:m>
                <a:r>
                  <a:rPr lang="en-IN" sz="1600" dirty="0"/>
                  <a:t>	, </a:t>
                </a:r>
              </a:p>
              <a:p>
                <a:pPr>
                  <a:spcAft>
                    <a:spcPts val="600"/>
                  </a:spcAft>
                </a:pPr>
                <a:r>
                  <a:rPr lang="en-IN" sz="1600" dirty="0"/>
                  <a:t>The potential energy of this charge at A is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𝑈</m:t>
                        </m:r>
                      </m:e>
                      <m:sub>
                        <m:r>
                          <a:rPr lang="en-IN" sz="1600" i="1">
                            <a:latin typeface="Cambria Math" panose="02040503050406030204" pitchFamily="18" charset="0"/>
                          </a:rPr>
                          <m:t>𝐴</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𝑉</m:t>
                        </m:r>
                      </m:e>
                      <m:sub>
                        <m:r>
                          <a:rPr lang="en-IN" sz="1600" i="1">
                            <a:latin typeface="Cambria Math" panose="02040503050406030204" pitchFamily="18" charset="0"/>
                          </a:rPr>
                          <m:t>𝐴</m:t>
                        </m:r>
                      </m:sub>
                    </m:sSub>
                    <m:r>
                      <a:rPr lang="en-IN" sz="1600" i="1">
                        <a:latin typeface="Cambria Math" panose="02040503050406030204" pitchFamily="18" charset="0"/>
                      </a:rPr>
                      <m:t>𝑑𝑞</m:t>
                    </m:r>
                  </m:oMath>
                </a14:m>
                <a:r>
                  <a:rPr lang="en-IN" sz="1600" dirty="0"/>
                  <a:t> and at B is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𝑈</m:t>
                        </m:r>
                      </m:e>
                      <m:sub>
                        <m:r>
                          <a:rPr lang="en-IN" sz="1600" i="1">
                            <a:latin typeface="Cambria Math" panose="02040503050406030204" pitchFamily="18" charset="0"/>
                          </a:rPr>
                          <m:t>𝐵</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𝑉</m:t>
                        </m:r>
                      </m:e>
                      <m:sub>
                        <m:r>
                          <a:rPr lang="en-IN" sz="1600" i="1">
                            <a:latin typeface="Cambria Math" panose="02040503050406030204" pitchFamily="18" charset="0"/>
                          </a:rPr>
                          <m:t>𝐵</m:t>
                        </m:r>
                      </m:sub>
                    </m:sSub>
                    <m:r>
                      <a:rPr lang="en-IN" sz="1600" i="1">
                        <a:latin typeface="Cambria Math" panose="02040503050406030204" pitchFamily="18" charset="0"/>
                      </a:rPr>
                      <m:t>𝑑𝑞</m:t>
                    </m:r>
                  </m:oMath>
                </a14:m>
                <a:r>
                  <a:rPr lang="en-IN" sz="1600" dirty="0"/>
                  <a:t>	</a:t>
                </a:r>
              </a:p>
              <a:p>
                <a:pPr>
                  <a:spcAft>
                    <a:spcPts val="600"/>
                  </a:spcAft>
                </a:pPr>
                <a:r>
                  <a:rPr lang="en-IN" sz="1600" dirty="0"/>
                  <a:t>So change in its P.E. is </a:t>
                </a:r>
                <a14:m>
                  <m:oMath xmlns:m="http://schemas.openxmlformats.org/officeDocument/2006/math">
                    <m:r>
                      <a:rPr lang="en-IN" sz="1600" i="1">
                        <a:latin typeface="Cambria Math" panose="02040503050406030204" pitchFamily="18" charset="0"/>
                      </a:rPr>
                      <m:t>𝑑𝑈</m:t>
                    </m:r>
                  </m:oMath>
                </a14:m>
                <a:r>
                  <a:rPr lang="en-IN" sz="1600" dirty="0"/>
                  <a:t> =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𝑈</m:t>
                        </m:r>
                      </m:e>
                      <m:sub>
                        <m:r>
                          <a:rPr lang="en-IN" sz="1600" i="1">
                            <a:latin typeface="Cambria Math" panose="02040503050406030204" pitchFamily="18" charset="0"/>
                          </a:rPr>
                          <m:t>𝐵</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𝑈</m:t>
                        </m:r>
                      </m:e>
                      <m:sub>
                        <m:r>
                          <a:rPr lang="en-IN" sz="1600" i="1">
                            <a:latin typeface="Cambria Math" panose="02040503050406030204" pitchFamily="18" charset="0"/>
                          </a:rPr>
                          <m:t>𝐴</m:t>
                        </m:r>
                      </m:sub>
                    </m:sSub>
                    <m:r>
                      <a:rPr lang="en-IN" sz="1600" i="1">
                        <a:latin typeface="Cambria Math" panose="02040503050406030204" pitchFamily="18" charset="0"/>
                      </a:rPr>
                      <m:t>=</m:t>
                    </m:r>
                    <m:r>
                      <a:rPr lang="en-IN" sz="1600" i="1">
                        <a:latin typeface="Cambria Math" panose="02040503050406030204" pitchFamily="18" charset="0"/>
                      </a:rPr>
                      <m:t>𝑑𝑞</m:t>
                    </m:r>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𝑉</m:t>
                        </m:r>
                      </m:e>
                      <m:sub>
                        <m:r>
                          <a:rPr lang="en-IN" sz="1600" i="1">
                            <a:latin typeface="Cambria Math" panose="02040503050406030204" pitchFamily="18" charset="0"/>
                          </a:rPr>
                          <m:t>𝐵</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𝑉</m:t>
                        </m:r>
                      </m:e>
                      <m:sub>
                        <m:r>
                          <a:rPr lang="en-IN" sz="1600" i="1">
                            <a:latin typeface="Cambria Math" panose="02040503050406030204" pitchFamily="18" charset="0"/>
                          </a:rPr>
                          <m:t>𝐴</m:t>
                        </m:r>
                      </m:sub>
                    </m:sSub>
                    <m:r>
                      <a:rPr lang="en-IN" sz="1600" i="1">
                        <a:latin typeface="Cambria Math" panose="02040503050406030204" pitchFamily="18" charset="0"/>
                      </a:rPr>
                      <m:t>)=−</m:t>
                    </m:r>
                    <m:r>
                      <a:rPr lang="en-IN" sz="1600" i="1">
                        <a:latin typeface="Cambria Math" panose="02040503050406030204" pitchFamily="18" charset="0"/>
                      </a:rPr>
                      <m:t>𝐼𝑅𝑑𝑞</m:t>
                    </m:r>
                  </m:oMath>
                </a14:m>
                <a:endParaRPr lang="en-IN" sz="1600" dirty="0"/>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2846933"/>
              </a:xfrm>
              <a:prstGeom prst="rect">
                <a:avLst/>
              </a:prstGeom>
              <a:blipFill>
                <a:blip r:embed="rId3"/>
                <a:stretch>
                  <a:fillRect l="-408" t="-642" b="-1927"/>
                </a:stretch>
              </a:blipFill>
            </p:spPr>
            <p:txBody>
              <a:bodyPr/>
              <a:lstStyle/>
              <a:p>
                <a:r>
                  <a:rPr lang="en-IN">
                    <a:noFill/>
                  </a:rPr>
                  <a:t> </a:t>
                </a:r>
              </a:p>
            </p:txBody>
          </p:sp>
        </mc:Fallback>
      </mc:AlternateContent>
      <p:pic>
        <p:nvPicPr>
          <p:cNvPr id="7" name="Picture 6">
            <a:extLst>
              <a:ext uri="{FF2B5EF4-FFF2-40B4-BE49-F238E27FC236}">
                <a16:creationId xmlns:a16="http://schemas.microsoft.com/office/drawing/2014/main" id="{3A0229D9-CD57-44D5-8CE9-2D30620C30E1}"/>
              </a:ext>
            </a:extLst>
          </p:cNvPr>
          <p:cNvPicPr>
            <a:picLocks noChangeAspect="1"/>
          </p:cNvPicPr>
          <p:nvPr/>
        </p:nvPicPr>
        <p:blipFill>
          <a:blip r:embed="rId4" cstate="print"/>
          <a:srcRect/>
          <a:stretch>
            <a:fillRect/>
          </a:stretch>
        </p:blipFill>
        <p:spPr bwMode="auto">
          <a:xfrm>
            <a:off x="2820981" y="3335313"/>
            <a:ext cx="3481257" cy="1808187"/>
          </a:xfrm>
          <a:prstGeom prst="rect">
            <a:avLst/>
          </a:prstGeom>
          <a:noFill/>
          <a:ln w="9525">
            <a:noFill/>
            <a:miter lim="800000"/>
            <a:headEnd/>
            <a:tailEnd/>
          </a:ln>
        </p:spPr>
      </p:pic>
      <p:pic>
        <p:nvPicPr>
          <p:cNvPr id="8" name="Google Shape;63;p14">
            <a:extLst>
              <a:ext uri="{FF2B5EF4-FFF2-40B4-BE49-F238E27FC236}">
                <a16:creationId xmlns:a16="http://schemas.microsoft.com/office/drawing/2014/main" id="{3693E604-E766-4051-8D3F-C45CB0290F3D}"/>
              </a:ext>
            </a:extLst>
          </p:cNvPr>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98826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Electrical energy and power</a:t>
            </a:r>
          </a:p>
        </p:txBody>
      </p:sp>
      <p:pic>
        <p:nvPicPr>
          <p:cNvPr id="7" name="Picture 6">
            <a:extLst>
              <a:ext uri="{FF2B5EF4-FFF2-40B4-BE49-F238E27FC236}">
                <a16:creationId xmlns:a16="http://schemas.microsoft.com/office/drawing/2014/main" id="{3A0229D9-CD57-44D5-8CE9-2D30620C30E1}"/>
              </a:ext>
            </a:extLst>
          </p:cNvPr>
          <p:cNvPicPr>
            <a:picLocks noChangeAspect="1"/>
          </p:cNvPicPr>
          <p:nvPr/>
        </p:nvPicPr>
        <p:blipFill rotWithShape="1">
          <a:blip r:embed="rId2" cstate="print"/>
          <a:srcRect l="3934" t="5552" b="5171"/>
          <a:stretch/>
        </p:blipFill>
        <p:spPr bwMode="auto">
          <a:xfrm>
            <a:off x="5502331" y="699421"/>
            <a:ext cx="3329942" cy="1607362"/>
          </a:xfrm>
          <a:prstGeom prst="rect">
            <a:avLst/>
          </a:prstGeom>
          <a:noFill/>
          <a:ln w="9525">
            <a:noFill/>
            <a:miter lim="800000"/>
            <a:headEnd/>
            <a:tailEnd/>
          </a:ln>
        </p:spPr>
      </p:pic>
      <mc:AlternateContent xmlns:mc="http://schemas.openxmlformats.org/markup-compatibility/2006">
        <mc:Choice xmlns:a14="http://schemas.microsoft.com/office/drawing/2010/main" Requires="a14">
          <p:sp>
            <p:nvSpPr>
              <p:cNvPr id="12" name="TextBox 11">
                <a:extLst>
                  <a:ext uri="{FF2B5EF4-FFF2-40B4-BE49-F238E27FC236}">
                    <a16:creationId xmlns:a16="http://schemas.microsoft.com/office/drawing/2014/main" id="{344859B3-904F-4DC3-A466-6154AF6653BB}"/>
                  </a:ext>
                </a:extLst>
              </p:cNvPr>
              <p:cNvSpPr txBox="1"/>
              <p:nvPr/>
            </p:nvSpPr>
            <p:spPr>
              <a:xfrm>
                <a:off x="651163" y="770035"/>
                <a:ext cx="5867401" cy="1056700"/>
              </a:xfrm>
              <a:prstGeom prst="rect">
                <a:avLst/>
              </a:prstGeom>
              <a:noFill/>
            </p:spPr>
            <p:txBody>
              <a:bodyPr wrap="square">
                <a:spAutoFit/>
              </a:bodyPr>
              <a:lstStyle/>
              <a:p>
                <a:pPr algn="just">
                  <a:spcAft>
                    <a:spcPts val="1000"/>
                  </a:spcAft>
                  <a:tabLst>
                    <a:tab pos="179705" algn="l"/>
                  </a:tabLst>
                </a:pPr>
                <a:r>
                  <a:rPr lang="en-IN" sz="1400" dirty="0">
                    <a:effectLst/>
                    <a:latin typeface="Cambria" panose="02040503050406030204" pitchFamily="18" charset="0"/>
                    <a:ea typeface="Times New Roman" panose="02020603050405020304" pitchFamily="18" charset="0"/>
                    <a:cs typeface="Times New Roman" panose="02020603050405020304" pitchFamily="18" charset="0"/>
                  </a:rPr>
                  <a:t>For steady current I = constant</a:t>
                </a:r>
              </a:p>
              <a:p>
                <a:pPr algn="just">
                  <a:spcAft>
                    <a:spcPts val="1000"/>
                  </a:spcAft>
                  <a:tabLst>
                    <a:tab pos="179705" algn="l"/>
                  </a:tabLst>
                </a:pPr>
                <a:r>
                  <a:rPr lang="en-IN" sz="1400" dirty="0">
                    <a:effectLst/>
                    <a:latin typeface="Cambria" panose="02040503050406030204" pitchFamily="18" charset="0"/>
                    <a:ea typeface="Times New Roman" panose="02020603050405020304" pitchFamily="18" charset="0"/>
                    <a:cs typeface="Times New Roman" panose="02020603050405020304" pitchFamily="18" charset="0"/>
                  </a:rPr>
                  <a:t> </a:t>
                </a:r>
              </a:p>
              <a:p>
                <a:pPr algn="just">
                  <a:spcAft>
                    <a:spcPts val="1000"/>
                  </a:spcAft>
                  <a:tabLst>
                    <a:tab pos="179705" algn="l"/>
                  </a:tabLst>
                </a:pPr>
                <a:r>
                  <a:rPr lang="en-IN" sz="1400" dirty="0">
                    <a:effectLst/>
                    <a:latin typeface="Cambria" panose="02040503050406030204" pitchFamily="18" charset="0"/>
                    <a:ea typeface="Times New Roman" panose="02020603050405020304" pitchFamily="18" charset="0"/>
                    <a:cs typeface="Times New Roman" panose="02020603050405020304" pitchFamily="18" charset="0"/>
                  </a:rPr>
                  <a:t>So    </a:t>
                </a:r>
                <a14:m>
                  <m:oMath xmlns:m="http://schemas.openxmlformats.org/officeDocument/2006/math">
                    <m:r>
                      <a:rPr lang="en-IN" sz="1800" i="1">
                        <a:effectLst/>
                        <a:latin typeface="Cambria Math" panose="02040503050406030204" pitchFamily="18" charset="0"/>
                        <a:ea typeface="Times New Roman" panose="02020603050405020304" pitchFamily="18" charset="0"/>
                        <a:cs typeface="Times New Roman" panose="02020603050405020304" pitchFamily="18" charset="0"/>
                      </a:rPr>
                      <m:t>𝐻</m:t>
                    </m:r>
                    <m:r>
                      <a:rPr lang="en-IN"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IN"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IN" sz="1800" i="1">
                            <a:effectLst/>
                            <a:latin typeface="Cambria Math" panose="02040503050406030204" pitchFamily="18" charset="0"/>
                            <a:ea typeface="Times New Roman" panose="02020603050405020304" pitchFamily="18" charset="0"/>
                            <a:cs typeface="Times New Roman" panose="02020603050405020304" pitchFamily="18" charset="0"/>
                          </a:rPr>
                          <m:t>𝐼</m:t>
                        </m:r>
                      </m:e>
                      <m:sup>
                        <m:r>
                          <a:rPr lang="en-IN"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r>
                      <a:rPr lang="en-IN" sz="1800" i="1">
                        <a:effectLst/>
                        <a:latin typeface="Cambria Math" panose="02040503050406030204" pitchFamily="18" charset="0"/>
                        <a:ea typeface="Times New Roman" panose="02020603050405020304" pitchFamily="18" charset="0"/>
                        <a:cs typeface="Times New Roman" panose="02020603050405020304" pitchFamily="18" charset="0"/>
                      </a:rPr>
                      <m:t>𝑅𝑡</m:t>
                    </m:r>
                  </m:oMath>
                </a14:m>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p:sp>
            <p:nvSpPr>
              <p:cNvPr id="12" name="TextBox 11">
                <a:extLst>
                  <a:ext uri="{FF2B5EF4-FFF2-40B4-BE49-F238E27FC236}">
                    <a16:creationId xmlns:a16="http://schemas.microsoft.com/office/drawing/2014/main" id="{344859B3-904F-4DC3-A466-6154AF6653BB}"/>
                  </a:ext>
                </a:extLst>
              </p:cNvPr>
              <p:cNvSpPr txBox="1">
                <a:spLocks noRot="1" noChangeAspect="1" noMove="1" noResize="1" noEditPoints="1" noAdjustHandles="1" noChangeArrowheads="1" noChangeShapeType="1" noTextEdit="1"/>
              </p:cNvSpPr>
              <p:nvPr/>
            </p:nvSpPr>
            <p:spPr>
              <a:xfrm>
                <a:off x="651163" y="770035"/>
                <a:ext cx="5867401" cy="1056700"/>
              </a:xfrm>
              <a:prstGeom prst="rect">
                <a:avLst/>
              </a:prstGeom>
              <a:blipFill>
                <a:blip r:embed="rId3"/>
                <a:stretch>
                  <a:fillRect l="-312" t="-1149" b="-2874"/>
                </a:stretch>
              </a:blipFill>
            </p:spPr>
            <p:txBody>
              <a:bodyPr/>
              <a:lstStyle/>
              <a:p>
                <a:r>
                  <a:rPr lang="en-IN">
                    <a:noFill/>
                  </a:rPr>
                  <a:t> </a:t>
                </a:r>
              </a:p>
            </p:txBody>
          </p:sp>
        </mc:Fallback>
      </mc:AlternateContent>
      <p:sp>
        <p:nvSpPr>
          <p:cNvPr id="11" name="Rectangle 10">
            <a:extLst>
              <a:ext uri="{FF2B5EF4-FFF2-40B4-BE49-F238E27FC236}">
                <a16:creationId xmlns:a16="http://schemas.microsoft.com/office/drawing/2014/main" id="{ECB0722E-FA65-4C3D-A2FF-7F9A9038DA0B}"/>
              </a:ext>
            </a:extLst>
          </p:cNvPr>
          <p:cNvSpPr/>
          <p:nvPr/>
        </p:nvSpPr>
        <p:spPr>
          <a:xfrm>
            <a:off x="581890" y="1390651"/>
            <a:ext cx="1641764" cy="6135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3" name="Google Shape;63;p14">
            <a:extLst>
              <a:ext uri="{FF2B5EF4-FFF2-40B4-BE49-F238E27FC236}">
                <a16:creationId xmlns:a16="http://schemas.microsoft.com/office/drawing/2014/main" id="{073A6C0C-00FB-470A-ADEF-1112DA64F539}"/>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87252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Electrical energy and power</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524385"/>
                <a:ext cx="8970818" cy="2531975"/>
              </a:xfrm>
              <a:prstGeom prst="rect">
                <a:avLst/>
              </a:prstGeom>
              <a:noFill/>
            </p:spPr>
            <p:txBody>
              <a:bodyPr wrap="square" rtlCol="0">
                <a:spAutoFit/>
              </a:bodyPr>
              <a:lstStyle/>
              <a:p>
                <a:pPr>
                  <a:spcAft>
                    <a:spcPts val="600"/>
                  </a:spcAft>
                </a:pPr>
                <a:r>
                  <a:rPr lang="en-IN" sz="1600" b="1" dirty="0">
                    <a:latin typeface="Arial" panose="020B0604020202020204" pitchFamily="34" charset="0"/>
                    <a:cs typeface="Arial" panose="020B0604020202020204" pitchFamily="34" charset="0"/>
                  </a:rPr>
                  <a:t>The expression for electrical energy and electrical power :</a:t>
                </a:r>
                <a:r>
                  <a:rPr lang="en-IN" sz="1600" dirty="0">
                    <a:latin typeface="Arial" panose="020B0604020202020204" pitchFamily="34" charset="0"/>
                    <a:cs typeface="Arial" panose="020B0604020202020204" pitchFamily="34" charset="0"/>
                  </a:rPr>
                  <a:t>	</a:t>
                </a:r>
              </a:p>
              <a:p>
                <a:pPr>
                  <a:spcAft>
                    <a:spcPts val="600"/>
                  </a:spcAft>
                </a:pPr>
                <a14:m>
                  <m:oMath xmlns:m="http://schemas.openxmlformats.org/officeDocument/2006/math">
                    <m:r>
                      <a:rPr lang="en-IN" sz="1600" i="1">
                        <a:latin typeface="Cambria Math" panose="02040503050406030204" pitchFamily="18" charset="0"/>
                      </a:rPr>
                      <m:t>∴</m:t>
                    </m:r>
                  </m:oMath>
                </a14:m>
                <a:r>
                  <a:rPr lang="en-IN" sz="1600" dirty="0">
                    <a:latin typeface="Arial" panose="020B0604020202020204" pitchFamily="34" charset="0"/>
                    <a:cs typeface="Arial" panose="020B0604020202020204" pitchFamily="34" charset="0"/>
                  </a:rPr>
                  <a:t>  For small-time dt the electrical energy consumed is </a:t>
                </a:r>
                <a14:m>
                  <m:oMath xmlns:m="http://schemas.openxmlformats.org/officeDocument/2006/math">
                    <m:r>
                      <a:rPr lang="en-IN" sz="1600" i="1">
                        <a:latin typeface="Cambria Math" panose="02040503050406030204" pitchFamily="18" charset="0"/>
                      </a:rPr>
                      <m:t>𝑑𝑊</m:t>
                    </m:r>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𝑉</m:t>
                        </m:r>
                      </m:e>
                      <m:sub>
                        <m:r>
                          <a:rPr lang="en-IN" sz="1600" i="1">
                            <a:latin typeface="Cambria Math" panose="02040503050406030204" pitchFamily="18" charset="0"/>
                          </a:rPr>
                          <m:t>𝐴</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𝑉</m:t>
                        </m:r>
                      </m:e>
                      <m:sub>
                        <m:r>
                          <a:rPr lang="en-IN" sz="1600" i="1">
                            <a:latin typeface="Cambria Math" panose="02040503050406030204" pitchFamily="18" charset="0"/>
                          </a:rPr>
                          <m:t>𝐵</m:t>
                        </m:r>
                      </m:sub>
                    </m:sSub>
                    <m:r>
                      <a:rPr lang="en-IN" sz="1600" i="1">
                        <a:latin typeface="Cambria Math" panose="02040503050406030204" pitchFamily="18" charset="0"/>
                      </a:rPr>
                      <m:t>)</m:t>
                    </m:r>
                    <m:r>
                      <a:rPr lang="en-IN" sz="1600" i="1">
                        <a:latin typeface="Cambria Math" panose="02040503050406030204" pitchFamily="18" charset="0"/>
                      </a:rPr>
                      <m:t>𝑑𝑞</m:t>
                    </m:r>
                    <m:r>
                      <a:rPr lang="en-IN" sz="1600" i="1">
                        <a:latin typeface="Cambria Math" panose="02040503050406030204" pitchFamily="18" charset="0"/>
                      </a:rPr>
                      <m:t>=</m:t>
                    </m:r>
                    <m:r>
                      <a:rPr lang="en-IN" sz="1600" i="1">
                        <a:latin typeface="Cambria Math" panose="02040503050406030204" pitchFamily="18" charset="0"/>
                      </a:rPr>
                      <m:t>𝑉𝐼𝑑𝑡</m:t>
                    </m:r>
                  </m:oMath>
                </a14:m>
                <a:endParaRPr lang="en-IN" sz="1600" dirty="0">
                  <a:latin typeface="Arial" panose="020B0604020202020204" pitchFamily="34" charset="0"/>
                  <a:cs typeface="Arial" panose="020B0604020202020204" pitchFamily="34" charset="0"/>
                </a:endParaRPr>
              </a:p>
              <a:p>
                <a:pPr>
                  <a:spcAft>
                    <a:spcPts val="600"/>
                  </a:spcAft>
                </a:pPr>
                <a:r>
                  <a:rPr lang="en-IN" sz="1600" dirty="0">
                    <a:latin typeface="Arial" panose="020B0604020202020204" pitchFamily="34" charset="0"/>
                    <a:cs typeface="Arial" panose="020B0604020202020204" pitchFamily="34" charset="0"/>
                  </a:rPr>
                  <a:t>The total electrical energy consumed in any time t is 	</a:t>
                </a:r>
                <a14:m>
                  <m:oMath xmlns:m="http://schemas.openxmlformats.org/officeDocument/2006/math">
                    <m:r>
                      <a:rPr lang="en-IN" sz="1600" i="1">
                        <a:latin typeface="Cambria Math" panose="02040503050406030204" pitchFamily="18" charset="0"/>
                      </a:rPr>
                      <m:t>𝑊</m:t>
                    </m:r>
                    <m:r>
                      <a:rPr lang="en-IN" sz="1600" i="1">
                        <a:latin typeface="Cambria Math" panose="02040503050406030204" pitchFamily="18" charset="0"/>
                      </a:rPr>
                      <m:t>=</m:t>
                    </m:r>
                    <m:nary>
                      <m:naryPr>
                        <m:ctrlPr>
                          <a:rPr lang="en-IN" sz="1600" i="1">
                            <a:latin typeface="Cambria Math" panose="02040503050406030204" pitchFamily="18" charset="0"/>
                          </a:rPr>
                        </m:ctrlPr>
                      </m:naryPr>
                      <m:sub>
                        <m:r>
                          <a:rPr lang="en-IN" sz="1600" i="1">
                            <a:latin typeface="Cambria Math" panose="02040503050406030204" pitchFamily="18" charset="0"/>
                          </a:rPr>
                          <m:t>0</m:t>
                        </m:r>
                      </m:sub>
                      <m:sup>
                        <m:r>
                          <a:rPr lang="en-IN" sz="1600" i="1">
                            <a:latin typeface="Cambria Math" panose="02040503050406030204" pitchFamily="18" charset="0"/>
                          </a:rPr>
                          <m:t>𝑡</m:t>
                        </m:r>
                      </m:sup>
                      <m:e>
                        <m:r>
                          <a:rPr lang="en-IN" sz="1600" i="1">
                            <a:latin typeface="Cambria Math" panose="02040503050406030204" pitchFamily="18" charset="0"/>
                          </a:rPr>
                          <m:t>𝑉𝐼𝑑𝑡</m:t>
                        </m:r>
                      </m:e>
                    </m:nary>
                  </m:oMath>
                </a14:m>
                <a:endParaRPr lang="en-IN" sz="1600" dirty="0">
                  <a:latin typeface="Arial" panose="020B0604020202020204" pitchFamily="34" charset="0"/>
                  <a:cs typeface="Arial" panose="020B0604020202020204" pitchFamily="34" charset="0"/>
                </a:endParaRPr>
              </a:p>
              <a:p>
                <a:pPr>
                  <a:spcAft>
                    <a:spcPts val="600"/>
                  </a:spcAft>
                </a:pPr>
                <a:r>
                  <a:rPr lang="en-IN" sz="1600" dirty="0">
                    <a:latin typeface="Arial" panose="020B0604020202020204" pitchFamily="34" charset="0"/>
                    <a:cs typeface="Arial" panose="020B0604020202020204" pitchFamily="34" charset="0"/>
                  </a:rPr>
                  <a:t>For steady current I and V are constants then the electrical energy consumed in time t is;</a:t>
                </a:r>
              </a:p>
              <a:p>
                <a:pPr>
                  <a:spcAft>
                    <a:spcPts val="600"/>
                  </a:spcAft>
                </a:pPr>
                <a:endParaRPr lang="en-IN" sz="1800" i="1" dirty="0">
                  <a:latin typeface="Cambria Math" panose="02040503050406030204" pitchFamily="18" charset="0"/>
                </a:endParaRPr>
              </a:p>
              <a:p>
                <a:pPr>
                  <a:spcAft>
                    <a:spcPts val="600"/>
                  </a:spcAft>
                </a:pPr>
                <a:endParaRPr lang="en-IN" sz="1800" i="1" dirty="0">
                  <a:latin typeface="Cambria Math" panose="02040503050406030204" pitchFamily="18" charset="0"/>
                </a:endParaRPr>
              </a:p>
              <a:p>
                <a:pPr>
                  <a:spcAft>
                    <a:spcPts val="600"/>
                  </a:spcAft>
                </a:pPr>
                <a14:m>
                  <m:oMathPara xmlns:m="http://schemas.openxmlformats.org/officeDocument/2006/math">
                    <m:oMathParaPr>
                      <m:jc m:val="centerGroup"/>
                    </m:oMathParaPr>
                    <m:oMath xmlns:m="http://schemas.openxmlformats.org/officeDocument/2006/math">
                      <m:r>
                        <a:rPr lang="en-IN" sz="1800" i="1">
                          <a:latin typeface="Cambria Math" panose="02040503050406030204" pitchFamily="18" charset="0"/>
                        </a:rPr>
                        <m:t>𝑊</m:t>
                      </m:r>
                      <m:r>
                        <a:rPr lang="en-IN" sz="1800" i="1">
                          <a:latin typeface="Cambria Math" panose="02040503050406030204" pitchFamily="18" charset="0"/>
                        </a:rPr>
                        <m:t>=</m:t>
                      </m:r>
                      <m:r>
                        <a:rPr lang="en-IN" sz="1800" i="1">
                          <a:latin typeface="Cambria Math" panose="02040503050406030204" pitchFamily="18" charset="0"/>
                        </a:rPr>
                        <m:t>𝑉𝐼𝑡</m:t>
                      </m:r>
                    </m:oMath>
                  </m:oMathPara>
                </a14:m>
                <a:endParaRPr lang="en-IN" sz="1800" dirty="0">
                  <a:latin typeface="Arial" panose="020B0604020202020204" pitchFamily="34" charset="0"/>
                  <a:cs typeface="Arial" panose="020B0604020202020204" pitchFamily="34" charset="0"/>
                </a:endParaRP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524385"/>
                <a:ext cx="8970818" cy="2531975"/>
              </a:xfrm>
              <a:prstGeom prst="rect">
                <a:avLst/>
              </a:prstGeom>
              <a:blipFill>
                <a:blip r:embed="rId2"/>
                <a:stretch>
                  <a:fillRect l="-408" t="-723"/>
                </a:stretch>
              </a:blipFill>
            </p:spPr>
            <p:txBody>
              <a:bodyPr/>
              <a:lstStyle/>
              <a:p>
                <a:r>
                  <a:rPr lang="en-IN">
                    <a:noFill/>
                  </a:rPr>
                  <a:t> </a:t>
                </a:r>
              </a:p>
            </p:txBody>
          </p:sp>
        </mc:Fallback>
      </mc:AlternateContent>
      <p:sp>
        <p:nvSpPr>
          <p:cNvPr id="5" name="Rectangle 4">
            <a:extLst>
              <a:ext uri="{FF2B5EF4-FFF2-40B4-BE49-F238E27FC236}">
                <a16:creationId xmlns:a16="http://schemas.microsoft.com/office/drawing/2014/main" id="{45BDEA4A-4D11-48B8-A90D-0AEF5D3956D1}"/>
              </a:ext>
            </a:extLst>
          </p:cNvPr>
          <p:cNvSpPr/>
          <p:nvPr/>
        </p:nvSpPr>
        <p:spPr>
          <a:xfrm>
            <a:off x="3771901" y="2500959"/>
            <a:ext cx="1579418" cy="5554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Google Shape;63;p14">
            <a:extLst>
              <a:ext uri="{FF2B5EF4-FFF2-40B4-BE49-F238E27FC236}">
                <a16:creationId xmlns:a16="http://schemas.microsoft.com/office/drawing/2014/main" id="{65225B37-A052-43FB-9317-04117671F2CE}"/>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98644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Numerical</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2277226"/>
              </a:xfrm>
              <a:prstGeom prst="rect">
                <a:avLst/>
              </a:prstGeom>
              <a:noFill/>
            </p:spPr>
            <p:txBody>
              <a:bodyPr wrap="square" rtlCol="0">
                <a:spAutoFit/>
              </a:bodyPr>
              <a:lstStyle/>
              <a:p>
                <a:pPr>
                  <a:lnSpc>
                    <a:spcPct val="150000"/>
                  </a:lnSpc>
                </a:pPr>
                <a:r>
                  <a:rPr lang="en-IN" sz="1600" b="1" dirty="0"/>
                  <a:t>Question: </a:t>
                </a:r>
                <a:r>
                  <a:rPr lang="en-IN" sz="1600" dirty="0"/>
                  <a:t>State Joule’s law of heating .</a:t>
                </a:r>
              </a:p>
              <a:p>
                <a:pPr>
                  <a:lnSpc>
                    <a:spcPct val="150000"/>
                  </a:lnSpc>
                </a:pPr>
                <a:endParaRPr lang="en-IN" sz="1600" dirty="0"/>
              </a:p>
              <a:p>
                <a:pPr>
                  <a:lnSpc>
                    <a:spcPct val="150000"/>
                  </a:lnSpc>
                </a:pPr>
                <a:r>
                  <a:rPr lang="en-IN" sz="1600" b="1" dirty="0"/>
                  <a:t>Solution:</a:t>
                </a:r>
                <a:r>
                  <a:rPr lang="en-IN" sz="1600" dirty="0"/>
                  <a:t> Heat dissipated from a current-carrying conductor is directly proportional to the square of the current, resistance of the conductor, and time of flow of current.</a:t>
                </a:r>
              </a:p>
              <a:p>
                <a:pPr>
                  <a:lnSpc>
                    <a:spcPct val="150000"/>
                  </a:lnSpc>
                </a:pPr>
                <a:r>
                  <a:rPr lang="en-IN" sz="1600" dirty="0"/>
                  <a:t>i.e. </a:t>
                </a:r>
                <a14:m>
                  <m:oMath xmlns:m="http://schemas.openxmlformats.org/officeDocument/2006/math">
                    <m:r>
                      <m:rPr>
                        <m:nor/>
                      </m:rPr>
                      <a:rPr lang="en-IN" sz="1600"/>
                      <m:t>H</m:t>
                    </m:r>
                    <m:r>
                      <m:rPr>
                        <m:nor/>
                      </m:rPr>
                      <a:rPr lang="en-IN" sz="1600"/>
                      <m:t> </m:t>
                    </m:r>
                    <m:r>
                      <m:rPr>
                        <m:nor/>
                      </m:rPr>
                      <a:rPr lang="en-IN" sz="1600"/>
                      <m:t>α</m:t>
                    </m:r>
                    <m:r>
                      <m:rPr>
                        <m:nor/>
                      </m:rPr>
                      <a:rPr lang="en-IN" sz="1600"/>
                      <m:t> </m:t>
                    </m:r>
                    <m:sSup>
                      <m:sSupPr>
                        <m:ctrlPr>
                          <a:rPr lang="en-IN" sz="1600" i="1">
                            <a:latin typeface="Cambria Math" panose="02040503050406030204" pitchFamily="18" charset="0"/>
                          </a:rPr>
                        </m:ctrlPr>
                      </m:sSupPr>
                      <m:e>
                        <m:r>
                          <m:rPr>
                            <m:nor/>
                          </m:rPr>
                          <a:rPr lang="en-IN" sz="1600"/>
                          <m:t>I</m:t>
                        </m:r>
                      </m:e>
                      <m:sup>
                        <m:r>
                          <a:rPr lang="en-IN" sz="1600" i="1">
                            <a:latin typeface="Cambria Math" panose="02040503050406030204" pitchFamily="18" charset="0"/>
                          </a:rPr>
                          <m:t>2</m:t>
                        </m:r>
                      </m:sup>
                    </m:sSup>
                  </m:oMath>
                </a14:m>
                <a:r>
                  <a:rPr lang="en-IN" sz="1600" b="1" dirty="0"/>
                  <a:t> ,  </a:t>
                </a:r>
                <a14:m>
                  <m:oMath xmlns:m="http://schemas.openxmlformats.org/officeDocument/2006/math">
                    <m:r>
                      <m:rPr>
                        <m:nor/>
                      </m:rPr>
                      <a:rPr lang="en-IN" sz="1600"/>
                      <m:t>H</m:t>
                    </m:r>
                    <m:r>
                      <m:rPr>
                        <m:nor/>
                      </m:rPr>
                      <a:rPr lang="en-IN" sz="1600"/>
                      <m:t> </m:t>
                    </m:r>
                    <m:r>
                      <m:rPr>
                        <m:nor/>
                      </m:rPr>
                      <a:rPr lang="en-IN" sz="1600"/>
                      <m:t>α</m:t>
                    </m:r>
                    <m:r>
                      <m:rPr>
                        <m:nor/>
                      </m:rPr>
                      <a:rPr lang="en-IN" sz="1600"/>
                      <m:t> </m:t>
                    </m:r>
                    <m:r>
                      <m:rPr>
                        <m:nor/>
                      </m:rPr>
                      <a:rPr lang="en-IN" sz="1600"/>
                      <m:t>R</m:t>
                    </m:r>
                  </m:oMath>
                </a14:m>
                <a:r>
                  <a:rPr lang="en-IN" sz="1600" dirty="0"/>
                  <a:t>and </a:t>
                </a:r>
                <a14:m>
                  <m:oMath xmlns:m="http://schemas.openxmlformats.org/officeDocument/2006/math">
                    <m:r>
                      <m:rPr>
                        <m:nor/>
                      </m:rPr>
                      <a:rPr lang="en-IN" sz="1600"/>
                      <m:t>H</m:t>
                    </m:r>
                    <m:r>
                      <m:rPr>
                        <m:nor/>
                      </m:rPr>
                      <a:rPr lang="en-IN" sz="1600"/>
                      <m:t> </m:t>
                    </m:r>
                    <m:r>
                      <m:rPr>
                        <m:nor/>
                      </m:rPr>
                      <a:rPr lang="en-IN" sz="1600"/>
                      <m:t>α</m:t>
                    </m:r>
                    <m:r>
                      <m:rPr>
                        <m:nor/>
                      </m:rPr>
                      <a:rPr lang="en-IN" sz="1600"/>
                      <m:t> </m:t>
                    </m:r>
                    <m:r>
                      <m:rPr>
                        <m:nor/>
                      </m:rPr>
                      <a:rPr lang="en-IN" sz="1600"/>
                      <m:t>t</m:t>
                    </m:r>
                  </m:oMath>
                </a14:m>
                <a:endParaRPr lang="en-IN" sz="1600" dirty="0"/>
              </a:p>
              <a:p>
                <a:pPr>
                  <a:lnSpc>
                    <a:spcPct val="150000"/>
                  </a:lnSpc>
                </a:pPr>
                <a14:m>
                  <m:oMath xmlns:m="http://schemas.openxmlformats.org/officeDocument/2006/math">
                    <m:r>
                      <a:rPr lang="en-IN" sz="1600" i="1">
                        <a:latin typeface="Cambria Math" panose="02040503050406030204" pitchFamily="18" charset="0"/>
                      </a:rPr>
                      <m:t>⇒</m:t>
                    </m:r>
                  </m:oMath>
                </a14:m>
                <a:r>
                  <a:rPr lang="en-IN" sz="1600" dirty="0"/>
                  <a:t> </a:t>
                </a:r>
                <a14:m>
                  <m:oMath xmlns:m="http://schemas.openxmlformats.org/officeDocument/2006/math">
                    <m:r>
                      <m:rPr>
                        <m:nor/>
                      </m:rPr>
                      <a:rPr lang="en-IN" sz="1600"/>
                      <m:t>H</m:t>
                    </m:r>
                    <m:r>
                      <m:rPr>
                        <m:nor/>
                      </m:rPr>
                      <a:rPr lang="en-IN" sz="1600"/>
                      <m:t> </m:t>
                    </m:r>
                    <m:r>
                      <m:rPr>
                        <m:nor/>
                      </m:rPr>
                      <a:rPr lang="en-IN" sz="1600"/>
                      <m:t>α</m:t>
                    </m:r>
                    <m:r>
                      <m:rPr>
                        <m:nor/>
                      </m:rPr>
                      <a:rPr lang="en-IN" sz="1600"/>
                      <m:t> </m:t>
                    </m:r>
                    <m:sSup>
                      <m:sSupPr>
                        <m:ctrlPr>
                          <a:rPr lang="en-IN" sz="1600" i="1">
                            <a:latin typeface="Cambria Math" panose="02040503050406030204" pitchFamily="18" charset="0"/>
                          </a:rPr>
                        </m:ctrlPr>
                      </m:sSupPr>
                      <m:e>
                        <m:r>
                          <m:rPr>
                            <m:nor/>
                          </m:rPr>
                          <a:rPr lang="en-IN" sz="1600"/>
                          <m:t>I</m:t>
                        </m:r>
                      </m:e>
                      <m:sup>
                        <m:r>
                          <a:rPr lang="en-IN" sz="1600" i="1">
                            <a:latin typeface="Cambria Math" panose="02040503050406030204" pitchFamily="18" charset="0"/>
                          </a:rPr>
                          <m:t>2</m:t>
                        </m:r>
                      </m:sup>
                    </m:sSup>
                    <m:r>
                      <a:rPr lang="en-IN" sz="1600" i="1">
                        <a:latin typeface="Cambria Math" panose="02040503050406030204" pitchFamily="18" charset="0"/>
                      </a:rPr>
                      <m:t>𝑅𝑡</m:t>
                    </m:r>
                  </m:oMath>
                </a14:m>
                <a:endParaRPr lang="en-IN" sz="1600" dirty="0"/>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2277226"/>
              </a:xfrm>
              <a:prstGeom prst="rect">
                <a:avLst/>
              </a:prstGeom>
              <a:blipFill>
                <a:blip r:embed="rId3"/>
                <a:stretch>
                  <a:fillRect l="-408"/>
                </a:stretch>
              </a:blipFill>
            </p:spPr>
            <p:txBody>
              <a:bodyPr/>
              <a:lstStyle/>
              <a:p>
                <a:r>
                  <a:rPr lang="en-IN">
                    <a:noFill/>
                  </a:rPr>
                  <a:t> </a:t>
                </a:r>
              </a:p>
            </p:txBody>
          </p:sp>
        </mc:Fallback>
      </mc:AlternateContent>
      <p:pic>
        <p:nvPicPr>
          <p:cNvPr id="5" name="Google Shape;63;p14">
            <a:extLst>
              <a:ext uri="{FF2B5EF4-FFF2-40B4-BE49-F238E27FC236}">
                <a16:creationId xmlns:a16="http://schemas.microsoft.com/office/drawing/2014/main" id="{99BD25AC-3C06-4488-84F2-24DC6ADD04A7}"/>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49431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Numerical</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530162"/>
              </a:xfrm>
              <a:prstGeom prst="rect">
                <a:avLst/>
              </a:prstGeom>
              <a:noFill/>
            </p:spPr>
            <p:txBody>
              <a:bodyPr wrap="square" rtlCol="0">
                <a:spAutoFit/>
              </a:bodyPr>
              <a:lstStyle/>
              <a:p>
                <a:pPr>
                  <a:lnSpc>
                    <a:spcPct val="150000"/>
                  </a:lnSpc>
                </a:pPr>
                <a:r>
                  <a:rPr lang="en-IN" sz="1600" b="1" dirty="0">
                    <a:latin typeface="+mj-lt"/>
                  </a:rPr>
                  <a:t>Question: </a:t>
                </a:r>
                <a:r>
                  <a:rPr lang="en-IN" sz="1600" dirty="0">
                    <a:latin typeface="+mj-lt"/>
                  </a:rPr>
                  <a:t>An electric current of 2.0 A passes through a wire of resistance 25Ω. How much heat will be developed in 1 minute?</a:t>
                </a:r>
              </a:p>
              <a:p>
                <a:pPr>
                  <a:lnSpc>
                    <a:spcPct val="150000"/>
                  </a:lnSpc>
                </a:pPr>
                <a:endParaRPr lang="en-IN" sz="1600" dirty="0">
                  <a:latin typeface="+mj-lt"/>
                </a:endParaRPr>
              </a:p>
              <a:p>
                <a:pPr>
                  <a:lnSpc>
                    <a:spcPct val="150000"/>
                  </a:lnSpc>
                </a:pPr>
                <a:r>
                  <a:rPr lang="en-IN" sz="1600" b="1" dirty="0">
                    <a:latin typeface="+mj-lt"/>
                  </a:rPr>
                  <a:t>Solution : </a:t>
                </a:r>
                <a14:m>
                  <m:oMath xmlns:m="http://schemas.openxmlformats.org/officeDocument/2006/math">
                    <m:r>
                      <m:rPr>
                        <m:sty m:val="p"/>
                      </m:rPr>
                      <a:rPr lang="en-IN" sz="1600" i="0" smtClean="0">
                        <a:latin typeface="Cambria Math" panose="02040503050406030204" pitchFamily="18" charset="0"/>
                      </a:rPr>
                      <m:t>H</m:t>
                    </m:r>
                    <m:r>
                      <a:rPr lang="en-IN" sz="1600" i="0" smtClean="0">
                        <a:latin typeface="Cambria Math" panose="02040503050406030204" pitchFamily="18" charset="0"/>
                      </a:rPr>
                      <m:t>=</m:t>
                    </m:r>
                    <m:sSup>
                      <m:sSupPr>
                        <m:ctrlPr>
                          <a:rPr lang="en-IN" sz="1600" i="1">
                            <a:latin typeface="Cambria Math" panose="02040503050406030204" pitchFamily="18" charset="0"/>
                          </a:rPr>
                        </m:ctrlPr>
                      </m:sSupPr>
                      <m:e>
                        <m:r>
                          <m:rPr>
                            <m:sty m:val="p"/>
                          </m:rPr>
                          <a:rPr lang="en-IN" sz="1600" i="0" smtClean="0">
                            <a:latin typeface="Cambria Math" panose="02040503050406030204" pitchFamily="18" charset="0"/>
                          </a:rPr>
                          <m:t>I</m:t>
                        </m:r>
                      </m:e>
                      <m:sup>
                        <m:r>
                          <a:rPr lang="en-IN" sz="1600" i="0" smtClean="0">
                            <a:latin typeface="Cambria Math" panose="02040503050406030204" pitchFamily="18" charset="0"/>
                          </a:rPr>
                          <m:t>2</m:t>
                        </m:r>
                      </m:sup>
                    </m:sSup>
                    <m:r>
                      <m:rPr>
                        <m:sty m:val="p"/>
                      </m:rPr>
                      <a:rPr lang="en-IN" sz="1600" i="0" smtClean="0">
                        <a:latin typeface="Cambria Math" panose="02040503050406030204" pitchFamily="18" charset="0"/>
                      </a:rPr>
                      <m:t>Rt</m:t>
                    </m:r>
                    <m:r>
                      <a:rPr lang="en-IN" sz="1600" i="0" smtClean="0">
                        <a:latin typeface="Cambria Math" panose="02040503050406030204" pitchFamily="18" charset="0"/>
                      </a:rPr>
                      <m:t>=(2</m:t>
                    </m:r>
                    <m:r>
                      <m:rPr>
                        <m:sty m:val="p"/>
                      </m:rPr>
                      <a:rPr lang="en-IN" sz="1600" i="0" smtClean="0">
                        <a:latin typeface="Cambria Math" panose="02040503050406030204" pitchFamily="18" charset="0"/>
                      </a:rPr>
                      <m:t>A</m:t>
                    </m:r>
                    <m:sSup>
                      <m:sSupPr>
                        <m:ctrlPr>
                          <a:rPr lang="en-IN" sz="1600" i="1">
                            <a:latin typeface="Cambria Math" panose="02040503050406030204" pitchFamily="18" charset="0"/>
                          </a:rPr>
                        </m:ctrlPr>
                      </m:sSupPr>
                      <m:e>
                        <m:r>
                          <a:rPr lang="en-IN" sz="1600" i="0" smtClean="0">
                            <a:latin typeface="Cambria Math" panose="02040503050406030204" pitchFamily="18" charset="0"/>
                          </a:rPr>
                          <m:t>)</m:t>
                        </m:r>
                      </m:e>
                      <m:sup>
                        <m:r>
                          <a:rPr lang="en-IN" sz="1600" i="0" smtClean="0">
                            <a:latin typeface="Cambria Math" panose="02040503050406030204" pitchFamily="18" charset="0"/>
                          </a:rPr>
                          <m:t>2</m:t>
                        </m:r>
                      </m:sup>
                    </m:sSup>
                    <m:r>
                      <a:rPr lang="en-IN" sz="1600" i="0" smtClean="0">
                        <a:latin typeface="Cambria Math" panose="02040503050406030204" pitchFamily="18" charset="0"/>
                      </a:rPr>
                      <m:t>×25</m:t>
                    </m:r>
                    <m:r>
                      <m:rPr>
                        <m:sty m:val="p"/>
                      </m:rPr>
                      <a:rPr lang="en-IN" sz="1600" i="0" smtClean="0">
                        <a:latin typeface="Cambria Math" panose="02040503050406030204" pitchFamily="18" charset="0"/>
                      </a:rPr>
                      <m:t>Ω</m:t>
                    </m:r>
                    <m:r>
                      <a:rPr lang="en-IN" sz="1600" i="0" smtClean="0">
                        <a:latin typeface="Cambria Math" panose="02040503050406030204" pitchFamily="18" charset="0"/>
                      </a:rPr>
                      <m:t>×60</m:t>
                    </m:r>
                    <m:r>
                      <m:rPr>
                        <m:sty m:val="p"/>
                      </m:rPr>
                      <a:rPr lang="en-IN" sz="1600" i="0" smtClean="0">
                        <a:latin typeface="Cambria Math" panose="02040503050406030204" pitchFamily="18" charset="0"/>
                      </a:rPr>
                      <m:t>s</m:t>
                    </m:r>
                    <m:r>
                      <a:rPr lang="en-IN" sz="1600" i="0" smtClean="0">
                        <a:latin typeface="Cambria Math" panose="02040503050406030204" pitchFamily="18" charset="0"/>
                      </a:rPr>
                      <m:t>=6000</m:t>
                    </m:r>
                    <m:r>
                      <m:rPr>
                        <m:sty m:val="p"/>
                      </m:rPr>
                      <a:rPr lang="en-IN" sz="1600" i="0" smtClean="0">
                        <a:latin typeface="Cambria Math" panose="02040503050406030204" pitchFamily="18" charset="0"/>
                      </a:rPr>
                      <m:t>W</m:t>
                    </m:r>
                    <m:r>
                      <a:rPr lang="en-IN" sz="1600" i="0" smtClean="0">
                        <a:latin typeface="Cambria Math" panose="02040503050406030204" pitchFamily="18" charset="0"/>
                      </a:rPr>
                      <m:t>=6</m:t>
                    </m:r>
                    <m:r>
                      <m:rPr>
                        <m:sty m:val="p"/>
                      </m:rPr>
                      <a:rPr lang="en-IN" sz="1600" i="0" smtClean="0">
                        <a:latin typeface="Cambria Math" panose="02040503050406030204" pitchFamily="18" charset="0"/>
                      </a:rPr>
                      <m:t>kW</m:t>
                    </m:r>
                  </m:oMath>
                </a14:m>
                <a:r>
                  <a:rPr lang="en-IN" sz="1600" b="1" dirty="0">
                    <a:latin typeface="+mj-lt"/>
                  </a:rPr>
                  <a:t>	</a:t>
                </a:r>
                <a:endParaRPr lang="en-IN" sz="1600" dirty="0">
                  <a:latin typeface="+mj-lt"/>
                </a:endParaRP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1530162"/>
              </a:xfrm>
              <a:prstGeom prst="rect">
                <a:avLst/>
              </a:prstGeom>
              <a:blipFill>
                <a:blip r:embed="rId3"/>
                <a:stretch>
                  <a:fillRect l="-408" b="-3984"/>
                </a:stretch>
              </a:blipFill>
            </p:spPr>
            <p:txBody>
              <a:bodyPr/>
              <a:lstStyle/>
              <a:p>
                <a:r>
                  <a:rPr lang="en-IN">
                    <a:noFill/>
                  </a:rPr>
                  <a:t> </a:t>
                </a:r>
              </a:p>
            </p:txBody>
          </p:sp>
        </mc:Fallback>
      </mc:AlternateContent>
      <p:pic>
        <p:nvPicPr>
          <p:cNvPr id="5" name="Google Shape;63;p14">
            <a:extLst>
              <a:ext uri="{FF2B5EF4-FFF2-40B4-BE49-F238E27FC236}">
                <a16:creationId xmlns:a16="http://schemas.microsoft.com/office/drawing/2014/main" id="{727B3221-8A91-454D-9150-697B5AAAE98B}"/>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34279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rPr>
              <a:t>Electric power and electrical energy</a:t>
            </a:r>
            <a:endParaRPr lang="en-IN" sz="2000" b="1" dirty="0">
              <a:solidFill>
                <a:srgbClr val="FF0000"/>
              </a:solidFill>
              <a:cs typeface="Arial" panose="020B0604020202020204" pitchFamily="34"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716582"/>
                <a:ext cx="8970818" cy="1631216"/>
              </a:xfrm>
              <a:prstGeom prst="rect">
                <a:avLst/>
              </a:prstGeom>
              <a:noFill/>
            </p:spPr>
            <p:txBody>
              <a:bodyPr wrap="square" rtlCol="0">
                <a:spAutoFit/>
              </a:bodyPr>
              <a:lstStyle/>
              <a:p>
                <a:pPr>
                  <a:spcAft>
                    <a:spcPts val="600"/>
                  </a:spcAft>
                </a:pPr>
                <a:endParaRPr lang="en-IN" sz="1600" dirty="0">
                  <a:latin typeface="Arial" panose="020B0604020202020204" pitchFamily="34" charset="0"/>
                  <a:cs typeface="Arial" panose="020B0604020202020204" pitchFamily="34" charset="0"/>
                </a:endParaRPr>
              </a:p>
              <a:p>
                <a:pPr>
                  <a:spcAft>
                    <a:spcPts val="600"/>
                  </a:spcAft>
                </a:pPr>
                <a:r>
                  <a:rPr lang="en-IN" sz="1600" dirty="0">
                    <a:latin typeface="Arial" panose="020B0604020202020204" pitchFamily="34" charset="0"/>
                    <a:cs typeface="Arial" panose="020B0604020202020204" pitchFamily="34" charset="0"/>
                  </a:rPr>
                  <a:t>Some practical units of power are </a:t>
                </a:r>
              </a:p>
              <a:p>
                <a:pPr>
                  <a:spcAft>
                    <a:spcPts val="600"/>
                  </a:spcAft>
                </a:pPr>
                <a:r>
                  <a:rPr lang="en-IN" sz="1600" dirty="0">
                    <a:latin typeface="Arial" panose="020B0604020202020204" pitchFamily="34" charset="0"/>
                    <a:cs typeface="Arial" panose="020B0604020202020204" pitchFamily="34" charset="0"/>
                  </a:rPr>
                  <a:t>(</a:t>
                </a:r>
                <a:r>
                  <a:rPr lang="en-IN" sz="1600" dirty="0" err="1">
                    <a:latin typeface="Arial" panose="020B0604020202020204" pitchFamily="34" charset="0"/>
                    <a:cs typeface="Arial" panose="020B0604020202020204" pitchFamily="34" charset="0"/>
                  </a:rPr>
                  <a:t>i</a:t>
                </a:r>
                <a:r>
                  <a:rPr lang="en-IN" sz="1600" dirty="0">
                    <a:latin typeface="Arial" panose="020B0604020202020204" pitchFamily="34" charset="0"/>
                    <a:cs typeface="Arial" panose="020B0604020202020204" pitchFamily="34" charset="0"/>
                  </a:rPr>
                  <a:t>)  1 kW = 1000 W	(ii) 1 MW = 106 W  (iii) 1 GW = 109 W (iv) 1 hp = 746 W</a:t>
                </a:r>
              </a:p>
              <a:p>
                <a:pPr>
                  <a:spcAft>
                    <a:spcPts val="600"/>
                  </a:spcAft>
                </a:pPr>
                <a:r>
                  <a:rPr lang="en-IN" sz="1600" dirty="0">
                    <a:latin typeface="Arial" panose="020B0604020202020204" pitchFamily="34" charset="0"/>
                    <a:cs typeface="Arial" panose="020B0604020202020204" pitchFamily="34" charset="0"/>
                  </a:rPr>
                  <a:t>SI unit of electrical energy  is joule (</a:t>
                </a:r>
                <a:r>
                  <a:rPr lang="en-IN" sz="1600" dirty="0" err="1">
                    <a:latin typeface="Arial" panose="020B0604020202020204" pitchFamily="34" charset="0"/>
                    <a:cs typeface="Arial" panose="020B0604020202020204" pitchFamily="34" charset="0"/>
                  </a:rPr>
                  <a:t>i</a:t>
                </a:r>
                <a:r>
                  <a:rPr lang="en-IN" sz="1600" dirty="0">
                    <a:latin typeface="Arial" panose="020B0604020202020204" pitchFamily="34" charset="0"/>
                    <a:cs typeface="Arial" panose="020B0604020202020204" pitchFamily="34" charset="0"/>
                  </a:rPr>
                  <a:t>) . </a:t>
                </a:r>
                <a14:m>
                  <m:oMath xmlns:m="http://schemas.openxmlformats.org/officeDocument/2006/math">
                    <m:r>
                      <a:rPr lang="en-IN" sz="1600" i="1">
                        <a:latin typeface="Cambria Math" panose="02040503050406030204" pitchFamily="18" charset="0"/>
                      </a:rPr>
                      <m:t>1</m:t>
                    </m:r>
                    <m:r>
                      <a:rPr lang="en-IN" sz="1600" i="1">
                        <a:latin typeface="Cambria Math" panose="02040503050406030204" pitchFamily="18" charset="0"/>
                      </a:rPr>
                      <m:t>𝐽</m:t>
                    </m:r>
                    <m:r>
                      <a:rPr lang="en-IN" sz="1600" i="1">
                        <a:latin typeface="Cambria Math" panose="02040503050406030204" pitchFamily="18" charset="0"/>
                      </a:rPr>
                      <m:t>=1</m:t>
                    </m:r>
                    <m:r>
                      <a:rPr lang="en-IN" sz="1600" i="1">
                        <a:latin typeface="Cambria Math" panose="02040503050406030204" pitchFamily="18" charset="0"/>
                      </a:rPr>
                      <m:t>𝐶𝑉</m:t>
                    </m:r>
                  </m:oMath>
                </a14:m>
                <a:endParaRPr lang="en-IN" sz="1600" dirty="0">
                  <a:latin typeface="Arial" panose="020B0604020202020204" pitchFamily="34" charset="0"/>
                  <a:cs typeface="Arial" panose="020B0604020202020204" pitchFamily="34" charset="0"/>
                </a:endParaRPr>
              </a:p>
              <a:p>
                <a:pPr>
                  <a:spcAft>
                    <a:spcPts val="600"/>
                  </a:spcAft>
                </a:pPr>
                <a:r>
                  <a:rPr lang="en-IN" sz="1600" dirty="0">
                    <a:latin typeface="Arial" panose="020B0604020202020204" pitchFamily="34" charset="0"/>
                    <a:cs typeface="Arial" panose="020B0604020202020204" pitchFamily="34" charset="0"/>
                  </a:rPr>
                  <a:t>A practical unit of electrical energy is 1 B.O.T. unit = 1 kWh = (1000 W )( 3600 s ) = 3.6 x </a:t>
                </a:r>
                <a14:m>
                  <m:oMath xmlns:m="http://schemas.openxmlformats.org/officeDocument/2006/math">
                    <m:sSup>
                      <m:sSupPr>
                        <m:ctrlPr>
                          <a:rPr lang="en-IN" sz="1600" i="1" dirty="0" smtClean="0">
                            <a:latin typeface="Cambria Math" panose="02040503050406030204" pitchFamily="18" charset="0"/>
                            <a:cs typeface="Arial" panose="020B0604020202020204" pitchFamily="34" charset="0"/>
                          </a:rPr>
                        </m:ctrlPr>
                      </m:sSupPr>
                      <m:e>
                        <m:r>
                          <a:rPr lang="en-US" sz="1600" b="0" i="1" dirty="0" smtClean="0">
                            <a:latin typeface="Cambria Math" panose="02040503050406030204" pitchFamily="18" charset="0"/>
                            <a:cs typeface="Arial" panose="020B0604020202020204" pitchFamily="34" charset="0"/>
                          </a:rPr>
                          <m:t>10</m:t>
                        </m:r>
                      </m:e>
                      <m:sup>
                        <m:r>
                          <a:rPr lang="en-US" sz="1600" b="0" i="1" dirty="0" smtClean="0">
                            <a:latin typeface="Cambria Math" panose="02040503050406030204" pitchFamily="18" charset="0"/>
                            <a:cs typeface="Arial" panose="020B0604020202020204" pitchFamily="34" charset="0"/>
                          </a:rPr>
                          <m:t>6</m:t>
                        </m:r>
                      </m:sup>
                    </m:sSup>
                    <m:r>
                      <a:rPr lang="en-IN" sz="1600" i="1" dirty="0" smtClean="0">
                        <a:latin typeface="Cambria Math" panose="02040503050406030204" pitchFamily="18" charset="0"/>
                        <a:cs typeface="Arial" panose="020B0604020202020204" pitchFamily="34" charset="0"/>
                      </a:rPr>
                      <m:t> </m:t>
                    </m:r>
                  </m:oMath>
                </a14:m>
                <a:r>
                  <a:rPr lang="en-IN" sz="1600" dirty="0">
                    <a:latin typeface="Arial" panose="020B0604020202020204" pitchFamily="34" charset="0"/>
                    <a:cs typeface="Arial" panose="020B0604020202020204" pitchFamily="34" charset="0"/>
                  </a:rPr>
                  <a:t>J</a:t>
                </a: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716582"/>
                <a:ext cx="8970818" cy="1631216"/>
              </a:xfrm>
              <a:prstGeom prst="rect">
                <a:avLst/>
              </a:prstGeom>
              <a:blipFill>
                <a:blip r:embed="rId2"/>
                <a:stretch>
                  <a:fillRect l="-408" b="-4120"/>
                </a:stretch>
              </a:blipFill>
            </p:spPr>
            <p:txBody>
              <a:bodyPr/>
              <a:lstStyle/>
              <a:p>
                <a:r>
                  <a:rPr lang="en-IN">
                    <a:noFill/>
                  </a:rPr>
                  <a:t> </a:t>
                </a:r>
              </a:p>
            </p:txBody>
          </p:sp>
        </mc:Fallback>
      </mc:AlternateContent>
      <p:pic>
        <p:nvPicPr>
          <p:cNvPr id="5" name="Google Shape;63;p14">
            <a:extLst>
              <a:ext uri="{FF2B5EF4-FFF2-40B4-BE49-F238E27FC236}">
                <a16:creationId xmlns:a16="http://schemas.microsoft.com/office/drawing/2014/main" id="{741CBB6A-91F1-4D83-8320-3312BF365D57}"/>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33645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8303</TotalTime>
  <Words>873</Words>
  <Application>Microsoft Office PowerPoint</Application>
  <PresentationFormat>On-screen Show (16:9)</PresentationFormat>
  <Paragraphs>83</Paragraphs>
  <Slides>15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Cambria</vt:lpstr>
      <vt:lpstr>Cambria Math</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630</cp:revision>
  <dcterms:modified xsi:type="dcterms:W3CDTF">2021-12-23T03:49:45Z</dcterms:modified>
</cp:coreProperties>
</file>