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67" r:id="rId4"/>
    <p:sldId id="266" r:id="rId5"/>
    <p:sldId id="265" r:id="rId6"/>
    <p:sldId id="264" r:id="rId7"/>
    <p:sldId id="263" r:id="rId8"/>
    <p:sldId id="262" r:id="rId9"/>
    <p:sldId id="261" r:id="rId10"/>
    <p:sldId id="260" r:id="rId11"/>
    <p:sldId id="269" r:id="rId12"/>
    <p:sldId id="268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66691" y="1121158"/>
            <a:ext cx="8763000" cy="96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REPRODUCTIVE HEALTH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dirty="0" smtClean="0">
                <a:latin typeface="Calibri"/>
                <a:ea typeface="Calibri"/>
                <a:cs typeface="Calibri"/>
                <a:sym typeface="Calibri"/>
              </a:rPr>
              <a:t>ASSISTED REPRODUCTIVE TECHNOLOGY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418118" y="273035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NUMBER:04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:REPRODUCTIVE HEALTH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13394" y="299813"/>
            <a:ext cx="384913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ARTIFICIAL INSEMINATION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(AI) 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9127" y="1448366"/>
            <a:ext cx="462798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It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 the deliberate introduction of sperm into a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female's cervix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 uterine cavity for the purpose of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achieving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pregnancy through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vivo fertilization by means </a:t>
            </a:r>
          </a:p>
          <a:p>
            <a:pPr marL="342900" indent="-342900"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other than sexual intercourse.</a:t>
            </a:r>
          </a:p>
          <a:p>
            <a:pPr marL="342900" indent="-3429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Doctor inserts sperm directly into </a:t>
            </a:r>
          </a:p>
          <a:p>
            <a:pPr marL="342900" indent="-342900"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a woman's cervix, fallopian tubes, </a:t>
            </a:r>
          </a:p>
          <a:p>
            <a:pPr marL="342900" indent="-342900"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or uterus. 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499A593-D886-474A-8F02-D63ED3CEC4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9077" y="1536064"/>
            <a:ext cx="3405674" cy="262538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5738" y="378703"/>
            <a:ext cx="72592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EMBRYO TRANSFER  (ET)/ INTRA UTERINE TRANSFER (IUT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4602" y="1113351"/>
            <a:ext cx="512250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Embryo transfer refers to a step in the process of assisted reproduction in which embryos are placed into the uterus of a female with the intent to establish a pregnancy. 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Early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embryo with more than 8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blastomeres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formed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from IVF are transferred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Doctor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will insert a speculum into 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woman's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vagina to keep 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vaginal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walls open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Using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ultrasound for accuracy, the doctor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Will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then pass a catheter through the cervix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and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into the womb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From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there, the embryos are passed through the tube and into the womb.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32FF03E-DF40-484F-A901-0CEA6C16D2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1045" y="1436913"/>
            <a:ext cx="3181739" cy="277119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39836" y="215837"/>
            <a:ext cx="165622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SURROGACY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7706" y="1436517"/>
            <a:ext cx="695130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Surrogacy is a reproductive process by which a woman, who is not going to be the mother, carries the pregnancy to term for another person or couple. </a:t>
            </a:r>
          </a:p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order to achieve pregnancy, in vitro fertilization (IVF) is performed, either with eggs and semen from the future parents or from a donor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any case, once the embryos are obtained, they are cultivated and finally transferred to the uterus of the surrogate mother. </a:t>
            </a:r>
          </a:p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That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way, they can implant to give rise to a pregnancy.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49086" y="1352542"/>
            <a:ext cx="741783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Inability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 give birth to a child or inability to conceive is called infertility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There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are some patients who have never conceived and some other who had previously conceived.</a:t>
            </a:r>
          </a:p>
          <a:p>
            <a:pPr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Infertility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can be best defined as relative sterility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reasons for infertility can be physical, hereditary, drugs, psychological etc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couples could be assisted to have their own child through certain special techniques called as assisted reproductive technologies.(ART)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b="1" dirty="0" smtClean="0">
                <a:solidFill>
                  <a:srgbClr val="3C404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	</a:t>
            </a:r>
            <a:endParaRPr lang="en-GB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95344" y="551740"/>
            <a:ext cx="156645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buNone/>
            </a:pPr>
            <a:r>
              <a:rPr lang="en-GB" sz="2200" b="1" cap="all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INFERTILITY</a:t>
            </a:r>
            <a:endParaRPr lang="en-GB" sz="2200" b="1" cap="all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580" y="359251"/>
            <a:ext cx="577565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buNone/>
            </a:pPr>
            <a:r>
              <a:rPr lang="en-GB" sz="1800" b="1" cap="all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INFERTILITY in </a:t>
            </a:r>
            <a:r>
              <a:rPr lang="en-GB" sz="1800" b="1" cap="all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males</a:t>
            </a:r>
            <a:endParaRPr lang="en-GB" sz="1800" b="1" cap="all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endParaRPr lang="en-GB" b="1" u="sng" cap="all" dirty="0" smtClean="0">
              <a:solidFill>
                <a:srgbClr val="7030A0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Infertility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caused by following defects in males:</a:t>
            </a: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a) Low sperm count –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oligospermia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b) Near absence of sperm –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azospermia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	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c) Blockage of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vasa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efferentia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or vas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deferentia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d) Alcoholism inhibits spermatogenesis. 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e) Chromosomal abnormality like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klineflelter’s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disease causes infertility.</a:t>
            </a:r>
          </a:p>
        </p:txBody>
      </p:sp>
      <p:sp>
        <p:nvSpPr>
          <p:cNvPr id="6" name="Rectangle 5"/>
          <p:cNvSpPr/>
          <p:nvPr/>
        </p:nvSpPr>
        <p:spPr>
          <a:xfrm>
            <a:off x="345233" y="2518868"/>
            <a:ext cx="624217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buNone/>
            </a:pPr>
            <a:r>
              <a:rPr lang="en-GB" sz="1800" b="1" cap="all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INFERTILITY in </a:t>
            </a:r>
            <a:r>
              <a:rPr lang="en-GB" sz="1800" b="1" cap="all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Females</a:t>
            </a:r>
            <a:endParaRPr lang="en-GB" sz="1800" b="1" cap="all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Infertility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caused by following defects in females:</a:t>
            </a: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a) Ovarian cyst or low functioning of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hypothalamo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- pituitary complex caused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anovulation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b) inadequate growth &amp; functioning of corpus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luteum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inhibits implantation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c) Blockage of fallopian tubule. 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d) Congenital defect in cervix, uterus leads to infertility. 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e) Sometimes ovum is not liberated but remain trapped inside the follicle.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4196" y="294728"/>
            <a:ext cx="5943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ASSISTED REPRODUCTIVE TECHNOLOGY (ART) 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8963" y="1021468"/>
            <a:ext cx="614887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includes medical procedures used primarily to address infertility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.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used to address infertility, ART may also be referred to as fertility treatment.</a:t>
            </a:r>
          </a:p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1"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ART mainly belongs to the field of reproductive endocrinology and infertility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lvl="1"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Some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forms of ART may be used with regard to fertile couples for genetic purpose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With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ART, the process of sexual intercourse is bypassed and fertilization of the 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oocyte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occurs in the laboratory environment (i.e. in vitro fertilization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1887" y="1360059"/>
            <a:ext cx="471195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Vitro Fertilization is the most common form of ART that is used by maximum patients than for any other ART’s today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method includes methods like super ovulation, monitoring follicular growth, maintenance of egg, collection of semen .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Finally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egg is combined (fertilization)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with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 in a laboratory.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fertilised egg then is placed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inside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woman’s uterus soon after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embryo formed.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42940" y="225168"/>
            <a:ext cx="379302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 VITRO FERTILIZATION (IVF)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B8AABCB-DACC-C84E-B105-17BB7AF5A6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3012" y="1362270"/>
            <a:ext cx="3299927" cy="323772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96752" y="238743"/>
            <a:ext cx="55423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GAMETE INTRA FALLOPIAN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TRANSFER (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GIFT)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901756"/>
            <a:ext cx="569167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Gamete Intra fallopian transfer was one of the common forms of ART but not today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GIFT is where the retrieved man’s sperm and woman’s egg are passed into fallopian tubule through laparoscopy .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GIFT normal fallopian tubules are required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fertilization occurs inside a woman’s body in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GIFT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treatments and not in a lab.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ART is a better option for the couples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who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opt for a natural treatment which enables the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fertilization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and implantation to occur naturally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inside the woman’s body.</a:t>
            </a: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1010E57-C6A2-1948-AC5B-ED4C15A785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4692" y="1875453"/>
            <a:ext cx="4229389" cy="30161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2227" y="164099"/>
            <a:ext cx="611155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ZYGOTE INTRA FALLOPIAN TRANSFER (ZIFT) 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249" y="765601"/>
            <a:ext cx="534644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Zygote intra fallopian transfer (ZIFT) is a combination of IVF and GIFT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 sperm and ova are extracted with the same procedures as IVF and GIFT, and   the ova are fertilized outside of the body as with IVF.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ICSI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may also be used in conjunction with ZIFT.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During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ZIFT procedure, the developing embryo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up to 8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blastomeres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is placed in the fallopian tubes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 zygote stage (in contrast to IVF where the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developing embryo is placed in the uterus later in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its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development, at the 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blastocyst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- 32 celled stage). </a:t>
            </a: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Since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developing embryo is placed in the woman’s body much sooner with ZIFT, it is also considered more “natural” than IVF.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E1E2D99-A76F-4344-81EF-B454056680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9706" y="1497801"/>
            <a:ext cx="3405674" cy="215046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9406" y="197176"/>
            <a:ext cx="444224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INTRAUTERINE INSEMINATION (IUI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 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1216" y="1017479"/>
            <a:ext cx="4460033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Intrauterine insemination is the placement of a man’s sperm in the woman’s uterus by a long narrow tube.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IUI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can be performed in combination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with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medications which stimulate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ovulation and this combination is capable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increasing the chances of pregnancy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some cases.</a:t>
            </a:r>
          </a:p>
          <a:p>
            <a:pPr marL="0" indent="0">
              <a:buNone/>
            </a:pPr>
            <a:endParaRPr lang="en-GB" dirty="0">
              <a:solidFill>
                <a:srgbClr val="333333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2291A5D-0293-BA41-9569-C75323D8CE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 flipH="1" flipV="1">
            <a:off x="5187820" y="1341276"/>
            <a:ext cx="3629607" cy="30666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8760" y="182760"/>
            <a:ext cx="52997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INTRA CYTOPLASM SPERM INJECTION (ICSI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8498" y="1154042"/>
            <a:ext cx="441338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en-US" b="1" dirty="0" smtClean="0">
                <a:latin typeface="Calibri" pitchFamily="34" charset="0"/>
                <a:cs typeface="Calibri" pitchFamily="34" charset="0"/>
              </a:rPr>
              <a:t>       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 beneficial in the case of male factor infertility, where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 counts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are very low or failed fertilization occurred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withprevious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IVF attempt(s). </a:t>
            </a:r>
          </a:p>
          <a:p>
            <a:pPr marL="342900" indent="-3429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ICSI procedure involves a single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 carefully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injected into the centre of an egg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using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micro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needle.</a:t>
            </a:r>
          </a:p>
          <a:p>
            <a:pPr marL="342900" indent="-342900"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With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ICSI, only one sperm per egg is needed. </a:t>
            </a:r>
          </a:p>
          <a:p>
            <a:pPr marL="342900" indent="-34290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Without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ICSI, you need between 50,000 and 100,000. 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5CC9208-D7C5-7B41-BFFE-8BF99E85F3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7616" y="1237313"/>
            <a:ext cx="2422849" cy="22803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560</Words>
  <Application>Microsoft Office PowerPoint</Application>
  <PresentationFormat>On-screen Show (16:9)</PresentationFormat>
  <Paragraphs>126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7</cp:revision>
  <dcterms:modified xsi:type="dcterms:W3CDTF">2020-07-23T19:18:23Z</dcterms:modified>
</cp:coreProperties>
</file>