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73" r:id="rId4"/>
    <p:sldId id="272" r:id="rId5"/>
    <p:sldId id="271" r:id="rId6"/>
    <p:sldId id="270" r:id="rId7"/>
    <p:sldId id="269" r:id="rId8"/>
    <p:sldId id="268" r:id="rId9"/>
    <p:sldId id="267" r:id="rId10"/>
    <p:sldId id="266" r:id="rId11"/>
    <p:sldId id="265"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04014" y="841239"/>
            <a:ext cx="8763000" cy="1034213"/>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smtClean="0">
                <a:solidFill>
                  <a:srgbClr val="FF0000"/>
                </a:solidFill>
                <a:latin typeface="Calibri"/>
                <a:ea typeface="Calibri"/>
                <a:cs typeface="Calibri"/>
                <a:sym typeface="Calibri"/>
              </a:rPr>
              <a:t> REPRODUCTIVE HEALTH </a:t>
            </a: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1" dirty="0" smtClean="0">
                <a:latin typeface="Calibri"/>
                <a:ea typeface="Calibri"/>
                <a:cs typeface="Calibri"/>
                <a:sym typeface="Calibri"/>
              </a:rPr>
              <a:t>CONTRACEPTION METHODS,MTP &amp;STDs</a:t>
            </a:r>
            <a:endParaRPr sz="2500" b="1"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343473" y="2329142"/>
            <a:ext cx="438389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NUMBER:04</a:t>
            </a:r>
            <a:endParaRPr b="1"/>
          </a:p>
          <a:p>
            <a:pPr marL="0" lvl="0" indent="0" algn="l" rtl="0">
              <a:spcBef>
                <a:spcPts val="0"/>
              </a:spcBef>
              <a:spcAft>
                <a:spcPts val="0"/>
              </a:spcAft>
              <a:buNone/>
            </a:pPr>
            <a:r>
              <a:rPr lang="en" b="1" dirty="0"/>
              <a:t>CHAPTER NAME </a:t>
            </a:r>
            <a:r>
              <a:rPr lang="en" b="1" dirty="0" smtClean="0"/>
              <a:t>:REPRODUCTIVE HEALTH</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139496" y="0"/>
            <a:ext cx="5210081" cy="430887"/>
          </a:xfrm>
          <a:prstGeom prst="rect">
            <a:avLst/>
          </a:prstGeom>
        </p:spPr>
        <p:txBody>
          <a:bodyPr wrap="none">
            <a:spAutoFit/>
          </a:bodyPr>
          <a:lstStyle/>
          <a:p>
            <a:pPr algn="just" fontAlgn="base"/>
            <a:r>
              <a:rPr lang="en-US" sz="2200" b="1" dirty="0" smtClean="0">
                <a:solidFill>
                  <a:srgbClr val="FF0000"/>
                </a:solidFill>
                <a:latin typeface="Calibri" pitchFamily="34" charset="0"/>
                <a:cs typeface="Calibri" pitchFamily="34" charset="0"/>
              </a:rPr>
              <a:t>SEXUALLY TRANSMITTED DISEASES (STDs) </a:t>
            </a:r>
            <a:endParaRPr lang="en-US" b="1" u="sng" dirty="0" smtClean="0">
              <a:solidFill>
                <a:srgbClr val="C00000"/>
              </a:solidFill>
              <a:latin typeface="Arial" pitchFamily="34" charset="0"/>
              <a:cs typeface="Arial" pitchFamily="34" charset="0"/>
            </a:endParaRPr>
          </a:p>
        </p:txBody>
      </p:sp>
      <p:sp>
        <p:nvSpPr>
          <p:cNvPr id="6" name="Rectangle 5"/>
          <p:cNvSpPr/>
          <p:nvPr/>
        </p:nvSpPr>
        <p:spPr>
          <a:xfrm>
            <a:off x="382555" y="455963"/>
            <a:ext cx="7884368" cy="2462213"/>
          </a:xfrm>
          <a:prstGeom prst="rect">
            <a:avLst/>
          </a:prstGeom>
        </p:spPr>
        <p:txBody>
          <a:bodyPr wrap="square">
            <a:spAutoFit/>
          </a:bodyPr>
          <a:lstStyle/>
          <a:p>
            <a:pPr algn="just" fontAlgn="base"/>
            <a:r>
              <a:rPr lang="en-US" dirty="0" smtClean="0">
                <a:solidFill>
                  <a:schemeClr val="tx1"/>
                </a:solidFill>
                <a:latin typeface="Calibri" pitchFamily="34" charset="0"/>
                <a:cs typeface="Calibri" pitchFamily="34" charset="0"/>
              </a:rPr>
              <a:t>Diseases or infections which are transmitted through sexual intercourse are collectively called sexually transmitted diseases (STDs) or venereal diseases (VD) or reproductive tract infections (RTI). </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E.g.- Gonorrhea , syphilis. genital herpes, </a:t>
            </a:r>
            <a:r>
              <a:rPr lang="en-US" dirty="0" err="1" smtClean="0">
                <a:solidFill>
                  <a:schemeClr val="tx1"/>
                </a:solidFill>
                <a:latin typeface="Calibri" pitchFamily="34" charset="0"/>
                <a:cs typeface="Calibri" pitchFamily="34" charset="0"/>
              </a:rPr>
              <a:t>chlamydiasis</a:t>
            </a:r>
            <a:r>
              <a:rPr lang="en-US" dirty="0" smtClean="0">
                <a:solidFill>
                  <a:schemeClr val="tx1"/>
                </a:solidFill>
                <a:latin typeface="Calibri" pitchFamily="34" charset="0"/>
                <a:cs typeface="Calibri" pitchFamily="34" charset="0"/>
              </a:rPr>
              <a:t>, genital warts, </a:t>
            </a:r>
            <a:r>
              <a:rPr lang="en-US" dirty="0" err="1" smtClean="0">
                <a:solidFill>
                  <a:schemeClr val="tx1"/>
                </a:solidFill>
                <a:latin typeface="Calibri" pitchFamily="34" charset="0"/>
                <a:cs typeface="Calibri" pitchFamily="34" charset="0"/>
              </a:rPr>
              <a:t>trichomoniasis</a:t>
            </a:r>
            <a:r>
              <a:rPr lang="en-US" dirty="0" smtClean="0">
                <a:solidFill>
                  <a:schemeClr val="tx1"/>
                </a:solidFill>
                <a:latin typeface="Calibri" pitchFamily="34" charset="0"/>
                <a:cs typeface="Calibri" pitchFamily="34" charset="0"/>
              </a:rPr>
              <a:t> , hepatitis-B &amp; HIV.</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Some of these infections like hepatitis-B and HIV can also be transmitted by sharing of injection needles, surgical instruments, etc , with infected persons, transfusion of blood or from on infected mother to the </a:t>
            </a:r>
            <a:r>
              <a:rPr lang="en-US" dirty="0" err="1" smtClean="0">
                <a:solidFill>
                  <a:schemeClr val="tx1"/>
                </a:solidFill>
                <a:latin typeface="Calibri" pitchFamily="34" charset="0"/>
                <a:cs typeface="Calibri" pitchFamily="34" charset="0"/>
              </a:rPr>
              <a:t>foetus</a:t>
            </a:r>
            <a:r>
              <a:rPr lang="en-US" dirty="0" smtClean="0">
                <a:solidFill>
                  <a:schemeClr val="tx1"/>
                </a:solidFill>
                <a:latin typeface="Calibri" pitchFamily="34" charset="0"/>
                <a:cs typeface="Calibri" pitchFamily="34" charset="0"/>
              </a:rPr>
              <a:t> too. </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Except for hepatitis-B, genital herpes and HIV infections other diseases are completely curable if detected early and treated properly.</a:t>
            </a:r>
            <a:endParaRPr lang="en-US" dirty="0" smtClean="0">
              <a:solidFill>
                <a:schemeClr val="tx1"/>
              </a:solidFill>
              <a:latin typeface="Calibri" pitchFamily="34" charset="0"/>
              <a:cs typeface="Calibri" pitchFamily="34" charset="0"/>
            </a:endParaRPr>
          </a:p>
        </p:txBody>
      </p:sp>
      <p:sp>
        <p:nvSpPr>
          <p:cNvPr id="7" name="Rectangle 6"/>
          <p:cNvSpPr/>
          <p:nvPr/>
        </p:nvSpPr>
        <p:spPr>
          <a:xfrm>
            <a:off x="419876" y="2896731"/>
            <a:ext cx="8248261" cy="2031325"/>
          </a:xfrm>
          <a:prstGeom prst="rect">
            <a:avLst/>
          </a:prstGeom>
        </p:spPr>
        <p:txBody>
          <a:bodyPr wrap="square">
            <a:spAutoFit/>
          </a:bodyPr>
          <a:lstStyle/>
          <a:p>
            <a:pPr algn="just" fontAlgn="base"/>
            <a:r>
              <a:rPr lang="en-US" dirty="0" smtClean="0">
                <a:solidFill>
                  <a:schemeClr val="tx1"/>
                </a:solidFill>
                <a:latin typeface="Calibri" pitchFamily="34" charset="0"/>
                <a:cs typeface="Calibri" pitchFamily="34" charset="0"/>
              </a:rPr>
              <a:t>Early symptoms of most of these are minor and include:</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Itching,  fluid discharge, slight pain, swellings etc, in the genital region.</a:t>
            </a:r>
          </a:p>
          <a:p>
            <a:pPr algn="just" fontAlgn="base"/>
            <a:r>
              <a:rPr lang="en-US" dirty="0" smtClean="0">
                <a:solidFill>
                  <a:schemeClr val="tx1"/>
                </a:solidFill>
                <a:latin typeface="Calibri" pitchFamily="34" charset="0"/>
                <a:cs typeface="Calibri" pitchFamily="34" charset="0"/>
              </a:rPr>
              <a:t> </a:t>
            </a:r>
          </a:p>
          <a:p>
            <a:pPr algn="just" fontAlgn="base"/>
            <a:r>
              <a:rPr lang="en-US" dirty="0" smtClean="0">
                <a:solidFill>
                  <a:schemeClr val="tx1"/>
                </a:solidFill>
                <a:latin typeface="Calibri" pitchFamily="34" charset="0"/>
                <a:cs typeface="Calibri" pitchFamily="34" charset="0"/>
              </a:rPr>
              <a:t>Infected females may often be asymptomatic and hence may remain undetected for long. </a:t>
            </a:r>
          </a:p>
          <a:p>
            <a:pPr algn="just" fontAlgn="base"/>
            <a:endParaRPr lang="en-US" dirty="0" smtClean="0">
              <a:solidFill>
                <a:schemeClr val="tx1"/>
              </a:solidFill>
              <a:latin typeface="Calibri" pitchFamily="34" charset="0"/>
              <a:cs typeface="Calibri" pitchFamily="34" charset="0"/>
            </a:endParaRP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Absence or less significant symptoms in the early stages of infection and the social stigma attached to the STDs not allow the infected persons from going for timely detection and proper treatment.</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729541" y="187845"/>
            <a:ext cx="4979248" cy="430887"/>
          </a:xfrm>
          <a:prstGeom prst="rect">
            <a:avLst/>
          </a:prstGeom>
        </p:spPr>
        <p:txBody>
          <a:bodyPr wrap="none">
            <a:spAutoFit/>
          </a:bodyPr>
          <a:lstStyle/>
          <a:p>
            <a:pPr algn="just" fontAlgn="base"/>
            <a:r>
              <a:rPr lang="en-US" sz="2200" b="1" dirty="0" smtClean="0">
                <a:solidFill>
                  <a:srgbClr val="FF0000"/>
                </a:solidFill>
                <a:latin typeface="Calibri" pitchFamily="34" charset="0"/>
                <a:cs typeface="Calibri" pitchFamily="34" charset="0"/>
              </a:rPr>
              <a:t>PELVIC INFLAMMATORY DISEASES (PID) </a:t>
            </a:r>
          </a:p>
        </p:txBody>
      </p:sp>
      <p:sp>
        <p:nvSpPr>
          <p:cNvPr id="6" name="Rectangle 5"/>
          <p:cNvSpPr/>
          <p:nvPr/>
        </p:nvSpPr>
        <p:spPr>
          <a:xfrm>
            <a:off x="858416" y="1029376"/>
            <a:ext cx="6214188" cy="3108543"/>
          </a:xfrm>
          <a:prstGeom prst="rect">
            <a:avLst/>
          </a:prstGeom>
        </p:spPr>
        <p:txBody>
          <a:bodyPr wrap="square">
            <a:spAutoFit/>
          </a:bodyPr>
          <a:lstStyle/>
          <a:p>
            <a:pPr algn="just" fontAlgn="base"/>
            <a:r>
              <a:rPr lang="en-US" dirty="0" smtClean="0">
                <a:solidFill>
                  <a:schemeClr val="bg2"/>
                </a:solidFill>
                <a:latin typeface="Calibri" pitchFamily="34" charset="0"/>
                <a:cs typeface="Calibri" pitchFamily="34" charset="0"/>
              </a:rPr>
              <a:t>This could lead to complications later, which include pelvic inflammatory diseases (PID), abortions, still births, ectopic pregnancy, infertility or even cancer of the reproductive tract. STDs are a major threat to a healthy society.</a:t>
            </a:r>
          </a:p>
          <a:p>
            <a:pPr algn="just" fontAlgn="base"/>
            <a:endParaRPr lang="en-US" dirty="0" smtClean="0">
              <a:solidFill>
                <a:schemeClr val="bg2"/>
              </a:solidFill>
              <a:latin typeface="Calibri" pitchFamily="34" charset="0"/>
              <a:cs typeface="Calibri" pitchFamily="34" charset="0"/>
            </a:endParaRPr>
          </a:p>
          <a:p>
            <a:pPr algn="just" fontAlgn="base"/>
            <a:r>
              <a:rPr lang="en-US" dirty="0" smtClean="0">
                <a:solidFill>
                  <a:schemeClr val="bg2"/>
                </a:solidFill>
                <a:latin typeface="Calibri" pitchFamily="34" charset="0"/>
                <a:cs typeface="Calibri" pitchFamily="34" charset="0"/>
              </a:rPr>
              <a:t>The incidences are reported to be very high among persons in the age group of 15-24 year age group.</a:t>
            </a:r>
          </a:p>
          <a:p>
            <a:pPr algn="just" fontAlgn="base"/>
            <a:endParaRPr lang="en-US" dirty="0" smtClean="0">
              <a:solidFill>
                <a:schemeClr val="bg2"/>
              </a:solidFill>
              <a:latin typeface="Calibri" pitchFamily="34" charset="0"/>
              <a:cs typeface="Calibri" pitchFamily="34" charset="0"/>
            </a:endParaRPr>
          </a:p>
          <a:p>
            <a:pPr algn="just" fontAlgn="base"/>
            <a:r>
              <a:rPr lang="en-US" dirty="0" smtClean="0">
                <a:solidFill>
                  <a:schemeClr val="bg2"/>
                </a:solidFill>
                <a:latin typeface="Calibri" pitchFamily="34" charset="0"/>
                <a:cs typeface="Calibri" pitchFamily="34" charset="0"/>
              </a:rPr>
              <a:t>Don't panic. Prevention is in your hands.</a:t>
            </a:r>
          </a:p>
          <a:p>
            <a:pPr algn="just" fontAlgn="base"/>
            <a:endParaRPr lang="en-US" dirty="0" smtClean="0">
              <a:solidFill>
                <a:schemeClr val="bg2"/>
              </a:solidFill>
              <a:latin typeface="Calibri" pitchFamily="34" charset="0"/>
              <a:cs typeface="Calibri" pitchFamily="34" charset="0"/>
            </a:endParaRPr>
          </a:p>
          <a:p>
            <a:pPr algn="just" fontAlgn="base"/>
            <a:r>
              <a:rPr lang="en-US" dirty="0" smtClean="0">
                <a:solidFill>
                  <a:schemeClr val="bg2"/>
                </a:solidFill>
                <a:latin typeface="Calibri" pitchFamily="34" charset="0"/>
                <a:cs typeface="Calibri" pitchFamily="34" charset="0"/>
              </a:rPr>
              <a:t> It is required to follow the Simple principles given below: </a:t>
            </a:r>
          </a:p>
          <a:p>
            <a:pPr marL="514350" indent="-514350" algn="just" fontAlgn="base">
              <a:buAutoNum type="romanLcParenBoth"/>
            </a:pPr>
            <a:r>
              <a:rPr lang="en-US" dirty="0" smtClean="0">
                <a:solidFill>
                  <a:schemeClr val="bg2"/>
                </a:solidFill>
                <a:latin typeface="Calibri" pitchFamily="34" charset="0"/>
                <a:cs typeface="Calibri" pitchFamily="34" charset="0"/>
              </a:rPr>
              <a:t>Avoid sex With unknown partners /multiple partners. </a:t>
            </a:r>
          </a:p>
          <a:p>
            <a:pPr marL="514350" indent="-514350" algn="just" fontAlgn="base">
              <a:buAutoNum type="romanLcParenBoth"/>
            </a:pPr>
            <a:r>
              <a:rPr lang="en-US" dirty="0" smtClean="0">
                <a:solidFill>
                  <a:schemeClr val="bg2"/>
                </a:solidFill>
                <a:latin typeface="Calibri" pitchFamily="34" charset="0"/>
                <a:cs typeface="Calibri" pitchFamily="34" charset="0"/>
              </a:rPr>
              <a:t> Always use condoms during coitus. </a:t>
            </a:r>
          </a:p>
          <a:p>
            <a:pPr marL="514350" indent="-514350" algn="just" fontAlgn="base">
              <a:buAutoNum type="romanLcParenBoth"/>
            </a:pPr>
            <a:r>
              <a:rPr lang="en-US" dirty="0" smtClean="0">
                <a:solidFill>
                  <a:schemeClr val="bg2"/>
                </a:solidFill>
                <a:latin typeface="Calibri" pitchFamily="34" charset="0"/>
                <a:cs typeface="Calibri" pitchFamily="34" charset="0"/>
              </a:rPr>
              <a:t>In case of doubt go to a qualified doctor for early detection and get complete treatment  if diagnosed with disease.</a:t>
            </a:r>
            <a:endParaRPr lang="en-US" dirty="0" smtClean="0">
              <a:solidFill>
                <a:schemeClr val="bg2"/>
              </a:solidFill>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982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16691" y="294381"/>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01640" y="486426"/>
            <a:ext cx="2587568" cy="369332"/>
          </a:xfrm>
          <a:prstGeom prst="rect">
            <a:avLst/>
          </a:prstGeom>
        </p:spPr>
        <p:txBody>
          <a:bodyPr wrap="none">
            <a:spAutoFit/>
          </a:bodyPr>
          <a:lstStyle/>
          <a:p>
            <a:r>
              <a:rPr lang="en-US" sz="1800" b="1" dirty="0" smtClean="0">
                <a:solidFill>
                  <a:schemeClr val="tx1"/>
                </a:solidFill>
                <a:latin typeface="Calibri" pitchFamily="34" charset="0"/>
                <a:cs typeface="Calibri" pitchFamily="34" charset="0"/>
              </a:rPr>
              <a:t>INTRA -UTERINE DEVICES</a:t>
            </a:r>
            <a:endParaRPr lang="en-US" sz="1800" dirty="0">
              <a:solidFill>
                <a:schemeClr val="tx1"/>
              </a:solidFill>
              <a:latin typeface="Calibri" pitchFamily="34" charset="0"/>
              <a:cs typeface="Calibri" pitchFamily="34" charset="0"/>
            </a:endParaRPr>
          </a:p>
        </p:txBody>
      </p:sp>
      <p:sp>
        <p:nvSpPr>
          <p:cNvPr id="7" name="Rectangle 6"/>
          <p:cNvSpPr/>
          <p:nvPr/>
        </p:nvSpPr>
        <p:spPr>
          <a:xfrm>
            <a:off x="2927753" y="0"/>
            <a:ext cx="2536272"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BARRIER METHODS </a:t>
            </a:r>
            <a:endParaRPr lang="en-US" sz="2200" dirty="0">
              <a:solidFill>
                <a:srgbClr val="FF0000"/>
              </a:solidFill>
              <a:latin typeface="Calibri" pitchFamily="34" charset="0"/>
              <a:cs typeface="Calibri" pitchFamily="34" charset="0"/>
            </a:endParaRPr>
          </a:p>
        </p:txBody>
      </p:sp>
      <p:sp>
        <p:nvSpPr>
          <p:cNvPr id="8" name="Rectangle 7"/>
          <p:cNvSpPr/>
          <p:nvPr/>
        </p:nvSpPr>
        <p:spPr>
          <a:xfrm>
            <a:off x="289249" y="819808"/>
            <a:ext cx="7249886" cy="1169551"/>
          </a:xfrm>
          <a:prstGeom prst="rect">
            <a:avLst/>
          </a:prstGeom>
        </p:spPr>
        <p:txBody>
          <a:bodyPr wrap="square">
            <a:spAutoFit/>
          </a:bodyPr>
          <a:lstStyle/>
          <a:p>
            <a:pPr algn="just"/>
            <a:r>
              <a:rPr lang="en-US" dirty="0" smtClean="0">
                <a:solidFill>
                  <a:schemeClr val="tx1"/>
                </a:solidFill>
                <a:latin typeface="Calibri" pitchFamily="34" charset="0"/>
                <a:cs typeface="Calibri" pitchFamily="34" charset="0"/>
              </a:rPr>
              <a:t>They are devices made of plastics, metal or a combination of the two which is inserted into the uterus to prevent conception</a:t>
            </a:r>
            <a:r>
              <a:rPr lang="en-US" dirty="0" smtClean="0">
                <a:solidFill>
                  <a:schemeClr val="tx1"/>
                </a:solidFill>
                <a:latin typeface="Calibri" pitchFamily="34" charset="0"/>
                <a:cs typeface="Calibri" pitchFamily="34" charset="0"/>
              </a:rPr>
              <a:t>.</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IUDs are of three types – Inert, copper releasing &amp; hormone releasing.</a:t>
            </a:r>
          </a:p>
          <a:p>
            <a:pPr algn="just"/>
            <a:r>
              <a:rPr lang="en-US" dirty="0" smtClean="0">
                <a:solidFill>
                  <a:schemeClr val="tx1"/>
                </a:solidFill>
                <a:latin typeface="Calibri" pitchFamily="34" charset="0"/>
                <a:cs typeface="Calibri" pitchFamily="34" charset="0"/>
              </a:rPr>
              <a:t>These devices are inserted by doctors or expert nurses to the uterus through vagina.</a:t>
            </a:r>
            <a:endParaRPr lang="en-US" dirty="0" smtClean="0">
              <a:solidFill>
                <a:schemeClr val="tx1"/>
              </a:solidFill>
              <a:latin typeface="Calibri" pitchFamily="34" charset="0"/>
              <a:cs typeface="Calibri" pitchFamily="34" charset="0"/>
            </a:endParaRPr>
          </a:p>
        </p:txBody>
      </p:sp>
      <p:sp>
        <p:nvSpPr>
          <p:cNvPr id="9" name="Rectangle 8"/>
          <p:cNvSpPr/>
          <p:nvPr/>
        </p:nvSpPr>
        <p:spPr>
          <a:xfrm>
            <a:off x="327410" y="2063298"/>
            <a:ext cx="3602268" cy="369332"/>
          </a:xfrm>
          <a:prstGeom prst="rect">
            <a:avLst/>
          </a:prstGeom>
        </p:spPr>
        <p:txBody>
          <a:bodyPr wrap="none">
            <a:spAutoFit/>
          </a:bodyPr>
          <a:lstStyle/>
          <a:p>
            <a:r>
              <a:rPr lang="en-US" sz="1800" b="1" dirty="0" smtClean="0">
                <a:solidFill>
                  <a:schemeClr val="tx1"/>
                </a:solidFill>
                <a:latin typeface="Calibri" pitchFamily="34" charset="0"/>
                <a:cs typeface="Calibri" pitchFamily="34" charset="0"/>
              </a:rPr>
              <a:t>INERT - IUD (NON-MEDIATED IUDs) </a:t>
            </a:r>
            <a:endParaRPr lang="en-US" sz="1800" dirty="0">
              <a:solidFill>
                <a:schemeClr val="tx1"/>
              </a:solidFill>
              <a:latin typeface="Calibri" pitchFamily="34" charset="0"/>
              <a:cs typeface="Calibri" pitchFamily="34" charset="0"/>
            </a:endParaRPr>
          </a:p>
        </p:txBody>
      </p:sp>
      <p:sp>
        <p:nvSpPr>
          <p:cNvPr id="10" name="Rectangle 9"/>
          <p:cNvSpPr/>
          <p:nvPr/>
        </p:nvSpPr>
        <p:spPr>
          <a:xfrm>
            <a:off x="326571" y="2845392"/>
            <a:ext cx="4572000" cy="1169551"/>
          </a:xfrm>
          <a:prstGeom prst="rect">
            <a:avLst/>
          </a:prstGeom>
        </p:spPr>
        <p:txBody>
          <a:bodyPr>
            <a:spAutoFit/>
          </a:bodyPr>
          <a:lstStyle/>
          <a:p>
            <a:pPr algn="just"/>
            <a:r>
              <a:rPr lang="en-US" dirty="0" smtClean="0">
                <a:solidFill>
                  <a:schemeClr val="tx1"/>
                </a:solidFill>
                <a:latin typeface="Calibri" pitchFamily="34" charset="0"/>
                <a:cs typeface="Calibri" pitchFamily="34" charset="0"/>
              </a:rPr>
              <a:t>The inert IUDs are made  of </a:t>
            </a:r>
            <a:r>
              <a:rPr lang="en-US" dirty="0" smtClean="0">
                <a:solidFill>
                  <a:schemeClr val="tx1"/>
                </a:solidFill>
                <a:latin typeface="Calibri" pitchFamily="34" charset="0"/>
                <a:cs typeface="Calibri" pitchFamily="34" charset="0"/>
              </a:rPr>
              <a:t>impregnated </a:t>
            </a:r>
            <a:r>
              <a:rPr lang="en-US" dirty="0" smtClean="0">
                <a:solidFill>
                  <a:schemeClr val="tx1"/>
                </a:solidFill>
                <a:latin typeface="Calibri" pitchFamily="34" charset="0"/>
                <a:cs typeface="Calibri" pitchFamily="34" charset="0"/>
              </a:rPr>
              <a:t>stainless steel.</a:t>
            </a:r>
          </a:p>
          <a:p>
            <a:pPr algn="just"/>
            <a:r>
              <a:rPr lang="en-US" dirty="0" smtClean="0">
                <a:solidFill>
                  <a:schemeClr val="tx1"/>
                </a:solidFill>
                <a:latin typeface="Calibri" pitchFamily="34" charset="0"/>
                <a:cs typeface="Calibri" pitchFamily="34" charset="0"/>
              </a:rPr>
              <a:t> E.g. </a:t>
            </a:r>
            <a:r>
              <a:rPr lang="en-US" dirty="0" err="1" smtClean="0">
                <a:solidFill>
                  <a:schemeClr val="tx1"/>
                </a:solidFill>
                <a:latin typeface="Calibri" pitchFamily="34" charset="0"/>
                <a:cs typeface="Calibri" pitchFamily="34" charset="0"/>
              </a:rPr>
              <a:t>Lippes</a:t>
            </a:r>
            <a:r>
              <a:rPr lang="en-US" dirty="0" smtClean="0">
                <a:solidFill>
                  <a:schemeClr val="tx1"/>
                </a:solidFill>
                <a:latin typeface="Calibri" pitchFamily="34" charset="0"/>
                <a:cs typeface="Calibri" pitchFamily="34" charset="0"/>
              </a:rPr>
              <a:t> loop</a:t>
            </a:r>
            <a:r>
              <a:rPr lang="en-US" dirty="0" smtClean="0">
                <a:solidFill>
                  <a:schemeClr val="tx1"/>
                </a:solidFill>
                <a:latin typeface="Calibri" pitchFamily="34" charset="0"/>
                <a:cs typeface="Calibri" pitchFamily="34" charset="0"/>
              </a:rPr>
              <a:t>.</a:t>
            </a:r>
          </a:p>
          <a:p>
            <a:pPr algn="just"/>
            <a:r>
              <a:rPr lang="en-US" dirty="0" smtClean="0">
                <a:solidFill>
                  <a:schemeClr val="tx1"/>
                </a:solidFill>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These IUDs increases </a:t>
            </a:r>
            <a:r>
              <a:rPr lang="en-US" dirty="0" err="1" smtClean="0">
                <a:solidFill>
                  <a:schemeClr val="tx1"/>
                </a:solidFill>
                <a:latin typeface="Calibri" pitchFamily="34" charset="0"/>
                <a:cs typeface="Calibri" pitchFamily="34" charset="0"/>
              </a:rPr>
              <a:t>phagocytosis</a:t>
            </a:r>
            <a:r>
              <a:rPr lang="en-US" dirty="0" smtClean="0">
                <a:solidFill>
                  <a:schemeClr val="tx1"/>
                </a:solidFill>
                <a:latin typeface="Calibri" pitchFamily="34" charset="0"/>
                <a:cs typeface="Calibri" pitchFamily="34" charset="0"/>
              </a:rPr>
              <a:t> of </a:t>
            </a:r>
          </a:p>
          <a:p>
            <a:pPr algn="just"/>
            <a:r>
              <a:rPr lang="en-US" dirty="0" smtClean="0">
                <a:solidFill>
                  <a:schemeClr val="tx1"/>
                </a:solidFill>
                <a:latin typeface="Calibri" pitchFamily="34" charset="0"/>
                <a:cs typeface="Calibri" pitchFamily="34" charset="0"/>
              </a:rPr>
              <a:t> sperms in the uterus.</a:t>
            </a:r>
            <a:endParaRPr lang="en-US" dirty="0" smtClean="0">
              <a:solidFill>
                <a:schemeClr val="tx1"/>
              </a:solidFill>
              <a:latin typeface="Calibri" pitchFamily="34" charset="0"/>
              <a:cs typeface="Calibri" pitchFamily="34" charset="0"/>
            </a:endParaRPr>
          </a:p>
        </p:txBody>
      </p:sp>
      <p:pic>
        <p:nvPicPr>
          <p:cNvPr id="11" name="Picture 2" descr="C:\Users\User\Pictures\biology images\LIPPLES LOOP.jpg"/>
          <p:cNvPicPr>
            <a:picLocks noChangeAspect="1" noChangeArrowheads="1"/>
          </p:cNvPicPr>
          <p:nvPr/>
        </p:nvPicPr>
        <p:blipFill>
          <a:blip r:embed="rId4"/>
          <a:srcRect/>
          <a:stretch>
            <a:fillRect/>
          </a:stretch>
        </p:blipFill>
        <p:spPr bwMode="auto">
          <a:xfrm rot="16200000">
            <a:off x="5930203" y="2299740"/>
            <a:ext cx="1406265" cy="188332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477328" y="393119"/>
            <a:ext cx="1505540" cy="369332"/>
          </a:xfrm>
          <a:prstGeom prst="rect">
            <a:avLst/>
          </a:prstGeom>
        </p:spPr>
        <p:txBody>
          <a:bodyPr wrap="none">
            <a:spAutoFit/>
          </a:bodyPr>
          <a:lstStyle/>
          <a:p>
            <a:r>
              <a:rPr lang="en-US" sz="1800" b="1" dirty="0" smtClean="0">
                <a:solidFill>
                  <a:schemeClr val="tx1"/>
                </a:solidFill>
                <a:latin typeface="Calibri" pitchFamily="34" charset="0"/>
                <a:cs typeface="Calibri" pitchFamily="34" charset="0"/>
              </a:rPr>
              <a:t>COPPER IUDs </a:t>
            </a:r>
            <a:endParaRPr lang="en-US" sz="1800" dirty="0">
              <a:solidFill>
                <a:schemeClr val="tx1"/>
              </a:solidFill>
              <a:latin typeface="Calibri" pitchFamily="34" charset="0"/>
              <a:cs typeface="Calibri" pitchFamily="34" charset="0"/>
            </a:endParaRPr>
          </a:p>
        </p:txBody>
      </p:sp>
      <p:sp>
        <p:nvSpPr>
          <p:cNvPr id="6" name="Rectangle 5"/>
          <p:cNvSpPr/>
          <p:nvPr/>
        </p:nvSpPr>
        <p:spPr>
          <a:xfrm>
            <a:off x="298578" y="759627"/>
            <a:ext cx="5346441" cy="3816429"/>
          </a:xfrm>
          <a:prstGeom prst="rect">
            <a:avLst/>
          </a:prstGeom>
        </p:spPr>
        <p:txBody>
          <a:bodyPr wrap="square">
            <a:spAutoFit/>
          </a:bodyPr>
          <a:lstStyle/>
          <a:p>
            <a:pPr algn="just"/>
            <a:r>
              <a:rPr lang="en-US" dirty="0" smtClean="0">
                <a:latin typeface="Calibri" pitchFamily="34" charset="0"/>
                <a:cs typeface="Calibri" pitchFamily="34" charset="0"/>
              </a:rPr>
              <a:t>These IUDs have ionized copper which slowly diffuses at the rate of some 50microgm/day.</a:t>
            </a:r>
          </a:p>
          <a:p>
            <a:pPr algn="just"/>
            <a:r>
              <a:rPr lang="en-US" dirty="0" smtClean="0">
                <a:latin typeface="Calibri" pitchFamily="34" charset="0"/>
                <a:cs typeface="Calibri" pitchFamily="34" charset="0"/>
              </a:rPr>
              <a:t>It works in following ways: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Increasing </a:t>
            </a:r>
            <a:r>
              <a:rPr lang="en-US" dirty="0" err="1" smtClean="0">
                <a:latin typeface="Calibri" pitchFamily="34" charset="0"/>
                <a:cs typeface="Calibri" pitchFamily="34" charset="0"/>
              </a:rPr>
              <a:t>phagocytosis</a:t>
            </a:r>
            <a:r>
              <a:rPr lang="en-US" dirty="0" smtClean="0">
                <a:latin typeface="Calibri" pitchFamily="34" charset="0"/>
                <a:cs typeface="Calibri" pitchFamily="34" charset="0"/>
              </a:rPr>
              <a:t> of sperms.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Cu ion suppresses sperm motility.</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Cu ion suppresses the fertilizing </a:t>
            </a:r>
          </a:p>
          <a:p>
            <a:pPr algn="just"/>
            <a:r>
              <a:rPr lang="en-US" dirty="0" smtClean="0">
                <a:latin typeface="Calibri" pitchFamily="34" charset="0"/>
                <a:cs typeface="Calibri" pitchFamily="34" charset="0"/>
              </a:rPr>
              <a:t>ability of the sperm</a:t>
            </a:r>
            <a:r>
              <a:rPr lang="en-US" dirty="0" smtClean="0">
                <a:latin typeface="Calibri" pitchFamily="34" charset="0"/>
                <a:cs typeface="Calibri" pitchFamily="34" charset="0"/>
              </a:rPr>
              <a:t>.</a:t>
            </a:r>
          </a:p>
          <a:p>
            <a:pPr algn="just"/>
            <a:endParaRPr lang="en-US" b="1" dirty="0" smtClean="0">
              <a:latin typeface="Arial" pitchFamily="34" charset="0"/>
              <a:cs typeface="Arial" pitchFamily="34" charset="0"/>
            </a:endParaRPr>
          </a:p>
          <a:p>
            <a:pPr algn="just"/>
            <a:r>
              <a:rPr lang="en-US" sz="1800" b="1" dirty="0" smtClean="0">
                <a:solidFill>
                  <a:schemeClr val="tx1"/>
                </a:solidFill>
                <a:latin typeface="Calibri" pitchFamily="34" charset="0"/>
                <a:cs typeface="Calibri" pitchFamily="34" charset="0"/>
              </a:rPr>
              <a:t>HORMONE RELEASING IUDs </a:t>
            </a:r>
            <a:endParaRPr lang="en-US" b="1" u="sng" dirty="0" smtClean="0">
              <a:solidFill>
                <a:srgbClr val="C00000"/>
              </a:solidFill>
              <a:latin typeface="Arial" pitchFamily="34" charset="0"/>
              <a:cs typeface="Arial" pitchFamily="34" charset="0"/>
            </a:endParaRPr>
          </a:p>
          <a:p>
            <a:pPr algn="just"/>
            <a:endParaRPr lang="en-US" dirty="0" smtClean="0"/>
          </a:p>
          <a:p>
            <a:pPr algn="just"/>
            <a:r>
              <a:rPr lang="en-US" dirty="0" smtClean="0">
                <a:latin typeface="Calibri" pitchFamily="34" charset="0"/>
                <a:cs typeface="Calibri" pitchFamily="34" charset="0"/>
              </a:rPr>
              <a:t>These IUDs release small quantities of hormones which suppresses endometrial changes , cervical mucus , causes </a:t>
            </a:r>
            <a:r>
              <a:rPr lang="en-US" dirty="0" err="1" smtClean="0">
                <a:latin typeface="Calibri" pitchFamily="34" charset="0"/>
                <a:cs typeface="Calibri" pitchFamily="34" charset="0"/>
              </a:rPr>
              <a:t>anovulation</a:t>
            </a:r>
            <a:r>
              <a:rPr lang="en-US" dirty="0" smtClean="0">
                <a:latin typeface="Calibri" pitchFamily="34" charset="0"/>
                <a:cs typeface="Calibri" pitchFamily="34" charset="0"/>
              </a:rPr>
              <a:t> with insufficient </a:t>
            </a:r>
            <a:r>
              <a:rPr lang="en-US" dirty="0" err="1" smtClean="0">
                <a:latin typeface="Calibri" pitchFamily="34" charset="0"/>
                <a:cs typeface="Calibri" pitchFamily="34" charset="0"/>
              </a:rPr>
              <a:t>luteal</a:t>
            </a:r>
            <a:r>
              <a:rPr lang="en-US" dirty="0" smtClean="0">
                <a:latin typeface="Calibri" pitchFamily="34" charset="0"/>
                <a:cs typeface="Calibri" pitchFamily="34" charset="0"/>
              </a:rPr>
              <a:t> activity.</a:t>
            </a:r>
          </a:p>
          <a:p>
            <a:pPr algn="just"/>
            <a:r>
              <a:rPr lang="en-US" dirty="0" smtClean="0">
                <a:latin typeface="Calibri" pitchFamily="34" charset="0"/>
                <a:cs typeface="Calibri" pitchFamily="34" charset="0"/>
              </a:rPr>
              <a:t>e.g.-LNG-20, </a:t>
            </a:r>
            <a:r>
              <a:rPr lang="en-US" dirty="0" err="1" smtClean="0">
                <a:latin typeface="Calibri" pitchFamily="34" charset="0"/>
                <a:cs typeface="Calibri" pitchFamily="34" charset="0"/>
              </a:rPr>
              <a:t>progestasert</a:t>
            </a:r>
            <a:endParaRPr lang="en-US" dirty="0" smtClean="0">
              <a:latin typeface="Calibri" pitchFamily="34" charset="0"/>
              <a:cs typeface="Calibri" pitchFamily="34" charset="0"/>
            </a:endParaRPr>
          </a:p>
        </p:txBody>
      </p:sp>
      <p:pic>
        <p:nvPicPr>
          <p:cNvPr id="7" name="Picture 2" descr="C:\Users\User\Pictures\biology images\Copper-Ts.png"/>
          <p:cNvPicPr>
            <a:picLocks noChangeAspect="1" noChangeArrowheads="1"/>
          </p:cNvPicPr>
          <p:nvPr/>
        </p:nvPicPr>
        <p:blipFill>
          <a:blip r:embed="rId4"/>
          <a:srcRect/>
          <a:stretch>
            <a:fillRect/>
          </a:stretch>
        </p:blipFill>
        <p:spPr bwMode="auto">
          <a:xfrm>
            <a:off x="4693298" y="1038151"/>
            <a:ext cx="3974841" cy="247105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550505" y="823263"/>
            <a:ext cx="7427167" cy="3385542"/>
          </a:xfrm>
          <a:prstGeom prst="rect">
            <a:avLst/>
          </a:prstGeom>
        </p:spPr>
        <p:txBody>
          <a:bodyPr wrap="square">
            <a:spAutoFit/>
          </a:bodyPr>
          <a:lstStyle/>
          <a:p>
            <a:pPr algn="just" fontAlgn="base">
              <a:buNone/>
            </a:pPr>
            <a:r>
              <a:rPr lang="en-US" sz="1800" b="1" dirty="0" smtClean="0">
                <a:solidFill>
                  <a:schemeClr val="tx1"/>
                </a:solidFill>
                <a:latin typeface="Calibri" pitchFamily="34" charset="0"/>
                <a:cs typeface="Calibri" pitchFamily="34" charset="0"/>
              </a:rPr>
              <a:t>ORAL PILLS (ORAL CONTRACEPTIVES) </a:t>
            </a:r>
          </a:p>
          <a:p>
            <a:pPr algn="just" fontAlgn="base">
              <a:buNone/>
            </a:pPr>
            <a:endParaRPr lang="en-US" dirty="0" smtClean="0">
              <a:latin typeface="Arial" pitchFamily="34" charset="0"/>
              <a:cs typeface="Arial" pitchFamily="34" charset="0"/>
            </a:endParaRPr>
          </a:p>
          <a:p>
            <a:pPr algn="just" fontAlgn="base">
              <a:buNone/>
            </a:pPr>
            <a:r>
              <a:rPr lang="en-US" dirty="0" smtClean="0">
                <a:solidFill>
                  <a:schemeClr val="tx1"/>
                </a:solidFill>
                <a:latin typeface="Calibri" pitchFamily="34" charset="0"/>
                <a:cs typeface="Calibri" pitchFamily="34" charset="0"/>
              </a:rPr>
              <a:t>Oral administration of small doses of either </a:t>
            </a:r>
            <a:r>
              <a:rPr lang="en-US" dirty="0" err="1" smtClean="0">
                <a:solidFill>
                  <a:schemeClr val="tx1"/>
                </a:solidFill>
                <a:latin typeface="Calibri" pitchFamily="34" charset="0"/>
                <a:cs typeface="Calibri" pitchFamily="34" charset="0"/>
              </a:rPr>
              <a:t>progestogens</a:t>
            </a:r>
            <a:r>
              <a:rPr lang="en-US" dirty="0" smtClean="0">
                <a:solidFill>
                  <a:schemeClr val="tx1"/>
                </a:solidFill>
                <a:latin typeface="Calibri" pitchFamily="34" charset="0"/>
                <a:cs typeface="Calibri" pitchFamily="34" charset="0"/>
              </a:rPr>
              <a:t> or </a:t>
            </a:r>
            <a:r>
              <a:rPr lang="en-US" dirty="0" err="1" smtClean="0">
                <a:solidFill>
                  <a:schemeClr val="tx1"/>
                </a:solidFill>
                <a:latin typeface="Calibri" pitchFamily="34" charset="0"/>
                <a:cs typeface="Calibri" pitchFamily="34" charset="0"/>
              </a:rPr>
              <a:t>progestogen</a:t>
            </a:r>
            <a:r>
              <a:rPr lang="en-US" dirty="0" smtClean="0">
                <a:solidFill>
                  <a:schemeClr val="tx1"/>
                </a:solidFill>
                <a:latin typeface="Calibri" pitchFamily="34" charset="0"/>
                <a:cs typeface="Calibri" pitchFamily="34" charset="0"/>
              </a:rPr>
              <a:t>-estrogen combinations is another contraceptive method used by the females.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They are used in the form of tablets and hence are popularly called the pills.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Pills have to be taken daily for a period of 21 days starting preferably within the first five days of menstrual cycle.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After a gap of 7 days (during which menstruation occurs) it has to be repeated in the same pattern till the female desires to prevent conception.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They inhibit ovulation and implantation as well as alter the quality of cervical mucus to prevent/ retard entry of sperms. </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54563" y="634084"/>
            <a:ext cx="6512768" cy="3385542"/>
          </a:xfrm>
          <a:prstGeom prst="rect">
            <a:avLst/>
          </a:prstGeom>
        </p:spPr>
        <p:txBody>
          <a:bodyPr wrap="square">
            <a:spAutoFit/>
          </a:bodyPr>
          <a:lstStyle/>
          <a:p>
            <a:pPr algn="just" fontAlgn="base">
              <a:buNone/>
            </a:pPr>
            <a:r>
              <a:rPr lang="en-US" dirty="0" smtClean="0">
                <a:solidFill>
                  <a:schemeClr val="tx1"/>
                </a:solidFill>
                <a:latin typeface="Calibri" pitchFamily="34" charset="0"/>
                <a:cs typeface="Calibri" pitchFamily="34" charset="0"/>
              </a:rPr>
              <a:t>Pills are very effective with lesser side effects.</a:t>
            </a:r>
          </a:p>
          <a:p>
            <a:pPr algn="just" fontAlgn="base">
              <a:buNone/>
            </a:pPr>
            <a:r>
              <a:rPr lang="en-US" dirty="0" err="1" smtClean="0">
                <a:solidFill>
                  <a:schemeClr val="tx1"/>
                </a:solidFill>
                <a:latin typeface="Calibri" pitchFamily="34" charset="0"/>
                <a:cs typeface="Calibri" pitchFamily="34" charset="0"/>
              </a:rPr>
              <a:t>Saheli</a:t>
            </a:r>
            <a:r>
              <a:rPr lang="en-US" dirty="0" smtClean="0">
                <a:solidFill>
                  <a:schemeClr val="tx1"/>
                </a:solidFill>
                <a:latin typeface="Calibri" pitchFamily="34" charset="0"/>
                <a:cs typeface="Calibri" pitchFamily="34" charset="0"/>
              </a:rPr>
              <a:t> - the new oral contraceptive for the females contains a non-steroidal preparation. </a:t>
            </a:r>
          </a:p>
          <a:p>
            <a:pPr algn="just" fontAlgn="base">
              <a:buNone/>
            </a:pPr>
            <a:r>
              <a:rPr lang="en-US" dirty="0" smtClean="0">
                <a:solidFill>
                  <a:schemeClr val="tx1"/>
                </a:solidFill>
                <a:latin typeface="Calibri" pitchFamily="34" charset="0"/>
                <a:cs typeface="Calibri" pitchFamily="34" charset="0"/>
              </a:rPr>
              <a:t>It is a 'once a week' pill with very few side effects and high contraceptive value.</a:t>
            </a:r>
          </a:p>
          <a:p>
            <a:pPr algn="just" fontAlgn="base">
              <a:buNone/>
            </a:pPr>
            <a:endParaRPr lang="en-US" u="sng" dirty="0" smtClean="0">
              <a:solidFill>
                <a:schemeClr val="tx1"/>
              </a:solidFill>
              <a:latin typeface="Calibri" pitchFamily="34" charset="0"/>
              <a:cs typeface="Calibri" pitchFamily="34" charset="0"/>
            </a:endParaRPr>
          </a:p>
          <a:p>
            <a:pPr algn="just" fontAlgn="base">
              <a:buNone/>
            </a:pPr>
            <a:endParaRPr lang="en-US" u="sng" dirty="0" smtClean="0">
              <a:solidFill>
                <a:schemeClr val="tx1"/>
              </a:solidFill>
              <a:latin typeface="Calibri" pitchFamily="34" charset="0"/>
              <a:cs typeface="Calibri" pitchFamily="34" charset="0"/>
            </a:endParaRPr>
          </a:p>
          <a:p>
            <a:pPr algn="just" fontAlgn="base">
              <a:buNone/>
            </a:pPr>
            <a:r>
              <a:rPr lang="en-US" sz="1800" b="1" dirty="0" smtClean="0">
                <a:solidFill>
                  <a:schemeClr val="tx1"/>
                </a:solidFill>
                <a:latin typeface="Calibri" pitchFamily="34" charset="0"/>
                <a:cs typeface="Calibri" pitchFamily="34" charset="0"/>
              </a:rPr>
              <a:t>IMPLANTS</a:t>
            </a:r>
            <a:endParaRPr lang="en-US" sz="1800" b="1" dirty="0" smtClean="0">
              <a:solidFill>
                <a:schemeClr val="tx1"/>
              </a:solidFill>
              <a:latin typeface="Calibri" pitchFamily="34" charset="0"/>
              <a:cs typeface="Calibri" pitchFamily="34" charset="0"/>
            </a:endParaRPr>
          </a:p>
          <a:p>
            <a:pPr algn="just" fontAlgn="base">
              <a:buNone/>
            </a:pPr>
            <a:endParaRPr lang="en-US" u="sng" dirty="0" smtClean="0">
              <a:solidFill>
                <a:schemeClr val="tx1"/>
              </a:solidFill>
              <a:latin typeface="Calibri" pitchFamily="34" charset="0"/>
              <a:cs typeface="Calibri" pitchFamily="34" charset="0"/>
            </a:endParaRPr>
          </a:p>
          <a:p>
            <a:pPr algn="just" fontAlgn="base">
              <a:buNone/>
            </a:pPr>
            <a:r>
              <a:rPr lang="en-US" dirty="0" err="1" smtClean="0">
                <a:solidFill>
                  <a:schemeClr val="tx1"/>
                </a:solidFill>
                <a:latin typeface="Calibri" pitchFamily="34" charset="0"/>
                <a:cs typeface="Calibri" pitchFamily="34" charset="0"/>
              </a:rPr>
              <a:t>Progestogens</a:t>
            </a:r>
            <a:r>
              <a:rPr lang="en-US" dirty="0" smtClean="0">
                <a:solidFill>
                  <a:schemeClr val="tx1"/>
                </a:solidFill>
                <a:latin typeface="Calibri" pitchFamily="34" charset="0"/>
                <a:cs typeface="Calibri" pitchFamily="34" charset="0"/>
              </a:rPr>
              <a:t> alone or in </a:t>
            </a:r>
          </a:p>
          <a:p>
            <a:pPr algn="just" fontAlgn="base">
              <a:buNone/>
            </a:pPr>
            <a:r>
              <a:rPr lang="en-US" dirty="0" smtClean="0">
                <a:solidFill>
                  <a:schemeClr val="tx1"/>
                </a:solidFill>
                <a:latin typeface="Calibri" pitchFamily="34" charset="0"/>
                <a:cs typeface="Calibri" pitchFamily="34" charset="0"/>
              </a:rPr>
              <a:t>combination with estrogen can </a:t>
            </a:r>
          </a:p>
          <a:p>
            <a:pPr algn="just" fontAlgn="base">
              <a:buNone/>
            </a:pPr>
            <a:r>
              <a:rPr lang="en-US" dirty="0" smtClean="0">
                <a:solidFill>
                  <a:schemeClr val="tx1"/>
                </a:solidFill>
                <a:latin typeface="Calibri" pitchFamily="34" charset="0"/>
                <a:cs typeface="Calibri" pitchFamily="34" charset="0"/>
              </a:rPr>
              <a:t>also be used by females as injections </a:t>
            </a:r>
          </a:p>
          <a:p>
            <a:pPr algn="just" fontAlgn="base">
              <a:buNone/>
            </a:pPr>
            <a:r>
              <a:rPr lang="en-US" dirty="0" smtClean="0">
                <a:solidFill>
                  <a:schemeClr val="tx1"/>
                </a:solidFill>
                <a:latin typeface="Calibri" pitchFamily="34" charset="0"/>
                <a:cs typeface="Calibri" pitchFamily="34" charset="0"/>
              </a:rPr>
              <a:t>or implants under the skin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Their mode of action is similar to that of pills and their effective periods are much longer. </a:t>
            </a:r>
            <a:endParaRPr lang="en-US" dirty="0" smtClean="0">
              <a:solidFill>
                <a:schemeClr val="tx1"/>
              </a:solidFill>
              <a:latin typeface="Calibri" pitchFamily="34" charset="0"/>
              <a:cs typeface="Calibri" pitchFamily="34" charset="0"/>
            </a:endParaRPr>
          </a:p>
        </p:txBody>
      </p:sp>
      <p:pic>
        <p:nvPicPr>
          <p:cNvPr id="6" name="Picture 2" descr="C:\Users\User\Pictures\biology images\implants.jpg"/>
          <p:cNvPicPr>
            <a:picLocks noChangeAspect="1" noChangeArrowheads="1"/>
          </p:cNvPicPr>
          <p:nvPr/>
        </p:nvPicPr>
        <p:blipFill>
          <a:blip r:embed="rId4"/>
          <a:srcRect/>
          <a:stretch>
            <a:fillRect/>
          </a:stretch>
        </p:blipFill>
        <p:spPr bwMode="auto">
          <a:xfrm>
            <a:off x="6064897" y="1647824"/>
            <a:ext cx="2649894" cy="186320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73225" y="450878"/>
            <a:ext cx="6130212" cy="4093428"/>
          </a:xfrm>
          <a:prstGeom prst="rect">
            <a:avLst/>
          </a:prstGeom>
        </p:spPr>
        <p:txBody>
          <a:bodyPr wrap="square">
            <a:spAutoFit/>
          </a:bodyPr>
          <a:lstStyle/>
          <a:p>
            <a:pPr algn="just" fontAlgn="base"/>
            <a:r>
              <a:rPr lang="en-US" sz="1800" b="1" dirty="0" smtClean="0">
                <a:solidFill>
                  <a:schemeClr val="tx1"/>
                </a:solidFill>
                <a:latin typeface="Calibri" pitchFamily="34" charset="0"/>
                <a:cs typeface="Calibri" pitchFamily="34" charset="0"/>
              </a:rPr>
              <a:t>EMERGENCY </a:t>
            </a:r>
            <a:r>
              <a:rPr lang="en-US" sz="1800" b="1" dirty="0" smtClean="0">
                <a:solidFill>
                  <a:schemeClr val="tx1"/>
                </a:solidFill>
                <a:latin typeface="Calibri" pitchFamily="34" charset="0"/>
                <a:cs typeface="Calibri" pitchFamily="34" charset="0"/>
              </a:rPr>
              <a:t>CONTRACEPTION</a:t>
            </a:r>
          </a:p>
          <a:p>
            <a:pPr algn="just" fontAlgn="base"/>
            <a:endParaRPr lang="en-US" b="1" u="sng" dirty="0" smtClean="0">
              <a:solidFill>
                <a:srgbClr val="C00000"/>
              </a:solidFill>
              <a:latin typeface="Arial" pitchFamily="34" charset="0"/>
              <a:cs typeface="Arial" pitchFamily="34" charset="0"/>
            </a:endParaRPr>
          </a:p>
          <a:p>
            <a:pPr algn="just" fontAlgn="base"/>
            <a:r>
              <a:rPr lang="en-US" dirty="0" smtClean="0">
                <a:solidFill>
                  <a:schemeClr val="tx1"/>
                </a:solidFill>
                <a:latin typeface="Calibri" pitchFamily="34" charset="0"/>
                <a:cs typeface="Calibri" pitchFamily="34" charset="0"/>
              </a:rPr>
              <a:t>Administration of </a:t>
            </a:r>
            <a:r>
              <a:rPr lang="en-US" dirty="0" err="1" smtClean="0">
                <a:solidFill>
                  <a:schemeClr val="tx1"/>
                </a:solidFill>
                <a:latin typeface="Calibri" pitchFamily="34" charset="0"/>
                <a:cs typeface="Calibri" pitchFamily="34" charset="0"/>
              </a:rPr>
              <a:t>progestogens</a:t>
            </a:r>
            <a:r>
              <a:rPr lang="en-US" dirty="0" smtClean="0">
                <a:solidFill>
                  <a:schemeClr val="tx1"/>
                </a:solidFill>
                <a:latin typeface="Calibri" pitchFamily="34" charset="0"/>
                <a:cs typeface="Calibri" pitchFamily="34" charset="0"/>
              </a:rPr>
              <a:t> or </a:t>
            </a:r>
            <a:r>
              <a:rPr lang="en-US" dirty="0" err="1" smtClean="0">
                <a:solidFill>
                  <a:schemeClr val="tx1"/>
                </a:solidFill>
                <a:latin typeface="Calibri" pitchFamily="34" charset="0"/>
                <a:cs typeface="Calibri" pitchFamily="34" charset="0"/>
              </a:rPr>
              <a:t>progestogen</a:t>
            </a:r>
            <a:r>
              <a:rPr lang="en-US" dirty="0" smtClean="0">
                <a:solidFill>
                  <a:schemeClr val="tx1"/>
                </a:solidFill>
                <a:latin typeface="Calibri" pitchFamily="34" charset="0"/>
                <a:cs typeface="Calibri" pitchFamily="34" charset="0"/>
              </a:rPr>
              <a:t>-estrogen combinations or IUDs within 72 hours of coitus have been found to be very effective as emergency contraceptives as they could be used to avoid possible pregnancy due to rape or casual unprotected intercourse.</a:t>
            </a:r>
          </a:p>
          <a:p>
            <a:pPr algn="just" fontAlgn="base"/>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These pills are also known as morning after pills</a:t>
            </a:r>
            <a:r>
              <a:rPr lang="en-US" dirty="0" smtClean="0">
                <a:solidFill>
                  <a:schemeClr val="tx1"/>
                </a:solidFill>
                <a:latin typeface="Calibri" pitchFamily="34" charset="0"/>
                <a:cs typeface="Calibri" pitchFamily="34" charset="0"/>
              </a:rPr>
              <a:t>.</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sz="1800" b="1" dirty="0" smtClean="0">
                <a:solidFill>
                  <a:schemeClr val="tx1"/>
                </a:solidFill>
                <a:latin typeface="Calibri" pitchFamily="34" charset="0"/>
                <a:cs typeface="Calibri" pitchFamily="34" charset="0"/>
              </a:rPr>
              <a:t>SURGICAL </a:t>
            </a:r>
            <a:r>
              <a:rPr lang="en-US" sz="1800" b="1" dirty="0" smtClean="0">
                <a:solidFill>
                  <a:schemeClr val="tx1"/>
                </a:solidFill>
                <a:latin typeface="Calibri" pitchFamily="34" charset="0"/>
                <a:cs typeface="Calibri" pitchFamily="34" charset="0"/>
              </a:rPr>
              <a:t>METHODS</a:t>
            </a:r>
            <a:endParaRPr lang="en-US" sz="1800" b="1" dirty="0" smtClean="0">
              <a:solidFill>
                <a:schemeClr val="tx1"/>
              </a:solidFill>
              <a:latin typeface="Calibri" pitchFamily="34" charset="0"/>
              <a:cs typeface="Calibri" pitchFamily="34" charset="0"/>
            </a:endParaRP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These are permanent methods of family planning where there is no need of replacement but the reversibility is poor.</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 methods are operative procedures which block the passage of semen in males and ova in females.</a:t>
            </a:r>
          </a:p>
          <a:p>
            <a:pPr algn="just" fontAlgn="base">
              <a:buNone/>
            </a:pPr>
            <a:r>
              <a:rPr lang="en-US" dirty="0" smtClean="0">
                <a:solidFill>
                  <a:schemeClr val="tx1"/>
                </a:solidFill>
                <a:latin typeface="Calibri" pitchFamily="34" charset="0"/>
                <a:cs typeface="Calibri" pitchFamily="34" charset="0"/>
              </a:rPr>
              <a:t>They are called as sterilization procedures, vasectomy in males and </a:t>
            </a:r>
            <a:r>
              <a:rPr lang="en-US" dirty="0" err="1" smtClean="0">
                <a:solidFill>
                  <a:schemeClr val="tx1"/>
                </a:solidFill>
                <a:latin typeface="Calibri" pitchFamily="34" charset="0"/>
                <a:cs typeface="Calibri" pitchFamily="34" charset="0"/>
              </a:rPr>
              <a:t>tubectomy</a:t>
            </a:r>
            <a:r>
              <a:rPr lang="en-US" dirty="0" smtClean="0">
                <a:solidFill>
                  <a:schemeClr val="tx1"/>
                </a:solidFill>
                <a:latin typeface="Calibri" pitchFamily="34" charset="0"/>
                <a:cs typeface="Calibri" pitchFamily="34" charset="0"/>
              </a:rPr>
              <a:t> in females.</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17241" y="284606"/>
            <a:ext cx="4572000" cy="2092881"/>
          </a:xfrm>
          <a:prstGeom prst="rect">
            <a:avLst/>
          </a:prstGeom>
        </p:spPr>
        <p:txBody>
          <a:bodyPr>
            <a:spAutoFit/>
          </a:bodyPr>
          <a:lstStyle/>
          <a:p>
            <a:pPr algn="just" fontAlgn="base">
              <a:buNone/>
            </a:pPr>
            <a:r>
              <a:rPr lang="en-US" sz="1800" b="1" dirty="0" smtClean="0">
                <a:solidFill>
                  <a:schemeClr val="tx1"/>
                </a:solidFill>
                <a:latin typeface="Calibri" pitchFamily="34" charset="0"/>
                <a:cs typeface="Calibri" pitchFamily="34" charset="0"/>
              </a:rPr>
              <a:t>VASECTOMY</a:t>
            </a:r>
            <a:endParaRPr lang="en-US" sz="1800" b="1" dirty="0" smtClean="0">
              <a:solidFill>
                <a:schemeClr val="tx1"/>
              </a:solidFill>
              <a:latin typeface="Calibri" pitchFamily="34" charset="0"/>
              <a:cs typeface="Calibri" pitchFamily="34" charset="0"/>
            </a:endParaRPr>
          </a:p>
          <a:p>
            <a:pPr algn="just" fontAlgn="base">
              <a:buNone/>
            </a:pPr>
            <a:endParaRPr lang="en-US" dirty="0" smtClean="0">
              <a:latin typeface="Arial" pitchFamily="34" charset="0"/>
              <a:cs typeface="Arial" pitchFamily="34" charset="0"/>
            </a:endParaRPr>
          </a:p>
          <a:p>
            <a:pPr algn="just" fontAlgn="base">
              <a:buNone/>
            </a:pPr>
            <a:r>
              <a:rPr lang="en-US" dirty="0" smtClean="0">
                <a:solidFill>
                  <a:schemeClr val="tx1"/>
                </a:solidFill>
                <a:latin typeface="Calibri" pitchFamily="34" charset="0"/>
                <a:cs typeface="Calibri" pitchFamily="34" charset="0"/>
              </a:rPr>
              <a:t>It is a surgical method of sterilization of males .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err="1" smtClean="0">
                <a:solidFill>
                  <a:schemeClr val="tx1"/>
                </a:solidFill>
                <a:latin typeface="Calibri" pitchFamily="34" charset="0"/>
                <a:cs typeface="Calibri" pitchFamily="34" charset="0"/>
              </a:rPr>
              <a:t>Vasa</a:t>
            </a:r>
            <a:r>
              <a:rPr lang="en-US" dirty="0" smtClean="0">
                <a:solidFill>
                  <a:schemeClr val="tx1"/>
                </a:solidFill>
                <a:latin typeface="Calibri" pitchFamily="34" charset="0"/>
                <a:cs typeface="Calibri" pitchFamily="34" charset="0"/>
              </a:rPr>
              <a:t> </a:t>
            </a:r>
            <a:r>
              <a:rPr lang="en-US" dirty="0" err="1" smtClean="0">
                <a:solidFill>
                  <a:schemeClr val="tx1"/>
                </a:solidFill>
                <a:latin typeface="Calibri" pitchFamily="34" charset="0"/>
                <a:cs typeface="Calibri" pitchFamily="34" charset="0"/>
              </a:rPr>
              <a:t>deferentia</a:t>
            </a:r>
            <a:r>
              <a:rPr lang="en-US" dirty="0" smtClean="0">
                <a:solidFill>
                  <a:schemeClr val="tx1"/>
                </a:solidFill>
                <a:latin typeface="Calibri" pitchFamily="34" charset="0"/>
                <a:cs typeface="Calibri" pitchFamily="34" charset="0"/>
              </a:rPr>
              <a:t> cut and tied up by making a small incision upon scrotum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So that sperms are </a:t>
            </a:r>
            <a:r>
              <a:rPr lang="en-US" dirty="0" smtClean="0">
                <a:solidFill>
                  <a:schemeClr val="tx1"/>
                </a:solidFill>
                <a:latin typeface="Calibri" pitchFamily="34" charset="0"/>
                <a:cs typeface="Calibri" pitchFamily="34" charset="0"/>
              </a:rPr>
              <a:t>unable </a:t>
            </a:r>
            <a:r>
              <a:rPr lang="en-US" dirty="0" smtClean="0">
                <a:solidFill>
                  <a:schemeClr val="tx1"/>
                </a:solidFill>
                <a:latin typeface="Calibri" pitchFamily="34" charset="0"/>
                <a:cs typeface="Calibri" pitchFamily="34" charset="0"/>
              </a:rPr>
              <a:t>to pass down </a:t>
            </a:r>
            <a:r>
              <a:rPr lang="en-US" dirty="0" smtClean="0">
                <a:solidFill>
                  <a:schemeClr val="tx1"/>
                </a:solidFill>
                <a:latin typeface="Calibri" pitchFamily="34" charset="0"/>
                <a:cs typeface="Calibri" pitchFamily="34" charset="0"/>
              </a:rPr>
              <a:t>the </a:t>
            </a:r>
            <a:r>
              <a:rPr lang="en-US" dirty="0" smtClean="0">
                <a:solidFill>
                  <a:schemeClr val="tx1"/>
                </a:solidFill>
                <a:latin typeface="Calibri" pitchFamily="34" charset="0"/>
                <a:cs typeface="Calibri" pitchFamily="34" charset="0"/>
              </a:rPr>
              <a:t>male reproductive </a:t>
            </a:r>
            <a:r>
              <a:rPr lang="en-US" dirty="0" smtClean="0">
                <a:solidFill>
                  <a:schemeClr val="tx1"/>
                </a:solidFill>
                <a:latin typeface="Calibri" pitchFamily="34" charset="0"/>
                <a:cs typeface="Calibri" pitchFamily="34" charset="0"/>
              </a:rPr>
              <a:t>system</a:t>
            </a:r>
            <a:r>
              <a:rPr lang="en-US" dirty="0" smtClean="0">
                <a:solidFill>
                  <a:schemeClr val="tx1"/>
                </a:solidFill>
                <a:latin typeface="Calibri" pitchFamily="34" charset="0"/>
                <a:cs typeface="Calibri" pitchFamily="34" charset="0"/>
              </a:rPr>
              <a:t>.</a:t>
            </a:r>
            <a:endParaRPr lang="en-US" dirty="0" smtClean="0">
              <a:solidFill>
                <a:schemeClr val="tx1"/>
              </a:solidFill>
              <a:latin typeface="Calibri" pitchFamily="34" charset="0"/>
              <a:cs typeface="Calibri" pitchFamily="34" charset="0"/>
            </a:endParaRPr>
          </a:p>
        </p:txBody>
      </p:sp>
      <p:pic>
        <p:nvPicPr>
          <p:cNvPr id="6" name="Picture 2" descr="C:\Users\User\Pictures\biology images\vasectomy.jpg"/>
          <p:cNvPicPr>
            <a:picLocks noChangeAspect="1" noChangeArrowheads="1"/>
          </p:cNvPicPr>
          <p:nvPr/>
        </p:nvPicPr>
        <p:blipFill>
          <a:blip r:embed="rId4"/>
          <a:srcRect/>
          <a:stretch>
            <a:fillRect/>
          </a:stretch>
        </p:blipFill>
        <p:spPr bwMode="auto">
          <a:xfrm>
            <a:off x="5663681" y="174951"/>
            <a:ext cx="2164702" cy="2232348"/>
          </a:xfrm>
          <a:prstGeom prst="rect">
            <a:avLst/>
          </a:prstGeom>
          <a:noFill/>
        </p:spPr>
      </p:pic>
      <p:sp>
        <p:nvSpPr>
          <p:cNvPr id="7" name="Rectangle 6"/>
          <p:cNvSpPr/>
          <p:nvPr/>
        </p:nvSpPr>
        <p:spPr>
          <a:xfrm>
            <a:off x="270588" y="2807229"/>
            <a:ext cx="4572000" cy="1661993"/>
          </a:xfrm>
          <a:prstGeom prst="rect">
            <a:avLst/>
          </a:prstGeom>
        </p:spPr>
        <p:txBody>
          <a:bodyPr>
            <a:spAutoFit/>
          </a:bodyPr>
          <a:lstStyle/>
          <a:p>
            <a:pPr algn="just" fontAlgn="base"/>
            <a:r>
              <a:rPr lang="en-US" sz="1800" b="1" dirty="0" smtClean="0">
                <a:solidFill>
                  <a:schemeClr val="tx1"/>
                </a:solidFill>
                <a:latin typeface="Calibri" pitchFamily="34" charset="0"/>
                <a:cs typeface="Calibri" pitchFamily="34" charset="0"/>
              </a:rPr>
              <a:t>TUBECTOMY </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It is a surgical method of female sterilization .</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In this method the fallopian tubes are excised and </a:t>
            </a:r>
            <a:r>
              <a:rPr lang="en-US" dirty="0" err="1" smtClean="0">
                <a:solidFill>
                  <a:schemeClr val="tx1"/>
                </a:solidFill>
                <a:latin typeface="Calibri" pitchFamily="34" charset="0"/>
                <a:cs typeface="Calibri" pitchFamily="34" charset="0"/>
              </a:rPr>
              <a:t>ligated</a:t>
            </a:r>
            <a:r>
              <a:rPr lang="en-US" dirty="0" smtClean="0">
                <a:solidFill>
                  <a:schemeClr val="tx1"/>
                </a:solidFill>
                <a:latin typeface="Calibri" pitchFamily="34" charset="0"/>
                <a:cs typeface="Calibri" pitchFamily="34" charset="0"/>
              </a:rPr>
              <a:t> to block the passage of ovum through them to reach the site of fertilization </a:t>
            </a:r>
            <a:r>
              <a:rPr lang="en-US" dirty="0" smtClean="0">
                <a:latin typeface="Arial" pitchFamily="34" charset="0"/>
                <a:cs typeface="Arial" pitchFamily="34" charset="0"/>
              </a:rPr>
              <a:t>.</a:t>
            </a:r>
            <a:endParaRPr lang="en-US" dirty="0" smtClean="0">
              <a:latin typeface="Arial" pitchFamily="34" charset="0"/>
              <a:cs typeface="Arial" pitchFamily="34" charset="0"/>
            </a:endParaRPr>
          </a:p>
        </p:txBody>
      </p:sp>
      <p:pic>
        <p:nvPicPr>
          <p:cNvPr id="8" name="Picture 2" descr="C:\Users\User\Pictures\biology images\tubectomy.jpg"/>
          <p:cNvPicPr>
            <a:picLocks noChangeAspect="1" noChangeArrowheads="1"/>
          </p:cNvPicPr>
          <p:nvPr/>
        </p:nvPicPr>
        <p:blipFill>
          <a:blip r:embed="rId5"/>
          <a:srcRect/>
          <a:stretch>
            <a:fillRect/>
          </a:stretch>
        </p:blipFill>
        <p:spPr bwMode="auto">
          <a:xfrm>
            <a:off x="5253136" y="2621868"/>
            <a:ext cx="3061996" cy="203831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Google Shape;64;p14"/>
          <p:cNvSpPr txBox="1"/>
          <p:nvPr/>
        </p:nvSpPr>
        <p:spPr>
          <a:xfrm>
            <a:off x="425075" y="15901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 name="Rectangle 5"/>
          <p:cNvSpPr/>
          <p:nvPr/>
        </p:nvSpPr>
        <p:spPr>
          <a:xfrm>
            <a:off x="830426" y="672246"/>
            <a:ext cx="5831632" cy="2954655"/>
          </a:xfrm>
          <a:prstGeom prst="rect">
            <a:avLst/>
          </a:prstGeom>
        </p:spPr>
        <p:txBody>
          <a:bodyPr wrap="square">
            <a:spAutoFit/>
          </a:bodyPr>
          <a:lstStyle/>
          <a:p>
            <a:pPr algn="just" fontAlgn="base"/>
            <a:r>
              <a:rPr lang="en-US" sz="1800" b="1" dirty="0" smtClean="0">
                <a:solidFill>
                  <a:schemeClr val="tx1"/>
                </a:solidFill>
                <a:latin typeface="Calibri" pitchFamily="34" charset="0"/>
                <a:cs typeface="Calibri" pitchFamily="34" charset="0"/>
              </a:rPr>
              <a:t>SIDE EFFECTS </a:t>
            </a:r>
          </a:p>
          <a:p>
            <a:pPr algn="just" fontAlgn="base"/>
            <a:endParaRPr lang="en-US" b="1" u="sng" dirty="0" smtClean="0">
              <a:solidFill>
                <a:srgbClr val="FF0000"/>
              </a:solidFill>
              <a:latin typeface="Arial" pitchFamily="34" charset="0"/>
              <a:cs typeface="Arial" pitchFamily="34" charset="0"/>
            </a:endParaRPr>
          </a:p>
          <a:p>
            <a:pPr algn="just" fontAlgn="base"/>
            <a:r>
              <a:rPr lang="en-US" dirty="0" smtClean="0">
                <a:solidFill>
                  <a:schemeClr val="tx1"/>
                </a:solidFill>
                <a:latin typeface="Calibri" pitchFamily="34" charset="0"/>
                <a:cs typeface="Calibri" pitchFamily="34" charset="0"/>
              </a:rPr>
              <a:t>Except for natural methods, all other contraceptive procedures are unnatural.</a:t>
            </a:r>
          </a:p>
          <a:p>
            <a:pPr algn="just" fontAlgn="base"/>
            <a:endParaRPr lang="en-US" dirty="0" smtClean="0">
              <a:solidFill>
                <a:schemeClr val="tx1"/>
              </a:solidFill>
              <a:latin typeface="Calibri" pitchFamily="34" charset="0"/>
              <a:cs typeface="Calibri" pitchFamily="34" charset="0"/>
            </a:endParaRP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Therefore they must have some side effects like: </a:t>
            </a:r>
            <a:endParaRPr lang="en-US" dirty="0" smtClean="0">
              <a:solidFill>
                <a:schemeClr val="tx1"/>
              </a:solidFill>
              <a:latin typeface="Calibri" pitchFamily="34" charset="0"/>
              <a:cs typeface="Calibri" pitchFamily="34" charset="0"/>
            </a:endParaRP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Nausea, </a:t>
            </a:r>
          </a:p>
          <a:p>
            <a:pPr algn="just" fontAlgn="base"/>
            <a:r>
              <a:rPr lang="en-US" dirty="0" smtClean="0">
                <a:solidFill>
                  <a:schemeClr val="tx1"/>
                </a:solidFill>
                <a:latin typeface="Calibri" pitchFamily="34" charset="0"/>
                <a:cs typeface="Calibri" pitchFamily="34" charset="0"/>
              </a:rPr>
              <a:t>Abdominal pain, </a:t>
            </a:r>
          </a:p>
          <a:p>
            <a:pPr algn="just" fontAlgn="base"/>
            <a:r>
              <a:rPr lang="en-US" dirty="0" smtClean="0">
                <a:solidFill>
                  <a:schemeClr val="tx1"/>
                </a:solidFill>
                <a:latin typeface="Calibri" pitchFamily="34" charset="0"/>
                <a:cs typeface="Calibri" pitchFamily="34" charset="0"/>
              </a:rPr>
              <a:t>Breakthrough bleeding,</a:t>
            </a:r>
          </a:p>
          <a:p>
            <a:pPr algn="just" fontAlgn="base"/>
            <a:r>
              <a:rPr lang="en-US" dirty="0" smtClean="0">
                <a:solidFill>
                  <a:schemeClr val="tx1"/>
                </a:solidFill>
                <a:latin typeface="Calibri" pitchFamily="34" charset="0"/>
                <a:cs typeface="Calibri" pitchFamily="34" charset="0"/>
              </a:rPr>
              <a:t>Irregular menstruation .</a:t>
            </a:r>
          </a:p>
          <a:p>
            <a:pPr algn="just" fontAlgn="base"/>
            <a:r>
              <a:rPr lang="en-US" dirty="0" smtClean="0">
                <a:solidFill>
                  <a:schemeClr val="tx1"/>
                </a:solidFill>
                <a:latin typeface="Calibri" pitchFamily="34" charset="0"/>
                <a:cs typeface="Calibri" pitchFamily="34" charset="0"/>
              </a:rPr>
              <a:t>Even breast cancer, though not very significant. should not be totally ignored. </a:t>
            </a:r>
          </a:p>
          <a:p>
            <a:pPr algn="just" fontAlgn="base"/>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453534" y="0"/>
            <a:ext cx="690465" cy="634482"/>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61256" y="0"/>
            <a:ext cx="7875038" cy="2585323"/>
          </a:xfrm>
          <a:prstGeom prst="rect">
            <a:avLst/>
          </a:prstGeom>
        </p:spPr>
        <p:txBody>
          <a:bodyPr wrap="square">
            <a:spAutoFit/>
          </a:bodyPr>
          <a:lstStyle/>
          <a:p>
            <a:pPr algn="just" fontAlgn="base"/>
            <a:r>
              <a:rPr lang="en-US" sz="2200" b="1" dirty="0" smtClean="0">
                <a:solidFill>
                  <a:srgbClr val="FF0000"/>
                </a:solidFill>
                <a:latin typeface="Calibri" pitchFamily="34" charset="0"/>
                <a:cs typeface="Calibri" pitchFamily="34" charset="0"/>
              </a:rPr>
              <a:t>MEDICAL TERMINATION OF PREGNANCY:</a:t>
            </a:r>
          </a:p>
          <a:p>
            <a:pPr algn="just" fontAlgn="base"/>
            <a:r>
              <a:rPr lang="en-US" dirty="0" smtClean="0">
                <a:solidFill>
                  <a:schemeClr val="tx1"/>
                </a:solidFill>
                <a:latin typeface="Calibri" pitchFamily="34" charset="0"/>
                <a:cs typeface="Calibri" pitchFamily="34" charset="0"/>
              </a:rPr>
              <a:t>Intentional </a:t>
            </a:r>
            <a:r>
              <a:rPr lang="en-US" dirty="0" smtClean="0">
                <a:solidFill>
                  <a:schemeClr val="tx1"/>
                </a:solidFill>
                <a:latin typeface="Calibri" pitchFamily="34" charset="0"/>
                <a:cs typeface="Calibri" pitchFamily="34" charset="0"/>
              </a:rPr>
              <a:t>or voluntary termination of pregnancy before full term is called medical termination of pregnancy (MTP) or induced abortion</a:t>
            </a:r>
            <a:r>
              <a:rPr lang="en-US" dirty="0" smtClean="0">
                <a:solidFill>
                  <a:schemeClr val="tx1"/>
                </a:solidFill>
                <a:latin typeface="Calibri" pitchFamily="34" charset="0"/>
                <a:cs typeface="Calibri" pitchFamily="34" charset="0"/>
              </a:rPr>
              <a:t>.</a:t>
            </a:r>
          </a:p>
          <a:p>
            <a:pPr algn="just" fontAlgn="base"/>
            <a:endParaRPr lang="en-US" dirty="0" smtClean="0">
              <a:solidFill>
                <a:schemeClr val="tx1"/>
              </a:solidFill>
              <a:latin typeface="Calibri" pitchFamily="34" charset="0"/>
              <a:cs typeface="Calibri" pitchFamily="34" charset="0"/>
            </a:endParaRPr>
          </a:p>
          <a:p>
            <a:pPr algn="just" fontAlgn="base"/>
            <a:r>
              <a:rPr lang="en-US" dirty="0" smtClean="0">
                <a:solidFill>
                  <a:schemeClr val="tx1"/>
                </a:solidFill>
                <a:latin typeface="Calibri" pitchFamily="34" charset="0"/>
                <a:cs typeface="Calibri" pitchFamily="34" charset="0"/>
              </a:rPr>
              <a:t>Nearly 45 to 50 million MTPs are performed in a year all over the world which accounts to l/5</a:t>
            </a:r>
            <a:r>
              <a:rPr lang="en-US" baseline="30000" dirty="0" smtClean="0">
                <a:solidFill>
                  <a:schemeClr val="tx1"/>
                </a:solidFill>
                <a:latin typeface="Calibri" pitchFamily="34" charset="0"/>
                <a:cs typeface="Calibri" pitchFamily="34" charset="0"/>
              </a:rPr>
              <a:t>th</a:t>
            </a:r>
            <a:r>
              <a:rPr lang="en-US" dirty="0" smtClean="0">
                <a:solidFill>
                  <a:schemeClr val="tx1"/>
                </a:solidFill>
                <a:latin typeface="Calibri" pitchFamily="34" charset="0"/>
                <a:cs typeface="Calibri" pitchFamily="34" charset="0"/>
              </a:rPr>
              <a:t> of the total number of conceived pregnancies in a year.</a:t>
            </a:r>
          </a:p>
          <a:p>
            <a:pPr algn="just" fontAlgn="base"/>
            <a:r>
              <a:rPr lang="en-US" dirty="0" smtClean="0">
                <a:solidFill>
                  <a:schemeClr val="tx1"/>
                </a:solidFill>
                <a:latin typeface="Calibri" pitchFamily="34" charset="0"/>
                <a:cs typeface="Calibri" pitchFamily="34" charset="0"/>
              </a:rPr>
              <a:t>Obviously MTP has a significant role in decreasing the population though it is not meant for that purpose. </a:t>
            </a:r>
          </a:p>
          <a:p>
            <a:pPr algn="just" fontAlgn="base"/>
            <a:r>
              <a:rPr lang="en-US" dirty="0" smtClean="0">
                <a:solidFill>
                  <a:schemeClr val="tx1"/>
                </a:solidFill>
                <a:latin typeface="Calibri" pitchFamily="34" charset="0"/>
                <a:cs typeface="Calibri" pitchFamily="34" charset="0"/>
              </a:rPr>
              <a:t>Government of India legalized MTP in 1971 with some strict conditions to avoid its misuse. </a:t>
            </a:r>
          </a:p>
          <a:p>
            <a:pPr algn="just" fontAlgn="base"/>
            <a:r>
              <a:rPr lang="en-US" dirty="0" smtClean="0">
                <a:solidFill>
                  <a:schemeClr val="tx1"/>
                </a:solidFill>
                <a:latin typeface="Calibri" pitchFamily="34" charset="0"/>
                <a:cs typeface="Calibri" pitchFamily="34" charset="0"/>
              </a:rPr>
              <a:t>Such restrictions are all the more important to check indiscriminate and illegal female </a:t>
            </a:r>
            <a:r>
              <a:rPr lang="en-US" dirty="0" err="1" smtClean="0">
                <a:solidFill>
                  <a:schemeClr val="tx1"/>
                </a:solidFill>
                <a:latin typeface="Calibri" pitchFamily="34" charset="0"/>
                <a:cs typeface="Calibri" pitchFamily="34" charset="0"/>
              </a:rPr>
              <a:t>foeticides</a:t>
            </a:r>
            <a:r>
              <a:rPr lang="en-US" dirty="0" smtClean="0">
                <a:solidFill>
                  <a:schemeClr val="tx1"/>
                </a:solidFill>
                <a:latin typeface="Calibri" pitchFamily="34" charset="0"/>
                <a:cs typeface="Calibri" pitchFamily="34" charset="0"/>
              </a:rPr>
              <a:t> which are reported to be high in India.</a:t>
            </a:r>
            <a:endParaRPr lang="en-US" u="sng" dirty="0" smtClean="0">
              <a:solidFill>
                <a:schemeClr val="tx1"/>
              </a:solidFill>
              <a:latin typeface="Calibri" pitchFamily="34" charset="0"/>
              <a:cs typeface="Calibri" pitchFamily="34" charset="0"/>
            </a:endParaRPr>
          </a:p>
          <a:p>
            <a:pPr algn="just" fontAlgn="base"/>
            <a:endParaRPr lang="en-US" b="1" u="sng" dirty="0" smtClean="0">
              <a:solidFill>
                <a:srgbClr val="C00000"/>
              </a:solidFill>
              <a:latin typeface="Arial" pitchFamily="34" charset="0"/>
              <a:cs typeface="Arial" pitchFamily="34" charset="0"/>
            </a:endParaRPr>
          </a:p>
        </p:txBody>
      </p:sp>
      <p:sp>
        <p:nvSpPr>
          <p:cNvPr id="6" name="Rectangle 5"/>
          <p:cNvSpPr/>
          <p:nvPr/>
        </p:nvSpPr>
        <p:spPr>
          <a:xfrm>
            <a:off x="158621" y="2456120"/>
            <a:ext cx="8098971" cy="2893100"/>
          </a:xfrm>
          <a:prstGeom prst="rect">
            <a:avLst/>
          </a:prstGeom>
        </p:spPr>
        <p:txBody>
          <a:bodyPr wrap="square">
            <a:spAutoFit/>
          </a:bodyPr>
          <a:lstStyle/>
          <a:p>
            <a:pPr algn="just" fontAlgn="base"/>
            <a:r>
              <a:rPr lang="en-US" dirty="0" smtClean="0">
                <a:solidFill>
                  <a:schemeClr val="tx1"/>
                </a:solidFill>
                <a:latin typeface="Calibri" pitchFamily="34" charset="0"/>
                <a:cs typeface="Calibri" pitchFamily="34" charset="0"/>
              </a:rPr>
              <a:t>This procedure is to get rid of unwanted pregnancies either due to casual unprotected intercourse or failure of the contraceptive used during coitus or rapes or is essential where continuation of the pregnancy could be harmful or even fatal either to the mother or to the </a:t>
            </a:r>
            <a:r>
              <a:rPr lang="en-US" dirty="0" err="1" smtClean="0">
                <a:solidFill>
                  <a:schemeClr val="tx1"/>
                </a:solidFill>
                <a:latin typeface="Calibri" pitchFamily="34" charset="0"/>
                <a:cs typeface="Calibri" pitchFamily="34" charset="0"/>
              </a:rPr>
              <a:t>foetus</a:t>
            </a:r>
            <a:r>
              <a:rPr lang="en-US" dirty="0" smtClean="0">
                <a:solidFill>
                  <a:schemeClr val="tx1"/>
                </a:solidFill>
                <a:latin typeface="Calibri" pitchFamily="34" charset="0"/>
                <a:cs typeface="Calibri" pitchFamily="34" charset="0"/>
              </a:rPr>
              <a:t> or  both.</a:t>
            </a:r>
            <a:endParaRPr lang="en-US" u="sng" dirty="0" smtClean="0">
              <a:solidFill>
                <a:schemeClr val="tx1"/>
              </a:solidFill>
              <a:latin typeface="Calibri" pitchFamily="34" charset="0"/>
              <a:cs typeface="Calibri" pitchFamily="34" charset="0"/>
            </a:endParaRP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MTPs ore considered relatively safe during the first trimester. i.e. up to 12 weeks of pregnancy. Second trimester abortions are much more riskier.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Majority of the MTPs are performed illegally by unqualified quacks which are not only unsafe but could be fatal too. </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Another trend is the misuse of amniocentesis to determine the sex of the unborn child frequently. if the </a:t>
            </a:r>
            <a:r>
              <a:rPr lang="en-US" dirty="0" err="1" smtClean="0">
                <a:solidFill>
                  <a:schemeClr val="tx1"/>
                </a:solidFill>
                <a:latin typeface="Calibri" pitchFamily="34" charset="0"/>
                <a:cs typeface="Calibri" pitchFamily="34" charset="0"/>
              </a:rPr>
              <a:t>foetus</a:t>
            </a:r>
            <a:r>
              <a:rPr lang="en-US" dirty="0" smtClean="0">
                <a:solidFill>
                  <a:schemeClr val="tx1"/>
                </a:solidFill>
                <a:latin typeface="Calibri" pitchFamily="34" charset="0"/>
                <a:cs typeface="Calibri" pitchFamily="34" charset="0"/>
              </a:rPr>
              <a:t> is found to be female, it is followed by MTP - this is totally against what is legal. </a:t>
            </a:r>
          </a:p>
          <a:p>
            <a:pPr algn="just" fontAlgn="base">
              <a:buNone/>
            </a:pPr>
            <a:endParaRPr lang="en-US" b="1" dirty="0" smtClean="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1188</Words>
  <Application>Microsoft Office PowerPoint</Application>
  <PresentationFormat>On-screen Show (16:9)</PresentationFormat>
  <Paragraphs>135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8</cp:revision>
  <dcterms:modified xsi:type="dcterms:W3CDTF">2020-07-23T18:32:26Z</dcterms:modified>
</cp:coreProperties>
</file>