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7"/>
  </p:notesMasterIdLst>
  <p:sldIdLst>
    <p:sldId id="256" r:id="rId2"/>
    <p:sldId id="257" r:id="rId3"/>
    <p:sldId id="272" r:id="rId4"/>
    <p:sldId id="271" r:id="rId5"/>
    <p:sldId id="270" r:id="rId6"/>
    <p:sldId id="269" r:id="rId7"/>
    <p:sldId id="268" r:id="rId8"/>
    <p:sldId id="266" r:id="rId9"/>
    <p:sldId id="265" r:id="rId10"/>
    <p:sldId id="260" r:id="rId11"/>
    <p:sldId id="264" r:id="rId12"/>
    <p:sldId id="263" r:id="rId13"/>
    <p:sldId id="262" r:id="rId14"/>
    <p:sldId id="261" r:id="rId15"/>
    <p:sldId id="259" r:id="rId1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snapToGrid="0">
      <p:cViewPr>
        <p:scale>
          <a:sx n="102" d="100"/>
          <a:sy n="102" d="100"/>
        </p:scale>
        <p:origin x="-438"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 xmlns:p14="http://schemas.microsoft.com/office/powerpoint/2010/main"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1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129369" y="1177142"/>
            <a:ext cx="8763000" cy="940907"/>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 sz="3000" b="1" dirty="0" smtClean="0">
                <a:solidFill>
                  <a:srgbClr val="FF0000"/>
                </a:solidFill>
                <a:latin typeface="Calibri"/>
                <a:ea typeface="Calibri"/>
                <a:cs typeface="Calibri"/>
                <a:sym typeface="Calibri"/>
              </a:rPr>
              <a:t>REPRODUCTIVE HEALTH</a:t>
            </a: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r>
              <a:rPr lang="en" sz="2500" b="1" dirty="0" smtClean="0">
                <a:latin typeface="Calibri"/>
                <a:ea typeface="Calibri"/>
                <a:cs typeface="Calibri"/>
                <a:sym typeface="Calibri"/>
              </a:rPr>
              <a:t>PROBLEMS,STRATEGIES AND BIRTH CONTROL</a:t>
            </a:r>
            <a:endParaRPr sz="2500" b="1"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222175" y="2571738"/>
            <a:ext cx="4449213"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BIOLOGY</a:t>
            </a:r>
            <a:endParaRPr b="1"/>
          </a:p>
          <a:p>
            <a:pPr marL="0" lvl="0" indent="0" algn="l" rtl="0">
              <a:spcBef>
                <a:spcPts val="0"/>
              </a:spcBef>
              <a:spcAft>
                <a:spcPts val="0"/>
              </a:spcAft>
              <a:buNone/>
            </a:pPr>
            <a:r>
              <a:rPr lang="en" b="1" dirty="0"/>
              <a:t>CHAPTER </a:t>
            </a:r>
            <a:r>
              <a:rPr lang="en" b="1" dirty="0" smtClean="0"/>
              <a:t>NUMBER:04</a:t>
            </a:r>
            <a:endParaRPr b="1"/>
          </a:p>
          <a:p>
            <a:pPr marL="0" lvl="0" indent="0" algn="l" rtl="0">
              <a:spcBef>
                <a:spcPts val="0"/>
              </a:spcBef>
              <a:spcAft>
                <a:spcPts val="0"/>
              </a:spcAft>
              <a:buNone/>
            </a:pPr>
            <a:r>
              <a:rPr lang="en" b="1" dirty="0"/>
              <a:t>CHAPTER NAME </a:t>
            </a:r>
            <a:r>
              <a:rPr lang="en" b="1" dirty="0" smtClean="0"/>
              <a:t>:REPRODUCTIVE HEALTH</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385200" y="309143"/>
            <a:ext cx="2270173" cy="430887"/>
          </a:xfrm>
          <a:prstGeom prst="rect">
            <a:avLst/>
          </a:prstGeom>
        </p:spPr>
        <p:txBody>
          <a:bodyPr wrap="none">
            <a:spAutoFit/>
          </a:bodyPr>
          <a:lstStyle/>
          <a:p>
            <a:r>
              <a:rPr lang="en-US" sz="2200" b="1" dirty="0" smtClean="0">
                <a:solidFill>
                  <a:srgbClr val="FF0000"/>
                </a:solidFill>
                <a:latin typeface="Calibri" pitchFamily="34" charset="0"/>
                <a:cs typeface="Calibri" pitchFamily="34" charset="0"/>
              </a:rPr>
              <a:t>CONTRACEPTIVES</a:t>
            </a:r>
            <a:endParaRPr lang="en-US" sz="2200" dirty="0">
              <a:solidFill>
                <a:srgbClr val="FF0000"/>
              </a:solidFill>
              <a:latin typeface="Calibri" pitchFamily="34" charset="0"/>
              <a:cs typeface="Calibri" pitchFamily="34" charset="0"/>
            </a:endParaRPr>
          </a:p>
        </p:txBody>
      </p:sp>
      <p:sp>
        <p:nvSpPr>
          <p:cNvPr id="6" name="Rectangle 5"/>
          <p:cNvSpPr/>
          <p:nvPr/>
        </p:nvSpPr>
        <p:spPr>
          <a:xfrm>
            <a:off x="251925" y="822460"/>
            <a:ext cx="7333862" cy="707886"/>
          </a:xfrm>
          <a:prstGeom prst="rect">
            <a:avLst/>
          </a:prstGeom>
        </p:spPr>
        <p:txBody>
          <a:bodyPr wrap="square">
            <a:spAutoFit/>
          </a:bodyPr>
          <a:lstStyle/>
          <a:p>
            <a:pPr>
              <a:buNone/>
            </a:pPr>
            <a:r>
              <a:rPr lang="en-GB" dirty="0" smtClean="0">
                <a:latin typeface="Calibri" pitchFamily="34" charset="0"/>
                <a:cs typeface="Calibri" pitchFamily="34" charset="0"/>
              </a:rPr>
              <a:t>They are devices which prevent conception or pregnancy without in any way interfering in reproductive health of the individuals.</a:t>
            </a:r>
          </a:p>
          <a:p>
            <a:pPr>
              <a:buNone/>
            </a:pPr>
            <a:r>
              <a:rPr lang="en-GB" sz="1200" b="1" dirty="0" smtClean="0">
                <a:latin typeface="Arial" pitchFamily="34" charset="0"/>
                <a:cs typeface="Arial" pitchFamily="34" charset="0"/>
              </a:rPr>
              <a:t>	</a:t>
            </a:r>
          </a:p>
        </p:txBody>
      </p:sp>
      <p:sp>
        <p:nvSpPr>
          <p:cNvPr id="7" name="Rectangle 6"/>
          <p:cNvSpPr/>
          <p:nvPr/>
        </p:nvSpPr>
        <p:spPr>
          <a:xfrm>
            <a:off x="297630" y="1774050"/>
            <a:ext cx="5514651" cy="430887"/>
          </a:xfrm>
          <a:prstGeom prst="rect">
            <a:avLst/>
          </a:prstGeom>
        </p:spPr>
        <p:txBody>
          <a:bodyPr wrap="none">
            <a:spAutoFit/>
          </a:bodyPr>
          <a:lstStyle/>
          <a:p>
            <a:r>
              <a:rPr lang="en-GB" sz="2200" b="1" dirty="0" smtClean="0">
                <a:solidFill>
                  <a:srgbClr val="FF0000"/>
                </a:solidFill>
                <a:latin typeface="Calibri" pitchFamily="34" charset="0"/>
                <a:cs typeface="Calibri" pitchFamily="34" charset="0"/>
              </a:rPr>
              <a:t>CHARACTERISTIC OF IDEAL CONTRACEPTIVES </a:t>
            </a:r>
            <a:endParaRPr lang="en-US" sz="2200" dirty="0">
              <a:solidFill>
                <a:srgbClr val="FF0000"/>
              </a:solidFill>
              <a:latin typeface="Calibri" pitchFamily="34" charset="0"/>
              <a:cs typeface="Calibri" pitchFamily="34" charset="0"/>
            </a:endParaRPr>
          </a:p>
        </p:txBody>
      </p:sp>
      <p:sp>
        <p:nvSpPr>
          <p:cNvPr id="8" name="Rectangle 7"/>
          <p:cNvSpPr/>
          <p:nvPr/>
        </p:nvSpPr>
        <p:spPr>
          <a:xfrm>
            <a:off x="811763" y="2628622"/>
            <a:ext cx="4572000" cy="1508105"/>
          </a:xfrm>
          <a:prstGeom prst="rect">
            <a:avLst/>
          </a:prstGeom>
        </p:spPr>
        <p:txBody>
          <a:bodyPr>
            <a:spAutoFit/>
          </a:bodyPr>
          <a:lstStyle/>
          <a:p>
            <a:pPr algn="just">
              <a:buNone/>
            </a:pPr>
            <a:r>
              <a:rPr lang="en-GB" sz="1200" b="1" dirty="0" smtClean="0">
                <a:solidFill>
                  <a:schemeClr val="tx1"/>
                </a:solidFill>
                <a:latin typeface="Arial" pitchFamily="34" charset="0"/>
                <a:cs typeface="Arial" pitchFamily="34" charset="0"/>
              </a:rPr>
              <a:t>1)</a:t>
            </a:r>
            <a:r>
              <a:rPr lang="en-GB" b="1" dirty="0" smtClean="0">
                <a:solidFill>
                  <a:schemeClr val="tx1"/>
                </a:solidFill>
                <a:latin typeface="Arial" pitchFamily="34" charset="0"/>
                <a:cs typeface="Arial" pitchFamily="34" charset="0"/>
              </a:rPr>
              <a:t>User </a:t>
            </a:r>
            <a:r>
              <a:rPr lang="en-GB" b="1" dirty="0" smtClean="0">
                <a:solidFill>
                  <a:schemeClr val="tx1"/>
                </a:solidFill>
                <a:latin typeface="Arial" pitchFamily="34" charset="0"/>
                <a:cs typeface="Arial" pitchFamily="34" charset="0"/>
              </a:rPr>
              <a:t>friendly i.e. Comfortable and easy to use.</a:t>
            </a:r>
          </a:p>
          <a:p>
            <a:pPr algn="just">
              <a:buNone/>
            </a:pPr>
            <a:endParaRPr lang="en-GB" sz="1200" b="1" dirty="0" smtClean="0">
              <a:solidFill>
                <a:schemeClr val="tx1"/>
              </a:solidFill>
              <a:latin typeface="Arial" pitchFamily="34" charset="0"/>
              <a:cs typeface="Arial" pitchFamily="34" charset="0"/>
            </a:endParaRPr>
          </a:p>
          <a:p>
            <a:pPr algn="just">
              <a:buNone/>
            </a:pPr>
            <a:r>
              <a:rPr lang="en-GB" sz="1200" b="1" dirty="0" smtClean="0">
                <a:solidFill>
                  <a:schemeClr val="tx1"/>
                </a:solidFill>
                <a:latin typeface="Arial" pitchFamily="34" charset="0"/>
                <a:cs typeface="Arial" pitchFamily="34" charset="0"/>
              </a:rPr>
              <a:t>(2)</a:t>
            </a:r>
            <a:r>
              <a:rPr lang="en-GB" b="1" dirty="0" smtClean="0">
                <a:solidFill>
                  <a:schemeClr val="tx1"/>
                </a:solidFill>
                <a:latin typeface="Arial" pitchFamily="34" charset="0"/>
                <a:cs typeface="Arial" pitchFamily="34" charset="0"/>
              </a:rPr>
              <a:t>Without </a:t>
            </a:r>
            <a:r>
              <a:rPr lang="en-GB" b="1" dirty="0" smtClean="0">
                <a:solidFill>
                  <a:schemeClr val="tx1"/>
                </a:solidFill>
                <a:latin typeface="Arial" pitchFamily="34" charset="0"/>
                <a:cs typeface="Arial" pitchFamily="34" charset="0"/>
              </a:rPr>
              <a:t>any side effect.</a:t>
            </a:r>
          </a:p>
          <a:p>
            <a:pPr algn="just">
              <a:buNone/>
            </a:pPr>
            <a:endParaRPr lang="en-GB" sz="1200" b="1" dirty="0" smtClean="0">
              <a:solidFill>
                <a:schemeClr val="tx1"/>
              </a:solidFill>
              <a:latin typeface="Arial" pitchFamily="34" charset="0"/>
              <a:cs typeface="Arial" pitchFamily="34" charset="0"/>
            </a:endParaRPr>
          </a:p>
          <a:p>
            <a:pPr algn="just">
              <a:buNone/>
            </a:pPr>
            <a:r>
              <a:rPr lang="en-GB" sz="1200" b="1" dirty="0" smtClean="0">
                <a:solidFill>
                  <a:schemeClr val="tx1"/>
                </a:solidFill>
                <a:latin typeface="Arial" pitchFamily="34" charset="0"/>
                <a:cs typeface="Arial" pitchFamily="34" charset="0"/>
              </a:rPr>
              <a:t>(3)</a:t>
            </a:r>
            <a:r>
              <a:rPr lang="en-GB" b="1" dirty="0" smtClean="0">
                <a:solidFill>
                  <a:schemeClr val="tx1"/>
                </a:solidFill>
                <a:latin typeface="Arial" pitchFamily="34" charset="0"/>
                <a:cs typeface="Arial" pitchFamily="34" charset="0"/>
              </a:rPr>
              <a:t>Reversible</a:t>
            </a:r>
            <a:r>
              <a:rPr lang="en-GB" b="1" dirty="0" smtClean="0">
                <a:solidFill>
                  <a:schemeClr val="tx1"/>
                </a:solidFill>
                <a:latin typeface="Arial" pitchFamily="34" charset="0"/>
                <a:cs typeface="Arial" pitchFamily="34" charset="0"/>
              </a:rPr>
              <a:t>.</a:t>
            </a:r>
          </a:p>
          <a:p>
            <a:pPr algn="just">
              <a:buNone/>
            </a:pPr>
            <a:endParaRPr lang="en-GB" sz="1200" b="1" dirty="0" smtClean="0">
              <a:solidFill>
                <a:schemeClr val="tx1"/>
              </a:solidFill>
              <a:latin typeface="Arial" pitchFamily="34" charset="0"/>
              <a:cs typeface="Arial" pitchFamily="34" charset="0"/>
            </a:endParaRPr>
          </a:p>
          <a:p>
            <a:pPr algn="just">
              <a:buNone/>
            </a:pPr>
            <a:r>
              <a:rPr lang="en-GB" sz="1200" b="1" dirty="0" smtClean="0">
                <a:solidFill>
                  <a:schemeClr val="tx1"/>
                </a:solidFill>
                <a:latin typeface="Arial" pitchFamily="34" charset="0"/>
                <a:cs typeface="Arial" pitchFamily="34" charset="0"/>
              </a:rPr>
              <a:t>(4)</a:t>
            </a:r>
            <a:r>
              <a:rPr lang="en-GB" b="1" dirty="0" smtClean="0">
                <a:solidFill>
                  <a:schemeClr val="tx1"/>
                </a:solidFill>
                <a:latin typeface="Arial" pitchFamily="34" charset="0"/>
                <a:cs typeface="Arial" pitchFamily="34" charset="0"/>
              </a:rPr>
              <a:t>Completely </a:t>
            </a:r>
            <a:r>
              <a:rPr lang="en-GB" b="1" dirty="0" smtClean="0">
                <a:solidFill>
                  <a:schemeClr val="tx1"/>
                </a:solidFill>
                <a:latin typeface="Arial" pitchFamily="34" charset="0"/>
                <a:cs typeface="Arial" pitchFamily="34" charset="0"/>
              </a:rPr>
              <a:t>effective against pregnancy</a:t>
            </a:r>
            <a:r>
              <a:rPr lang="en-GB" b="1" dirty="0" smtClean="0">
                <a:solidFill>
                  <a:srgbClr val="C00000"/>
                </a:solidFill>
                <a:latin typeface="Arial" pitchFamily="34" charset="0"/>
                <a:cs typeface="Arial" pitchFamily="34" charset="0"/>
              </a:rPr>
              <a:t>.</a:t>
            </a:r>
            <a:endParaRPr lang="en-GB" b="1" dirty="0" smtClean="0">
              <a:solidFill>
                <a:srgbClr val="C00000"/>
              </a:solidFill>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113855" y="253160"/>
            <a:ext cx="2646878" cy="430887"/>
          </a:xfrm>
          <a:prstGeom prst="rect">
            <a:avLst/>
          </a:prstGeom>
        </p:spPr>
        <p:txBody>
          <a:bodyPr wrap="none">
            <a:spAutoFit/>
          </a:bodyPr>
          <a:lstStyle/>
          <a:p>
            <a:r>
              <a:rPr lang="en-GB" sz="2200" b="1" dirty="0" smtClean="0">
                <a:solidFill>
                  <a:srgbClr val="FF0000"/>
                </a:solidFill>
                <a:latin typeface="Calibri" pitchFamily="34" charset="0"/>
                <a:cs typeface="Calibri" pitchFamily="34" charset="0"/>
              </a:rPr>
              <a:t>NATURAL METHODS </a:t>
            </a:r>
            <a:endParaRPr lang="en-US" sz="2200" dirty="0">
              <a:solidFill>
                <a:srgbClr val="FF0000"/>
              </a:solidFill>
              <a:latin typeface="Calibri" pitchFamily="34" charset="0"/>
              <a:cs typeface="Calibri" pitchFamily="34" charset="0"/>
            </a:endParaRPr>
          </a:p>
        </p:txBody>
      </p:sp>
      <p:sp>
        <p:nvSpPr>
          <p:cNvPr id="6" name="Rectangle 5"/>
          <p:cNvSpPr/>
          <p:nvPr/>
        </p:nvSpPr>
        <p:spPr>
          <a:xfrm>
            <a:off x="298580" y="700189"/>
            <a:ext cx="7968342" cy="523220"/>
          </a:xfrm>
          <a:prstGeom prst="rect">
            <a:avLst/>
          </a:prstGeom>
        </p:spPr>
        <p:txBody>
          <a:bodyPr wrap="square">
            <a:spAutoFit/>
          </a:bodyPr>
          <a:lstStyle/>
          <a:p>
            <a:pPr algn="just" fontAlgn="base">
              <a:buNone/>
            </a:pPr>
            <a:r>
              <a:rPr lang="en-GB" dirty="0" smtClean="0">
                <a:latin typeface="Calibri" pitchFamily="34" charset="0"/>
                <a:cs typeface="Calibri" pitchFamily="34" charset="0"/>
              </a:rPr>
              <a:t>They are methods which do not </a:t>
            </a:r>
            <a:r>
              <a:rPr lang="en-GB" dirty="0" err="1" smtClean="0">
                <a:latin typeface="Calibri" pitchFamily="34" charset="0"/>
                <a:cs typeface="Calibri" pitchFamily="34" charset="0"/>
              </a:rPr>
              <a:t>requireany</a:t>
            </a:r>
            <a:r>
              <a:rPr lang="en-GB" dirty="0" smtClean="0">
                <a:latin typeface="Calibri" pitchFamily="34" charset="0"/>
                <a:cs typeface="Calibri" pitchFamily="34" charset="0"/>
              </a:rPr>
              <a:t> </a:t>
            </a:r>
            <a:r>
              <a:rPr lang="en-GB" dirty="0" smtClean="0">
                <a:latin typeface="Calibri" pitchFamily="34" charset="0"/>
                <a:cs typeface="Calibri" pitchFamily="34" charset="0"/>
              </a:rPr>
              <a:t>device or medicine for preventing pregnancy. Natural methods are of three kinds :</a:t>
            </a:r>
            <a:endParaRPr lang="en-GB" sz="1200" dirty="0" smtClean="0">
              <a:latin typeface="Calibri" pitchFamily="34" charset="0"/>
              <a:cs typeface="Calibri" pitchFamily="34" charset="0"/>
            </a:endParaRPr>
          </a:p>
        </p:txBody>
      </p:sp>
      <p:sp>
        <p:nvSpPr>
          <p:cNvPr id="7" name="Rectangle 6"/>
          <p:cNvSpPr/>
          <p:nvPr/>
        </p:nvSpPr>
        <p:spPr>
          <a:xfrm>
            <a:off x="137832" y="1400825"/>
            <a:ext cx="5261377" cy="430887"/>
          </a:xfrm>
          <a:prstGeom prst="rect">
            <a:avLst/>
          </a:prstGeom>
        </p:spPr>
        <p:txBody>
          <a:bodyPr wrap="none">
            <a:spAutoFit/>
          </a:bodyPr>
          <a:lstStyle/>
          <a:p>
            <a:r>
              <a:rPr lang="en-GB" sz="2200" b="1" u="sng" dirty="0" smtClean="0">
                <a:solidFill>
                  <a:srgbClr val="FF0000"/>
                </a:solidFill>
                <a:latin typeface="Calibri" pitchFamily="34" charset="0"/>
                <a:cs typeface="Calibri" pitchFamily="34" charset="0"/>
              </a:rPr>
              <a:t>PERIODIC ABSTINENCE (RHYTHM </a:t>
            </a:r>
            <a:r>
              <a:rPr lang="en-GB" sz="2200" b="1" u="sng" dirty="0" smtClean="0">
                <a:solidFill>
                  <a:srgbClr val="FF0000"/>
                </a:solidFill>
                <a:latin typeface="Calibri" pitchFamily="34" charset="0"/>
                <a:cs typeface="Calibri" pitchFamily="34" charset="0"/>
              </a:rPr>
              <a:t>METHOD)</a:t>
            </a:r>
            <a:endParaRPr lang="en-US" sz="2200" dirty="0">
              <a:solidFill>
                <a:srgbClr val="FF0000"/>
              </a:solidFill>
              <a:latin typeface="Calibri" pitchFamily="34" charset="0"/>
              <a:cs typeface="Calibri" pitchFamily="34" charset="0"/>
            </a:endParaRPr>
          </a:p>
        </p:txBody>
      </p:sp>
      <p:sp>
        <p:nvSpPr>
          <p:cNvPr id="8" name="Rectangle 7"/>
          <p:cNvSpPr/>
          <p:nvPr/>
        </p:nvSpPr>
        <p:spPr>
          <a:xfrm>
            <a:off x="289249" y="2017534"/>
            <a:ext cx="4572000" cy="2246769"/>
          </a:xfrm>
          <a:prstGeom prst="rect">
            <a:avLst/>
          </a:prstGeom>
        </p:spPr>
        <p:txBody>
          <a:bodyPr>
            <a:spAutoFit/>
          </a:bodyPr>
          <a:lstStyle/>
          <a:p>
            <a:pPr algn="just" fontAlgn="base">
              <a:buNone/>
            </a:pPr>
            <a:r>
              <a:rPr lang="en-GB" dirty="0" smtClean="0">
                <a:solidFill>
                  <a:schemeClr val="tx1"/>
                </a:solidFill>
                <a:latin typeface="Calibri" pitchFamily="34" charset="0"/>
                <a:cs typeface="Calibri" pitchFamily="34" charset="0"/>
              </a:rPr>
              <a:t>Ovulation occurs roughly about the middle of menstrual cycle . Fertility period when fertilisation can occur is up to 48 hours after ovulation. </a:t>
            </a:r>
          </a:p>
          <a:p>
            <a:pPr algn="just" fontAlgn="base">
              <a:buNone/>
            </a:pPr>
            <a:r>
              <a:rPr lang="en-GB" dirty="0" smtClean="0">
                <a:solidFill>
                  <a:schemeClr val="tx1"/>
                </a:solidFill>
                <a:latin typeface="Calibri" pitchFamily="34" charset="0"/>
                <a:cs typeface="Calibri" pitchFamily="34" charset="0"/>
              </a:rPr>
              <a:t>Ovulation </a:t>
            </a:r>
            <a:r>
              <a:rPr lang="en-GB" dirty="0" smtClean="0">
                <a:solidFill>
                  <a:schemeClr val="tx1"/>
                </a:solidFill>
                <a:latin typeface="Calibri" pitchFamily="34" charset="0"/>
                <a:cs typeface="Calibri" pitchFamily="34" charset="0"/>
              </a:rPr>
              <a:t>period can be known simply </a:t>
            </a:r>
          </a:p>
          <a:p>
            <a:pPr algn="just" fontAlgn="base">
              <a:buNone/>
            </a:pPr>
            <a:r>
              <a:rPr lang="en-GB" dirty="0" smtClean="0">
                <a:solidFill>
                  <a:schemeClr val="tx1"/>
                </a:solidFill>
                <a:latin typeface="Calibri" pitchFamily="34" charset="0"/>
                <a:cs typeface="Calibri" pitchFamily="34" charset="0"/>
              </a:rPr>
              <a:t>by </a:t>
            </a:r>
            <a:r>
              <a:rPr lang="en-GB" dirty="0" smtClean="0">
                <a:solidFill>
                  <a:schemeClr val="tx1"/>
                </a:solidFill>
                <a:latin typeface="Calibri" pitchFamily="34" charset="0"/>
                <a:cs typeface="Calibri" pitchFamily="34" charset="0"/>
              </a:rPr>
              <a:t>remembering the time and date of</a:t>
            </a:r>
          </a:p>
          <a:p>
            <a:pPr algn="just" fontAlgn="base">
              <a:buNone/>
            </a:pPr>
            <a:r>
              <a:rPr lang="en-GB" dirty="0" smtClean="0">
                <a:solidFill>
                  <a:schemeClr val="tx1"/>
                </a:solidFill>
                <a:latin typeface="Calibri" pitchFamily="34" charset="0"/>
                <a:cs typeface="Calibri" pitchFamily="34" charset="0"/>
              </a:rPr>
              <a:t> </a:t>
            </a:r>
            <a:r>
              <a:rPr lang="en-GB" dirty="0" smtClean="0">
                <a:solidFill>
                  <a:schemeClr val="tx1"/>
                </a:solidFill>
                <a:latin typeface="Calibri" pitchFamily="34" charset="0"/>
                <a:cs typeface="Calibri" pitchFamily="34" charset="0"/>
              </a:rPr>
              <a:t>menstrual cycle.</a:t>
            </a:r>
          </a:p>
          <a:p>
            <a:pPr algn="just" fontAlgn="base">
              <a:buNone/>
            </a:pPr>
            <a:r>
              <a:rPr lang="en-GB" dirty="0" smtClean="0">
                <a:solidFill>
                  <a:schemeClr val="tx1"/>
                </a:solidFill>
                <a:latin typeface="Calibri" pitchFamily="34" charset="0"/>
                <a:cs typeface="Calibri" pitchFamily="34" charset="0"/>
              </a:rPr>
              <a:t>Avoiding </a:t>
            </a:r>
            <a:r>
              <a:rPr lang="en-GB" dirty="0" smtClean="0">
                <a:solidFill>
                  <a:schemeClr val="tx1"/>
                </a:solidFill>
                <a:latin typeface="Calibri" pitchFamily="34" charset="0"/>
                <a:cs typeface="Calibri" pitchFamily="34" charset="0"/>
              </a:rPr>
              <a:t>sex during the fertility period </a:t>
            </a:r>
          </a:p>
          <a:p>
            <a:pPr algn="just" fontAlgn="base">
              <a:buNone/>
            </a:pPr>
            <a:r>
              <a:rPr lang="en-GB" dirty="0" smtClean="0">
                <a:solidFill>
                  <a:schemeClr val="tx1"/>
                </a:solidFill>
                <a:latin typeface="Calibri" pitchFamily="34" charset="0"/>
                <a:cs typeface="Calibri" pitchFamily="34" charset="0"/>
              </a:rPr>
              <a:t>will </a:t>
            </a:r>
            <a:r>
              <a:rPr lang="en-GB" dirty="0" smtClean="0">
                <a:solidFill>
                  <a:schemeClr val="tx1"/>
                </a:solidFill>
                <a:latin typeface="Calibri" pitchFamily="34" charset="0"/>
                <a:cs typeface="Calibri" pitchFamily="34" charset="0"/>
              </a:rPr>
              <a:t>naturally prevent conception. </a:t>
            </a:r>
            <a:endParaRPr lang="en-GB" dirty="0" smtClean="0">
              <a:solidFill>
                <a:schemeClr val="tx1"/>
              </a:solidFill>
              <a:latin typeface="Calibri" pitchFamily="34" charset="0"/>
              <a:cs typeface="Calibri" pitchFamily="34" charset="0"/>
            </a:endParaRPr>
          </a:p>
          <a:p>
            <a:pPr algn="just" fontAlgn="base">
              <a:buNone/>
            </a:pPr>
            <a:r>
              <a:rPr lang="en-GB" dirty="0" smtClean="0">
                <a:solidFill>
                  <a:schemeClr val="tx1"/>
                </a:solidFill>
                <a:latin typeface="Calibri" pitchFamily="34" charset="0"/>
                <a:cs typeface="Calibri" pitchFamily="34" charset="0"/>
              </a:rPr>
              <a:t>It </a:t>
            </a:r>
            <a:r>
              <a:rPr lang="en-GB" dirty="0" smtClean="0">
                <a:solidFill>
                  <a:schemeClr val="tx1"/>
                </a:solidFill>
                <a:latin typeface="Calibri" pitchFamily="34" charset="0"/>
                <a:cs typeface="Calibri" pitchFamily="34" charset="0"/>
              </a:rPr>
              <a:t>is however always better to avoid sex</a:t>
            </a:r>
          </a:p>
          <a:p>
            <a:pPr algn="just" fontAlgn="base">
              <a:buNone/>
            </a:pPr>
            <a:r>
              <a:rPr lang="en-GB" dirty="0" smtClean="0">
                <a:solidFill>
                  <a:schemeClr val="tx1"/>
                </a:solidFill>
                <a:latin typeface="Calibri" pitchFamily="34" charset="0"/>
                <a:cs typeface="Calibri" pitchFamily="34" charset="0"/>
              </a:rPr>
              <a:t> </a:t>
            </a:r>
            <a:r>
              <a:rPr lang="en-GB" dirty="0" smtClean="0">
                <a:solidFill>
                  <a:schemeClr val="tx1"/>
                </a:solidFill>
                <a:latin typeface="Calibri" pitchFamily="34" charset="0"/>
                <a:cs typeface="Calibri" pitchFamily="34" charset="0"/>
              </a:rPr>
              <a:t>from day 10-17 of menstrual cycle.</a:t>
            </a:r>
            <a:endParaRPr lang="en-GB" dirty="0" smtClean="0">
              <a:solidFill>
                <a:schemeClr val="tx1"/>
              </a:solidFill>
              <a:latin typeface="Calibri" pitchFamily="34" charset="0"/>
              <a:cs typeface="Calibri" pitchFamily="34" charset="0"/>
            </a:endParaRPr>
          </a:p>
        </p:txBody>
      </p:sp>
      <p:pic>
        <p:nvPicPr>
          <p:cNvPr id="9" name="Picture 2" descr="C:\Users\User\Pictures\biology images\rythim method.png"/>
          <p:cNvPicPr>
            <a:picLocks noChangeAspect="1" noChangeArrowheads="1"/>
          </p:cNvPicPr>
          <p:nvPr/>
        </p:nvPicPr>
        <p:blipFill>
          <a:blip r:embed="rId4"/>
          <a:srcRect/>
          <a:stretch>
            <a:fillRect/>
          </a:stretch>
        </p:blipFill>
        <p:spPr bwMode="auto">
          <a:xfrm>
            <a:off x="4767943" y="1940767"/>
            <a:ext cx="4114800" cy="2780523"/>
          </a:xfrm>
          <a:prstGeom prst="rect">
            <a:avLst/>
          </a:prstGeom>
          <a:noFill/>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164620" y="131862"/>
            <a:ext cx="2768707" cy="430887"/>
          </a:xfrm>
          <a:prstGeom prst="rect">
            <a:avLst/>
          </a:prstGeom>
        </p:spPr>
        <p:txBody>
          <a:bodyPr wrap="none">
            <a:spAutoFit/>
          </a:bodyPr>
          <a:lstStyle/>
          <a:p>
            <a:r>
              <a:rPr lang="en-US" sz="2200" b="1" dirty="0" smtClean="0">
                <a:solidFill>
                  <a:srgbClr val="FF0000"/>
                </a:solidFill>
                <a:latin typeface="Calibri" pitchFamily="34" charset="0"/>
                <a:cs typeface="Calibri" pitchFamily="34" charset="0"/>
              </a:rPr>
              <a:t>COITUS INTERRUPTUS</a:t>
            </a:r>
            <a:endParaRPr lang="en-US" sz="2200" dirty="0">
              <a:solidFill>
                <a:srgbClr val="FF0000"/>
              </a:solidFill>
              <a:latin typeface="Calibri" pitchFamily="34" charset="0"/>
              <a:cs typeface="Calibri" pitchFamily="34" charset="0"/>
            </a:endParaRPr>
          </a:p>
        </p:txBody>
      </p:sp>
      <p:sp>
        <p:nvSpPr>
          <p:cNvPr id="6" name="Rectangle 5"/>
          <p:cNvSpPr/>
          <p:nvPr/>
        </p:nvSpPr>
        <p:spPr>
          <a:xfrm>
            <a:off x="205273" y="662028"/>
            <a:ext cx="5915609" cy="954107"/>
          </a:xfrm>
          <a:prstGeom prst="rect">
            <a:avLst/>
          </a:prstGeom>
        </p:spPr>
        <p:txBody>
          <a:bodyPr wrap="square">
            <a:spAutoFit/>
          </a:bodyPr>
          <a:lstStyle/>
          <a:p>
            <a:pPr>
              <a:buNone/>
            </a:pPr>
            <a:r>
              <a:rPr lang="en-GB" dirty="0" smtClean="0">
                <a:solidFill>
                  <a:schemeClr val="tx1"/>
                </a:solidFill>
                <a:latin typeface="Calibri" pitchFamily="34" charset="0"/>
                <a:cs typeface="Calibri" pitchFamily="34" charset="0"/>
              </a:rPr>
              <a:t>This method is otherwise known as withdrawal method</a:t>
            </a:r>
            <a:r>
              <a:rPr lang="en-US" dirty="0" smtClean="0">
                <a:solidFill>
                  <a:schemeClr val="tx1"/>
                </a:solidFill>
                <a:latin typeface="Calibri" pitchFamily="34" charset="0"/>
                <a:cs typeface="Calibri" pitchFamily="34" charset="0"/>
              </a:rPr>
              <a:t>.</a:t>
            </a:r>
          </a:p>
          <a:p>
            <a:pPr>
              <a:buNone/>
            </a:pPr>
            <a:endParaRPr lang="en-US" dirty="0" smtClean="0">
              <a:solidFill>
                <a:schemeClr val="tx1"/>
              </a:solidFill>
              <a:latin typeface="Calibri" pitchFamily="34" charset="0"/>
              <a:cs typeface="Calibri" pitchFamily="34" charset="0"/>
            </a:endParaRPr>
          </a:p>
          <a:p>
            <a:pPr algn="just">
              <a:buNone/>
            </a:pPr>
            <a:r>
              <a:rPr lang="en-US" dirty="0" smtClean="0">
                <a:solidFill>
                  <a:schemeClr val="tx1"/>
                </a:solidFill>
                <a:latin typeface="Calibri" pitchFamily="34" charset="0"/>
                <a:cs typeface="Calibri" pitchFamily="34" charset="0"/>
              </a:rPr>
              <a:t>This </a:t>
            </a:r>
            <a:r>
              <a:rPr lang="en-US" dirty="0" smtClean="0">
                <a:solidFill>
                  <a:schemeClr val="tx1"/>
                </a:solidFill>
                <a:latin typeface="Calibri" pitchFamily="34" charset="0"/>
                <a:cs typeface="Calibri" pitchFamily="34" charset="0"/>
              </a:rPr>
              <a:t>is another method in which the male partner withdraws his penis from the vagina just before ejaculation so as to avoid insemination.</a:t>
            </a:r>
            <a:endParaRPr lang="en-US" dirty="0" smtClean="0">
              <a:solidFill>
                <a:schemeClr val="tx1"/>
              </a:solidFill>
              <a:latin typeface="Calibri" pitchFamily="34" charset="0"/>
              <a:cs typeface="Calibri" pitchFamily="34" charset="0"/>
            </a:endParaRPr>
          </a:p>
        </p:txBody>
      </p:sp>
      <p:sp>
        <p:nvSpPr>
          <p:cNvPr id="7" name="Rectangle 6"/>
          <p:cNvSpPr/>
          <p:nvPr/>
        </p:nvSpPr>
        <p:spPr>
          <a:xfrm>
            <a:off x="174765" y="1811372"/>
            <a:ext cx="3746538" cy="430887"/>
          </a:xfrm>
          <a:prstGeom prst="rect">
            <a:avLst/>
          </a:prstGeom>
        </p:spPr>
        <p:txBody>
          <a:bodyPr wrap="none">
            <a:spAutoFit/>
          </a:bodyPr>
          <a:lstStyle/>
          <a:p>
            <a:r>
              <a:rPr lang="en-US" sz="2200" dirty="0" smtClean="0">
                <a:solidFill>
                  <a:srgbClr val="FF0000"/>
                </a:solidFill>
                <a:latin typeface="Calibri" pitchFamily="34" charset="0"/>
                <a:cs typeface="Calibri" pitchFamily="34" charset="0"/>
              </a:rPr>
              <a:t> </a:t>
            </a:r>
            <a:r>
              <a:rPr lang="en-US" sz="2200" b="1" dirty="0" smtClean="0">
                <a:solidFill>
                  <a:srgbClr val="FF0000"/>
                </a:solidFill>
                <a:latin typeface="Calibri" pitchFamily="34" charset="0"/>
                <a:cs typeface="Calibri" pitchFamily="34" charset="0"/>
              </a:rPr>
              <a:t>LACTATIONAL AMENORRHEA </a:t>
            </a:r>
            <a:endParaRPr lang="en-US" sz="2200" dirty="0">
              <a:solidFill>
                <a:srgbClr val="FF0000"/>
              </a:solidFill>
              <a:latin typeface="Calibri" pitchFamily="34" charset="0"/>
              <a:cs typeface="Calibri" pitchFamily="34" charset="0"/>
            </a:endParaRPr>
          </a:p>
        </p:txBody>
      </p:sp>
      <p:sp>
        <p:nvSpPr>
          <p:cNvPr id="8" name="Rectangle 7"/>
          <p:cNvSpPr/>
          <p:nvPr/>
        </p:nvSpPr>
        <p:spPr>
          <a:xfrm>
            <a:off x="251926" y="2436571"/>
            <a:ext cx="5962261" cy="1815882"/>
          </a:xfrm>
          <a:prstGeom prst="rect">
            <a:avLst/>
          </a:prstGeom>
        </p:spPr>
        <p:txBody>
          <a:bodyPr wrap="square">
            <a:spAutoFit/>
          </a:bodyPr>
          <a:lstStyle/>
          <a:p>
            <a:pPr algn="just">
              <a:buNone/>
            </a:pPr>
            <a:r>
              <a:rPr lang="en-US" dirty="0" smtClean="0">
                <a:solidFill>
                  <a:schemeClr val="tx1"/>
                </a:solidFill>
                <a:latin typeface="Calibri" pitchFamily="34" charset="0"/>
                <a:cs typeface="Calibri" pitchFamily="34" charset="0"/>
              </a:rPr>
              <a:t>This method is based on the fact that ovulation and therefore the absence of menstrual cycle do not occur during the period of intense lactation following parturition. </a:t>
            </a:r>
          </a:p>
          <a:p>
            <a:pPr algn="just">
              <a:buNone/>
            </a:pPr>
            <a:r>
              <a:rPr lang="en-US" dirty="0" smtClean="0">
                <a:solidFill>
                  <a:schemeClr val="tx1"/>
                </a:solidFill>
                <a:latin typeface="Calibri" pitchFamily="34" charset="0"/>
                <a:cs typeface="Calibri" pitchFamily="34" charset="0"/>
              </a:rPr>
              <a:t>Therefore </a:t>
            </a:r>
            <a:r>
              <a:rPr lang="en-US" dirty="0" smtClean="0">
                <a:solidFill>
                  <a:schemeClr val="tx1"/>
                </a:solidFill>
                <a:latin typeface="Calibri" pitchFamily="34" charset="0"/>
                <a:cs typeface="Calibri" pitchFamily="34" charset="0"/>
              </a:rPr>
              <a:t>as long as the mother breast-feeds the child fully chances of conception are almost nil . </a:t>
            </a:r>
          </a:p>
          <a:p>
            <a:pPr algn="just">
              <a:buNone/>
            </a:pPr>
            <a:r>
              <a:rPr lang="en-US" dirty="0" smtClean="0">
                <a:solidFill>
                  <a:schemeClr val="tx1"/>
                </a:solidFill>
                <a:latin typeface="Calibri" pitchFamily="34" charset="0"/>
                <a:cs typeface="Calibri" pitchFamily="34" charset="0"/>
              </a:rPr>
              <a:t>However </a:t>
            </a:r>
            <a:r>
              <a:rPr lang="en-US" dirty="0" smtClean="0">
                <a:solidFill>
                  <a:schemeClr val="tx1"/>
                </a:solidFill>
                <a:latin typeface="Calibri" pitchFamily="34" charset="0"/>
                <a:cs typeface="Calibri" pitchFamily="34" charset="0"/>
              </a:rPr>
              <a:t>this method has been reported to be effective only up to a maximum period of six months following parturition. As no medicines or devices are used in these methods, side effects are almost </a:t>
            </a:r>
            <a:r>
              <a:rPr lang="en-US" dirty="0" smtClean="0">
                <a:solidFill>
                  <a:schemeClr val="tx1"/>
                </a:solidFill>
                <a:latin typeface="Calibri" pitchFamily="34" charset="0"/>
                <a:cs typeface="Calibri" pitchFamily="34" charset="0"/>
              </a:rPr>
              <a:t>nil.</a:t>
            </a:r>
            <a:endParaRPr lang="en-US" dirty="0">
              <a:solidFill>
                <a:schemeClr val="tx1"/>
              </a:solidFill>
              <a:latin typeface="Calibri" pitchFamily="34" charset="0"/>
              <a:cs typeface="Calibri"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380495" y="225168"/>
            <a:ext cx="2536272" cy="430887"/>
          </a:xfrm>
          <a:prstGeom prst="rect">
            <a:avLst/>
          </a:prstGeom>
        </p:spPr>
        <p:txBody>
          <a:bodyPr wrap="none">
            <a:spAutoFit/>
          </a:bodyPr>
          <a:lstStyle/>
          <a:p>
            <a:r>
              <a:rPr lang="en-US" sz="2200" b="1" dirty="0" smtClean="0">
                <a:solidFill>
                  <a:srgbClr val="FF0000"/>
                </a:solidFill>
                <a:latin typeface="Calibri" pitchFamily="34" charset="0"/>
                <a:cs typeface="Calibri" pitchFamily="34" charset="0"/>
              </a:rPr>
              <a:t>BARRIER METHODS </a:t>
            </a:r>
            <a:endParaRPr lang="en-US" sz="2200" dirty="0">
              <a:solidFill>
                <a:srgbClr val="FF0000"/>
              </a:solidFill>
              <a:latin typeface="Calibri" pitchFamily="34" charset="0"/>
              <a:cs typeface="Calibri" pitchFamily="34" charset="0"/>
            </a:endParaRPr>
          </a:p>
        </p:txBody>
      </p:sp>
      <p:sp>
        <p:nvSpPr>
          <p:cNvPr id="6" name="Rectangle 5"/>
          <p:cNvSpPr/>
          <p:nvPr/>
        </p:nvSpPr>
        <p:spPr>
          <a:xfrm>
            <a:off x="251927" y="724032"/>
            <a:ext cx="5281126" cy="3970318"/>
          </a:xfrm>
          <a:prstGeom prst="rect">
            <a:avLst/>
          </a:prstGeom>
        </p:spPr>
        <p:txBody>
          <a:bodyPr wrap="square">
            <a:spAutoFit/>
          </a:bodyPr>
          <a:lstStyle/>
          <a:p>
            <a:pPr algn="just">
              <a:buNone/>
            </a:pPr>
            <a:r>
              <a:rPr lang="en-US" dirty="0" smtClean="0">
                <a:solidFill>
                  <a:schemeClr val="tx1"/>
                </a:solidFill>
                <a:latin typeface="Calibri" pitchFamily="34" charset="0"/>
                <a:cs typeface="Calibri" pitchFamily="34" charset="0"/>
              </a:rPr>
              <a:t>In barrier methods ovum and sperms are prevented from </a:t>
            </a:r>
            <a:r>
              <a:rPr lang="en-US" dirty="0" smtClean="0">
                <a:solidFill>
                  <a:schemeClr val="tx1"/>
                </a:solidFill>
                <a:latin typeface="Calibri" pitchFamily="34" charset="0"/>
                <a:cs typeface="Calibri" pitchFamily="34" charset="0"/>
              </a:rPr>
              <a:t>physically  </a:t>
            </a:r>
            <a:r>
              <a:rPr lang="en-US" dirty="0" smtClean="0">
                <a:solidFill>
                  <a:schemeClr val="tx1"/>
                </a:solidFill>
                <a:latin typeface="Calibri" pitchFamily="34" charset="0"/>
                <a:cs typeface="Calibri" pitchFamily="34" charset="0"/>
              </a:rPr>
              <a:t>meeting with the help of barriers. Such methods are available for both males and females. </a:t>
            </a:r>
            <a:endParaRPr lang="en-US" dirty="0" smtClean="0">
              <a:solidFill>
                <a:schemeClr val="tx1"/>
              </a:solidFill>
              <a:latin typeface="Calibri" pitchFamily="34" charset="0"/>
              <a:cs typeface="Calibri" pitchFamily="34" charset="0"/>
            </a:endParaRPr>
          </a:p>
          <a:p>
            <a:pPr algn="just">
              <a:buNone/>
            </a:pPr>
            <a:endParaRPr lang="en-US" dirty="0" smtClean="0">
              <a:solidFill>
                <a:schemeClr val="tx1"/>
              </a:solidFill>
              <a:latin typeface="Calibri" pitchFamily="34" charset="0"/>
              <a:cs typeface="Calibri" pitchFamily="34" charset="0"/>
            </a:endParaRPr>
          </a:p>
          <a:p>
            <a:pPr algn="just">
              <a:buNone/>
            </a:pPr>
            <a:r>
              <a:rPr lang="en-US" b="1" dirty="0" smtClean="0">
                <a:solidFill>
                  <a:schemeClr val="tx1"/>
                </a:solidFill>
                <a:latin typeface="Calibri" pitchFamily="34" charset="0"/>
                <a:cs typeface="Calibri" pitchFamily="34" charset="0"/>
              </a:rPr>
              <a:t>Condoms</a:t>
            </a:r>
            <a:r>
              <a:rPr lang="en-US" dirty="0" smtClean="0">
                <a:solidFill>
                  <a:schemeClr val="tx1"/>
                </a:solidFill>
                <a:latin typeface="Calibri" pitchFamily="34" charset="0"/>
                <a:cs typeface="Calibri" pitchFamily="34" charset="0"/>
              </a:rPr>
              <a:t> </a:t>
            </a:r>
            <a:r>
              <a:rPr lang="en-US" dirty="0" smtClean="0">
                <a:solidFill>
                  <a:schemeClr val="tx1"/>
                </a:solidFill>
                <a:latin typeface="Calibri" pitchFamily="34" charset="0"/>
                <a:cs typeface="Calibri" pitchFamily="34" charset="0"/>
              </a:rPr>
              <a:t>: They are barriers made of the rubber/ latex sheath that are used to cover the penis in the male, Just before coitus so that</a:t>
            </a:r>
          </a:p>
          <a:p>
            <a:pPr algn="just">
              <a:buNone/>
            </a:pPr>
            <a:r>
              <a:rPr lang="en-US" dirty="0" smtClean="0">
                <a:solidFill>
                  <a:schemeClr val="tx1"/>
                </a:solidFill>
                <a:latin typeface="Calibri" pitchFamily="34" charset="0"/>
                <a:cs typeface="Calibri" pitchFamily="34" charset="0"/>
              </a:rPr>
              <a:t> </a:t>
            </a:r>
            <a:r>
              <a:rPr lang="en-US" dirty="0" smtClean="0">
                <a:solidFill>
                  <a:schemeClr val="tx1"/>
                </a:solidFill>
                <a:latin typeface="Calibri" pitchFamily="34" charset="0"/>
                <a:cs typeface="Calibri" pitchFamily="34" charset="0"/>
              </a:rPr>
              <a:t>the </a:t>
            </a:r>
            <a:r>
              <a:rPr lang="en-US" dirty="0" smtClean="0">
                <a:solidFill>
                  <a:schemeClr val="tx1"/>
                </a:solidFill>
                <a:latin typeface="Calibri" pitchFamily="34" charset="0"/>
                <a:cs typeface="Calibri" pitchFamily="34" charset="0"/>
              </a:rPr>
              <a:t>ejaculated semen would not enter into the female</a:t>
            </a:r>
          </a:p>
          <a:p>
            <a:pPr algn="just">
              <a:buNone/>
            </a:pPr>
            <a:r>
              <a:rPr lang="en-US" dirty="0" smtClean="0">
                <a:solidFill>
                  <a:schemeClr val="tx1"/>
                </a:solidFill>
                <a:latin typeface="Calibri" pitchFamily="34" charset="0"/>
                <a:cs typeface="Calibri" pitchFamily="34" charset="0"/>
              </a:rPr>
              <a:t> </a:t>
            </a:r>
            <a:r>
              <a:rPr lang="en-US" dirty="0" smtClean="0">
                <a:solidFill>
                  <a:schemeClr val="tx1"/>
                </a:solidFill>
                <a:latin typeface="Calibri" pitchFamily="34" charset="0"/>
                <a:cs typeface="Calibri" pitchFamily="34" charset="0"/>
              </a:rPr>
              <a:t>reproductive tract. Thus can prevent conception. </a:t>
            </a:r>
            <a:endParaRPr lang="en-US" dirty="0" smtClean="0">
              <a:solidFill>
                <a:schemeClr val="tx1"/>
              </a:solidFill>
              <a:latin typeface="Calibri" pitchFamily="34" charset="0"/>
              <a:cs typeface="Calibri" pitchFamily="34" charset="0"/>
            </a:endParaRPr>
          </a:p>
          <a:p>
            <a:pPr algn="just">
              <a:buNone/>
            </a:pPr>
            <a:endParaRPr lang="en-US" dirty="0" smtClean="0">
              <a:solidFill>
                <a:schemeClr val="tx1"/>
              </a:solidFill>
              <a:latin typeface="Calibri" pitchFamily="34" charset="0"/>
              <a:cs typeface="Calibri" pitchFamily="34" charset="0"/>
            </a:endParaRPr>
          </a:p>
          <a:p>
            <a:pPr algn="just">
              <a:buNone/>
            </a:pPr>
            <a:r>
              <a:rPr lang="en-US" dirty="0" smtClean="0">
                <a:solidFill>
                  <a:schemeClr val="tx1"/>
                </a:solidFill>
                <a:latin typeface="Calibri" pitchFamily="34" charset="0"/>
                <a:cs typeface="Calibri" pitchFamily="34" charset="0"/>
              </a:rPr>
              <a:t>‘</a:t>
            </a:r>
            <a:r>
              <a:rPr lang="en-US" b="1" dirty="0" err="1" smtClean="0">
                <a:solidFill>
                  <a:schemeClr val="tx1"/>
                </a:solidFill>
                <a:latin typeface="Calibri" pitchFamily="34" charset="0"/>
                <a:cs typeface="Calibri" pitchFamily="34" charset="0"/>
              </a:rPr>
              <a:t>Nirodh</a:t>
            </a:r>
            <a:r>
              <a:rPr lang="en-US" b="1" dirty="0" smtClean="0">
                <a:solidFill>
                  <a:schemeClr val="tx1"/>
                </a:solidFill>
                <a:latin typeface="Calibri" pitchFamily="34" charset="0"/>
                <a:cs typeface="Calibri" pitchFamily="34" charset="0"/>
              </a:rPr>
              <a:t>’ </a:t>
            </a:r>
            <a:r>
              <a:rPr lang="en-US" dirty="0" smtClean="0">
                <a:solidFill>
                  <a:schemeClr val="tx1"/>
                </a:solidFill>
                <a:latin typeface="Calibri" pitchFamily="34" charset="0"/>
                <a:cs typeface="Calibri" pitchFamily="34" charset="0"/>
              </a:rPr>
              <a:t>is a popular brand of condom for the male.</a:t>
            </a:r>
          </a:p>
          <a:p>
            <a:pPr algn="just">
              <a:buNone/>
            </a:pPr>
            <a:r>
              <a:rPr lang="en-US" dirty="0" smtClean="0">
                <a:solidFill>
                  <a:schemeClr val="tx1"/>
                </a:solidFill>
                <a:latin typeface="Calibri" pitchFamily="34" charset="0"/>
                <a:cs typeface="Calibri" pitchFamily="34" charset="0"/>
              </a:rPr>
              <a:t>Use </a:t>
            </a:r>
            <a:r>
              <a:rPr lang="en-US" dirty="0" smtClean="0">
                <a:solidFill>
                  <a:schemeClr val="tx1"/>
                </a:solidFill>
                <a:latin typeface="Calibri" pitchFamily="34" charset="0"/>
                <a:cs typeface="Calibri" pitchFamily="34" charset="0"/>
              </a:rPr>
              <a:t>of condoms has increased in recent years due to its additional benefit of protecting the user from contracting STDs and AIDS. </a:t>
            </a:r>
          </a:p>
          <a:p>
            <a:pPr algn="just">
              <a:buNone/>
            </a:pPr>
            <a:r>
              <a:rPr lang="en-US" dirty="0" smtClean="0">
                <a:solidFill>
                  <a:schemeClr val="tx1"/>
                </a:solidFill>
                <a:latin typeface="Calibri" pitchFamily="34" charset="0"/>
                <a:cs typeface="Calibri" pitchFamily="34" charset="0"/>
              </a:rPr>
              <a:t>Both </a:t>
            </a:r>
            <a:r>
              <a:rPr lang="en-US" dirty="0" smtClean="0">
                <a:solidFill>
                  <a:schemeClr val="tx1"/>
                </a:solidFill>
                <a:latin typeface="Calibri" pitchFamily="34" charset="0"/>
                <a:cs typeface="Calibri" pitchFamily="34" charset="0"/>
              </a:rPr>
              <a:t>the male and the female condoms are disposable &amp; can be self-Inserted and thereby gives privacy to the user </a:t>
            </a:r>
            <a:r>
              <a:rPr lang="en-US" dirty="0" smtClean="0">
                <a:solidFill>
                  <a:schemeClr val="tx1"/>
                </a:solidFill>
                <a:latin typeface="Calibri" pitchFamily="34" charset="0"/>
                <a:cs typeface="Calibri" pitchFamily="34" charset="0"/>
              </a:rPr>
              <a:t>.</a:t>
            </a:r>
          </a:p>
          <a:p>
            <a:pPr algn="just">
              <a:buNone/>
            </a:pPr>
            <a:endParaRPr lang="en-US" dirty="0" smtClean="0">
              <a:solidFill>
                <a:schemeClr val="tx1"/>
              </a:solidFill>
              <a:latin typeface="Calibri" pitchFamily="34" charset="0"/>
              <a:cs typeface="Calibri" pitchFamily="34" charset="0"/>
            </a:endParaRPr>
          </a:p>
          <a:p>
            <a:pPr algn="just">
              <a:buNone/>
            </a:pPr>
            <a:r>
              <a:rPr lang="en-US" b="1" dirty="0" err="1" smtClean="0">
                <a:solidFill>
                  <a:schemeClr val="tx1"/>
                </a:solidFill>
                <a:latin typeface="Calibri" pitchFamily="34" charset="0"/>
                <a:cs typeface="Calibri" pitchFamily="34" charset="0"/>
              </a:rPr>
              <a:t>Femidom</a:t>
            </a:r>
            <a:r>
              <a:rPr lang="en-US" dirty="0" smtClean="0">
                <a:solidFill>
                  <a:schemeClr val="tx1"/>
                </a:solidFill>
                <a:latin typeface="Calibri" pitchFamily="34" charset="0"/>
                <a:cs typeface="Calibri" pitchFamily="34" charset="0"/>
              </a:rPr>
              <a:t> </a:t>
            </a:r>
            <a:r>
              <a:rPr lang="en-US" dirty="0" smtClean="0">
                <a:solidFill>
                  <a:schemeClr val="tx1"/>
                </a:solidFill>
                <a:latin typeface="Calibri" pitchFamily="34" charset="0"/>
                <a:cs typeface="Calibri" pitchFamily="34" charset="0"/>
              </a:rPr>
              <a:t>: The device is latex pouch with a ring at</a:t>
            </a:r>
          </a:p>
          <a:p>
            <a:pPr algn="just">
              <a:buNone/>
            </a:pPr>
            <a:r>
              <a:rPr lang="en-US" dirty="0" smtClean="0">
                <a:solidFill>
                  <a:schemeClr val="tx1"/>
                </a:solidFill>
                <a:latin typeface="Calibri" pitchFamily="34" charset="0"/>
                <a:cs typeface="Calibri" pitchFamily="34" charset="0"/>
              </a:rPr>
              <a:t> </a:t>
            </a:r>
            <a:r>
              <a:rPr lang="en-US" dirty="0" smtClean="0">
                <a:solidFill>
                  <a:schemeClr val="tx1"/>
                </a:solidFill>
                <a:latin typeface="Calibri" pitchFamily="34" charset="0"/>
                <a:cs typeface="Calibri" pitchFamily="34" charset="0"/>
              </a:rPr>
              <a:t>either end .This device covers the external genitalia </a:t>
            </a:r>
          </a:p>
          <a:p>
            <a:pPr algn="just">
              <a:buNone/>
            </a:pPr>
            <a:r>
              <a:rPr lang="en-US" dirty="0" smtClean="0">
                <a:solidFill>
                  <a:schemeClr val="tx1"/>
                </a:solidFill>
                <a:latin typeface="Calibri" pitchFamily="34" charset="0"/>
                <a:cs typeface="Calibri" pitchFamily="34" charset="0"/>
              </a:rPr>
              <a:t>and </a:t>
            </a:r>
            <a:r>
              <a:rPr lang="en-US" dirty="0" smtClean="0">
                <a:solidFill>
                  <a:schemeClr val="tx1"/>
                </a:solidFill>
                <a:latin typeface="Calibri" pitchFamily="34" charset="0"/>
                <a:cs typeface="Calibri" pitchFamily="34" charset="0"/>
              </a:rPr>
              <a:t>lines the vagina .</a:t>
            </a:r>
            <a:r>
              <a:rPr lang="en-GB" dirty="0" smtClean="0">
                <a:solidFill>
                  <a:schemeClr val="tx1"/>
                </a:solidFill>
                <a:latin typeface="Calibri" pitchFamily="34" charset="0"/>
                <a:cs typeface="Calibri" pitchFamily="34" charset="0"/>
              </a:rPr>
              <a:t>	</a:t>
            </a:r>
            <a:endParaRPr lang="en-GB" dirty="0">
              <a:solidFill>
                <a:schemeClr val="tx1"/>
              </a:solidFill>
              <a:latin typeface="Calibri" pitchFamily="34" charset="0"/>
              <a:cs typeface="Calibri" pitchFamily="34" charset="0"/>
            </a:endParaRPr>
          </a:p>
        </p:txBody>
      </p:sp>
      <p:pic>
        <p:nvPicPr>
          <p:cNvPr id="7" name="Picture 2" descr="C:\Users\User\Pictures\biology images\condom.png"/>
          <p:cNvPicPr>
            <a:picLocks noChangeAspect="1" noChangeArrowheads="1"/>
          </p:cNvPicPr>
          <p:nvPr/>
        </p:nvPicPr>
        <p:blipFill>
          <a:blip r:embed="rId4"/>
          <a:srcRect/>
          <a:stretch>
            <a:fillRect/>
          </a:stretch>
        </p:blipFill>
        <p:spPr bwMode="auto">
          <a:xfrm>
            <a:off x="6363478" y="1354446"/>
            <a:ext cx="1984310" cy="877123"/>
          </a:xfrm>
          <a:prstGeom prst="rect">
            <a:avLst/>
          </a:prstGeom>
          <a:noFill/>
        </p:spPr>
      </p:pic>
      <p:pic>
        <p:nvPicPr>
          <p:cNvPr id="8" name="Picture 3" descr="C:\Users\User\Pictures\biology images\-femidom-.jpg"/>
          <p:cNvPicPr>
            <a:picLocks noChangeAspect="1" noChangeArrowheads="1"/>
          </p:cNvPicPr>
          <p:nvPr/>
        </p:nvPicPr>
        <p:blipFill>
          <a:blip r:embed="rId5"/>
          <a:srcRect/>
          <a:stretch>
            <a:fillRect/>
          </a:stretch>
        </p:blipFill>
        <p:spPr bwMode="auto">
          <a:xfrm>
            <a:off x="6251510" y="3021625"/>
            <a:ext cx="2133600" cy="118648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1" y="668888"/>
            <a:ext cx="4907902" cy="3323987"/>
          </a:xfrm>
          <a:prstGeom prst="rect">
            <a:avLst/>
          </a:prstGeom>
        </p:spPr>
        <p:txBody>
          <a:bodyPr wrap="square">
            <a:spAutoFit/>
          </a:bodyPr>
          <a:lstStyle/>
          <a:p>
            <a:pPr algn="just" fontAlgn="base">
              <a:buNone/>
            </a:pPr>
            <a:r>
              <a:rPr lang="en-GB" b="1" dirty="0" smtClean="0">
                <a:solidFill>
                  <a:schemeClr val="tx1"/>
                </a:solidFill>
                <a:latin typeface="Calibri" pitchFamily="34" charset="0"/>
                <a:cs typeface="Calibri" pitchFamily="34" charset="0"/>
              </a:rPr>
              <a:t>CERVIVAL CAPS :</a:t>
            </a:r>
          </a:p>
          <a:p>
            <a:pPr algn="just" fontAlgn="base">
              <a:buNone/>
            </a:pPr>
            <a:r>
              <a:rPr lang="en-GB" dirty="0" smtClean="0">
                <a:solidFill>
                  <a:schemeClr val="tx1"/>
                </a:solidFill>
                <a:latin typeface="Calibri" pitchFamily="34" charset="0"/>
                <a:cs typeface="Calibri" pitchFamily="34" charset="0"/>
              </a:rPr>
              <a:t>It </a:t>
            </a:r>
            <a:r>
              <a:rPr lang="en-GB" dirty="0" smtClean="0">
                <a:solidFill>
                  <a:schemeClr val="tx1"/>
                </a:solidFill>
                <a:latin typeface="Calibri" pitchFamily="34" charset="0"/>
                <a:cs typeface="Calibri" pitchFamily="34" charset="0"/>
              </a:rPr>
              <a:t>is rubber cap which is fitted over the cervix and is designed to</a:t>
            </a:r>
          </a:p>
          <a:p>
            <a:pPr algn="just" fontAlgn="base">
              <a:buNone/>
            </a:pPr>
            <a:r>
              <a:rPr lang="en-GB" dirty="0" smtClean="0">
                <a:solidFill>
                  <a:schemeClr val="tx1"/>
                </a:solidFill>
                <a:latin typeface="Calibri" pitchFamily="34" charset="0"/>
                <a:cs typeface="Calibri" pitchFamily="34" charset="0"/>
              </a:rPr>
              <a:t> </a:t>
            </a:r>
            <a:r>
              <a:rPr lang="en-GB" dirty="0" smtClean="0">
                <a:solidFill>
                  <a:schemeClr val="tx1"/>
                </a:solidFill>
                <a:latin typeface="Calibri" pitchFamily="34" charset="0"/>
                <a:cs typeface="Calibri" pitchFamily="34" charset="0"/>
              </a:rPr>
              <a:t>remain there by suction.</a:t>
            </a:r>
          </a:p>
          <a:p>
            <a:pPr algn="just" fontAlgn="base">
              <a:buNone/>
            </a:pPr>
            <a:r>
              <a:rPr lang="en-GB" dirty="0" smtClean="0">
                <a:solidFill>
                  <a:schemeClr val="tx1"/>
                </a:solidFill>
                <a:latin typeface="Calibri" pitchFamily="34" charset="0"/>
                <a:cs typeface="Calibri" pitchFamily="34" charset="0"/>
              </a:rPr>
              <a:t>This </a:t>
            </a:r>
            <a:r>
              <a:rPr lang="en-GB" dirty="0" smtClean="0">
                <a:solidFill>
                  <a:schemeClr val="tx1"/>
                </a:solidFill>
                <a:latin typeface="Calibri" pitchFamily="34" charset="0"/>
                <a:cs typeface="Calibri" pitchFamily="34" charset="0"/>
              </a:rPr>
              <a:t>device prevents the entry of sperms into </a:t>
            </a:r>
            <a:r>
              <a:rPr lang="en-GB" dirty="0" smtClean="0">
                <a:solidFill>
                  <a:schemeClr val="tx1"/>
                </a:solidFill>
                <a:latin typeface="Calibri" pitchFamily="34" charset="0"/>
                <a:cs typeface="Calibri" pitchFamily="34" charset="0"/>
              </a:rPr>
              <a:t>uterus</a:t>
            </a: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GB" b="1" dirty="0" smtClean="0">
                <a:solidFill>
                  <a:schemeClr val="tx1"/>
                </a:solidFill>
                <a:latin typeface="Calibri" pitchFamily="34" charset="0"/>
                <a:cs typeface="Calibri" pitchFamily="34" charset="0"/>
              </a:rPr>
              <a:t>DIAPHRAGM </a:t>
            </a:r>
            <a:r>
              <a:rPr lang="en-GB" b="1" dirty="0" smtClean="0">
                <a:solidFill>
                  <a:schemeClr val="tx1"/>
                </a:solidFill>
                <a:latin typeface="Calibri" pitchFamily="34" charset="0"/>
                <a:cs typeface="Calibri" pitchFamily="34" charset="0"/>
              </a:rPr>
              <a:t>:</a:t>
            </a:r>
          </a:p>
          <a:p>
            <a:pPr algn="just" fontAlgn="base">
              <a:buNone/>
            </a:pPr>
            <a:r>
              <a:rPr lang="en-GB" dirty="0" smtClean="0">
                <a:solidFill>
                  <a:schemeClr val="tx1"/>
                </a:solidFill>
                <a:latin typeface="Calibri" pitchFamily="34" charset="0"/>
                <a:cs typeface="Calibri" pitchFamily="34" charset="0"/>
              </a:rPr>
              <a:t>It </a:t>
            </a:r>
            <a:r>
              <a:rPr lang="en-GB" dirty="0" smtClean="0">
                <a:solidFill>
                  <a:schemeClr val="tx1"/>
                </a:solidFill>
                <a:latin typeface="Calibri" pitchFamily="34" charset="0"/>
                <a:cs typeface="Calibri" pitchFamily="34" charset="0"/>
              </a:rPr>
              <a:t>is a tubular rubber sheath with a flexible metal or </a:t>
            </a:r>
          </a:p>
          <a:p>
            <a:pPr algn="just" fontAlgn="base">
              <a:buNone/>
            </a:pPr>
            <a:r>
              <a:rPr lang="en-GB" dirty="0" smtClean="0">
                <a:solidFill>
                  <a:schemeClr val="tx1"/>
                </a:solidFill>
                <a:latin typeface="Calibri" pitchFamily="34" charset="0"/>
                <a:cs typeface="Calibri" pitchFamily="34" charset="0"/>
              </a:rPr>
              <a:t>spring </a:t>
            </a:r>
            <a:r>
              <a:rPr lang="en-GB" dirty="0" smtClean="0">
                <a:solidFill>
                  <a:schemeClr val="tx1"/>
                </a:solidFill>
                <a:latin typeface="Calibri" pitchFamily="34" charset="0"/>
                <a:cs typeface="Calibri" pitchFamily="34" charset="0"/>
              </a:rPr>
              <a:t>ring at the margin which is fitted inside the vagina.</a:t>
            </a:r>
          </a:p>
          <a:p>
            <a:pPr algn="just" fontAlgn="base">
              <a:buNone/>
            </a:pPr>
            <a:r>
              <a:rPr lang="en-GB" dirty="0" smtClean="0">
                <a:solidFill>
                  <a:schemeClr val="tx1"/>
                </a:solidFill>
                <a:latin typeface="Calibri" pitchFamily="34" charset="0"/>
                <a:cs typeface="Calibri" pitchFamily="34" charset="0"/>
              </a:rPr>
              <a:t>	</a:t>
            </a:r>
          </a:p>
          <a:p>
            <a:pPr algn="just" fontAlgn="base">
              <a:buNone/>
            </a:pPr>
            <a:r>
              <a:rPr lang="en-US" dirty="0" smtClean="0">
                <a:solidFill>
                  <a:schemeClr val="tx1"/>
                </a:solidFill>
                <a:latin typeface="Calibri" pitchFamily="34" charset="0"/>
                <a:cs typeface="Calibri" pitchFamily="34" charset="0"/>
              </a:rPr>
              <a:t>These </a:t>
            </a:r>
            <a:r>
              <a:rPr lang="en-US" dirty="0" smtClean="0">
                <a:solidFill>
                  <a:schemeClr val="tx1"/>
                </a:solidFill>
                <a:latin typeface="Calibri" pitchFamily="34" charset="0"/>
                <a:cs typeface="Calibri" pitchFamily="34" charset="0"/>
              </a:rPr>
              <a:t>devices prevent conception by blocking the entry </a:t>
            </a:r>
          </a:p>
          <a:p>
            <a:pPr algn="just" fontAlgn="base">
              <a:buNone/>
            </a:pPr>
            <a:r>
              <a:rPr lang="en-US" dirty="0" smtClean="0">
                <a:solidFill>
                  <a:schemeClr val="tx1"/>
                </a:solidFill>
                <a:latin typeface="Calibri" pitchFamily="34" charset="0"/>
                <a:cs typeface="Calibri" pitchFamily="34" charset="0"/>
              </a:rPr>
              <a:t>of </a:t>
            </a:r>
            <a:r>
              <a:rPr lang="en-US" dirty="0" smtClean="0">
                <a:solidFill>
                  <a:schemeClr val="tx1"/>
                </a:solidFill>
                <a:latin typeface="Calibri" pitchFamily="34" charset="0"/>
                <a:cs typeface="Calibri" pitchFamily="34" charset="0"/>
              </a:rPr>
              <a:t>sperms through the cervix. They are reusable. </a:t>
            </a:r>
          </a:p>
          <a:p>
            <a:pPr algn="just" fontAlgn="base">
              <a:buNone/>
            </a:pPr>
            <a:r>
              <a:rPr lang="en-US" dirty="0" smtClean="0">
                <a:solidFill>
                  <a:schemeClr val="tx1"/>
                </a:solidFill>
                <a:latin typeface="Calibri" pitchFamily="34" charset="0"/>
                <a:cs typeface="Calibri" pitchFamily="34" charset="0"/>
              </a:rPr>
              <a:t>	</a:t>
            </a:r>
          </a:p>
          <a:p>
            <a:pPr algn="just" fontAlgn="base">
              <a:buNone/>
            </a:pPr>
            <a:r>
              <a:rPr lang="en-US" dirty="0" smtClean="0">
                <a:solidFill>
                  <a:schemeClr val="tx1"/>
                </a:solidFill>
                <a:latin typeface="Calibri" pitchFamily="34" charset="0"/>
                <a:cs typeface="Calibri" pitchFamily="34" charset="0"/>
              </a:rPr>
              <a:t>Spermicidal </a:t>
            </a:r>
            <a:r>
              <a:rPr lang="en-US" dirty="0" smtClean="0">
                <a:solidFill>
                  <a:schemeClr val="tx1"/>
                </a:solidFill>
                <a:latin typeface="Calibri" pitchFamily="34" charset="0"/>
                <a:cs typeface="Calibri" pitchFamily="34" charset="0"/>
              </a:rPr>
              <a:t>creams, jellies and foams are usually used </a:t>
            </a:r>
          </a:p>
          <a:p>
            <a:pPr algn="just" fontAlgn="base">
              <a:buNone/>
            </a:pPr>
            <a:r>
              <a:rPr lang="en-US" dirty="0" smtClean="0">
                <a:solidFill>
                  <a:schemeClr val="tx1"/>
                </a:solidFill>
                <a:latin typeface="Calibri" pitchFamily="34" charset="0"/>
                <a:cs typeface="Calibri" pitchFamily="34" charset="0"/>
              </a:rPr>
              <a:t>along </a:t>
            </a:r>
            <a:r>
              <a:rPr lang="en-US" dirty="0" smtClean="0">
                <a:solidFill>
                  <a:schemeClr val="tx1"/>
                </a:solidFill>
                <a:latin typeface="Calibri" pitchFamily="34" charset="0"/>
                <a:cs typeface="Calibri" pitchFamily="34" charset="0"/>
              </a:rPr>
              <a:t>with these barriers to Increase their </a:t>
            </a:r>
          </a:p>
          <a:p>
            <a:pPr algn="just" fontAlgn="base">
              <a:buNone/>
            </a:pPr>
            <a:r>
              <a:rPr lang="en-US" dirty="0" smtClean="0">
                <a:solidFill>
                  <a:schemeClr val="tx1"/>
                </a:solidFill>
                <a:latin typeface="Calibri" pitchFamily="34" charset="0"/>
                <a:cs typeface="Calibri" pitchFamily="34" charset="0"/>
              </a:rPr>
              <a:t>contraceptive </a:t>
            </a:r>
            <a:r>
              <a:rPr lang="en-US" dirty="0" smtClean="0">
                <a:solidFill>
                  <a:schemeClr val="tx1"/>
                </a:solidFill>
                <a:latin typeface="Calibri" pitchFamily="34" charset="0"/>
                <a:cs typeface="Calibri" pitchFamily="34" charset="0"/>
              </a:rPr>
              <a:t>efficiency. </a:t>
            </a:r>
            <a:endParaRPr lang="en-GB" dirty="0" smtClean="0">
              <a:solidFill>
                <a:schemeClr val="tx1"/>
              </a:solidFill>
              <a:latin typeface="Calibri" pitchFamily="34" charset="0"/>
              <a:cs typeface="Calibri" pitchFamily="34" charset="0"/>
            </a:endParaRPr>
          </a:p>
        </p:txBody>
      </p:sp>
      <p:pic>
        <p:nvPicPr>
          <p:cNvPr id="6" name="Picture 2" descr="C:\Users\User\Pictures\biology images\cervical cap.jpg"/>
          <p:cNvPicPr>
            <a:picLocks noChangeAspect="1" noChangeArrowheads="1"/>
          </p:cNvPicPr>
          <p:nvPr/>
        </p:nvPicPr>
        <p:blipFill>
          <a:blip r:embed="rId4"/>
          <a:srcRect/>
          <a:stretch>
            <a:fillRect/>
          </a:stretch>
        </p:blipFill>
        <p:spPr bwMode="auto">
          <a:xfrm>
            <a:off x="5510271" y="737118"/>
            <a:ext cx="2277679" cy="1397065"/>
          </a:xfrm>
          <a:prstGeom prst="rect">
            <a:avLst/>
          </a:prstGeom>
          <a:noFill/>
        </p:spPr>
      </p:pic>
      <p:pic>
        <p:nvPicPr>
          <p:cNvPr id="7" name="Picture 3" descr="C:\Users\User\Pictures\biology images\cervical cap entry.jpg"/>
          <p:cNvPicPr>
            <a:picLocks noChangeAspect="1" noChangeArrowheads="1"/>
          </p:cNvPicPr>
          <p:nvPr/>
        </p:nvPicPr>
        <p:blipFill>
          <a:blip r:embed="rId5"/>
          <a:srcRect/>
          <a:stretch>
            <a:fillRect/>
          </a:stretch>
        </p:blipFill>
        <p:spPr bwMode="auto">
          <a:xfrm>
            <a:off x="5822302" y="2516792"/>
            <a:ext cx="1974980" cy="161667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3213481" y="0"/>
            <a:ext cx="2037737" cy="430887"/>
          </a:xfrm>
          <a:prstGeom prst="rect">
            <a:avLst/>
          </a:prstGeom>
        </p:spPr>
        <p:txBody>
          <a:bodyPr wrap="none">
            <a:spAutoFit/>
          </a:bodyPr>
          <a:lstStyle/>
          <a:p>
            <a:r>
              <a:rPr lang="en-US" sz="2200" b="1" dirty="0" smtClean="0">
                <a:solidFill>
                  <a:srgbClr val="FF0000"/>
                </a:solidFill>
                <a:latin typeface="Calibri" pitchFamily="34" charset="0"/>
                <a:cs typeface="Calibri" pitchFamily="34" charset="0"/>
              </a:rPr>
              <a:t>INTRODUCTION</a:t>
            </a:r>
            <a:endParaRPr lang="en-US" sz="2200" dirty="0">
              <a:solidFill>
                <a:srgbClr val="FF0000"/>
              </a:solidFill>
              <a:latin typeface="Calibri" pitchFamily="34" charset="0"/>
              <a:cs typeface="Calibri" pitchFamily="34" charset="0"/>
            </a:endParaRPr>
          </a:p>
        </p:txBody>
      </p:sp>
      <p:sp>
        <p:nvSpPr>
          <p:cNvPr id="6" name="Rectangle 5"/>
          <p:cNvSpPr/>
          <p:nvPr/>
        </p:nvSpPr>
        <p:spPr>
          <a:xfrm>
            <a:off x="503853" y="386403"/>
            <a:ext cx="7697755" cy="2246769"/>
          </a:xfrm>
          <a:prstGeom prst="rect">
            <a:avLst/>
          </a:prstGeom>
        </p:spPr>
        <p:txBody>
          <a:bodyPr wrap="square">
            <a:spAutoFit/>
          </a:bodyPr>
          <a:lstStyle/>
          <a:p>
            <a:pPr algn="just" fontAlgn="base">
              <a:buNone/>
            </a:pPr>
            <a:r>
              <a:rPr lang="en-GB" b="1" dirty="0" smtClean="0">
                <a:solidFill>
                  <a:schemeClr val="tx1"/>
                </a:solidFill>
                <a:latin typeface="Calibri" pitchFamily="34" charset="0"/>
                <a:cs typeface="Calibri" pitchFamily="34" charset="0"/>
              </a:rPr>
              <a:t>What do we understand by reproductive health?</a:t>
            </a:r>
            <a:r>
              <a:rPr lang="en-GB" dirty="0" smtClean="0">
                <a:solidFill>
                  <a:schemeClr val="tx1"/>
                </a:solidFill>
                <a:latin typeface="Calibri" pitchFamily="34" charset="0"/>
                <a:cs typeface="Calibri" pitchFamily="34" charset="0"/>
              </a:rPr>
              <a:t>	</a:t>
            </a:r>
          </a:p>
          <a:p>
            <a:pPr algn="just" fontAlgn="base">
              <a:buNone/>
            </a:pPr>
            <a:r>
              <a:rPr lang="en-GB" dirty="0" smtClean="0">
                <a:solidFill>
                  <a:schemeClr val="tx1"/>
                </a:solidFill>
                <a:latin typeface="Calibri" pitchFamily="34" charset="0"/>
                <a:cs typeface="Calibri" pitchFamily="34" charset="0"/>
              </a:rPr>
              <a:t>Reproductive </a:t>
            </a:r>
            <a:r>
              <a:rPr lang="en-GB" dirty="0" smtClean="0">
                <a:solidFill>
                  <a:schemeClr val="tx1"/>
                </a:solidFill>
                <a:latin typeface="Calibri" pitchFamily="34" charset="0"/>
                <a:cs typeface="Calibri" pitchFamily="34" charset="0"/>
              </a:rPr>
              <a:t>health is a state of physical, emotional, behavioural and social fitness for leading responsible, safe and satisfying reproductive life  .</a:t>
            </a:r>
          </a:p>
          <a:p>
            <a:pPr algn="just" fontAlgn="base">
              <a:buNone/>
            </a:pPr>
            <a:r>
              <a:rPr lang="en-GB" dirty="0" smtClean="0">
                <a:solidFill>
                  <a:schemeClr val="tx1"/>
                </a:solidFill>
                <a:latin typeface="Calibri" pitchFamily="34" charset="0"/>
                <a:cs typeface="Calibri" pitchFamily="34" charset="0"/>
              </a:rPr>
              <a:t>	</a:t>
            </a:r>
          </a:p>
          <a:p>
            <a:pPr algn="just" fontAlgn="base">
              <a:buNone/>
            </a:pPr>
            <a:r>
              <a:rPr lang="en-GB" dirty="0" smtClean="0">
                <a:solidFill>
                  <a:schemeClr val="tx1"/>
                </a:solidFill>
                <a:latin typeface="Calibri" pitchFamily="34" charset="0"/>
                <a:cs typeface="Calibri" pitchFamily="34" charset="0"/>
              </a:rPr>
              <a:t>According </a:t>
            </a:r>
            <a:r>
              <a:rPr lang="en-GB" dirty="0" smtClean="0">
                <a:solidFill>
                  <a:schemeClr val="tx1"/>
                </a:solidFill>
                <a:latin typeface="Calibri" pitchFamily="34" charset="0"/>
                <a:cs typeface="Calibri" pitchFamily="34" charset="0"/>
              </a:rPr>
              <a:t>to WHO reproductive health means a total we</a:t>
            </a:r>
            <a:r>
              <a:rPr lang="en-US" dirty="0" err="1" smtClean="0">
                <a:solidFill>
                  <a:schemeClr val="tx1"/>
                </a:solidFill>
                <a:latin typeface="Calibri" pitchFamily="34" charset="0"/>
                <a:cs typeface="Calibri" pitchFamily="34" charset="0"/>
              </a:rPr>
              <a:t>ll</a:t>
            </a:r>
            <a:r>
              <a:rPr lang="en-US" dirty="0" smtClean="0">
                <a:solidFill>
                  <a:schemeClr val="tx1"/>
                </a:solidFill>
                <a:latin typeface="Calibri" pitchFamily="34" charset="0"/>
                <a:cs typeface="Calibri" pitchFamily="34" charset="0"/>
              </a:rPr>
              <a:t>-being in all aspects of reproduction. i.e. physical , emotional , </a:t>
            </a:r>
            <a:r>
              <a:rPr lang="en-US" dirty="0" err="1" smtClean="0">
                <a:solidFill>
                  <a:schemeClr val="tx1"/>
                </a:solidFill>
                <a:latin typeface="Calibri" pitchFamily="34" charset="0"/>
                <a:cs typeface="Calibri" pitchFamily="34" charset="0"/>
              </a:rPr>
              <a:t>behavioural</a:t>
            </a:r>
            <a:r>
              <a:rPr lang="en-US" dirty="0" smtClean="0">
                <a:solidFill>
                  <a:schemeClr val="tx1"/>
                </a:solidFill>
                <a:latin typeface="Calibri" pitchFamily="34" charset="0"/>
                <a:cs typeface="Calibri" pitchFamily="34" charset="0"/>
              </a:rPr>
              <a:t> and social.</a:t>
            </a: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US" dirty="0" smtClean="0">
                <a:solidFill>
                  <a:schemeClr val="tx1"/>
                </a:solidFill>
                <a:latin typeface="Calibri" pitchFamily="34" charset="0"/>
                <a:cs typeface="Calibri" pitchFamily="34" charset="0"/>
              </a:rPr>
              <a:t>Therefore</a:t>
            </a:r>
            <a:r>
              <a:rPr lang="en-US" dirty="0" smtClean="0">
                <a:solidFill>
                  <a:schemeClr val="tx1"/>
                </a:solidFill>
                <a:latin typeface="Calibri" pitchFamily="34" charset="0"/>
                <a:cs typeface="Calibri" pitchFamily="34" charset="0"/>
              </a:rPr>
              <a:t>. a society with people having physically and functionally normal reproductive organs and normal emotional and </a:t>
            </a:r>
            <a:r>
              <a:rPr lang="en-US" dirty="0" err="1" smtClean="0">
                <a:solidFill>
                  <a:schemeClr val="tx1"/>
                </a:solidFill>
                <a:latin typeface="Calibri" pitchFamily="34" charset="0"/>
                <a:cs typeface="Calibri" pitchFamily="34" charset="0"/>
              </a:rPr>
              <a:t>behavioural</a:t>
            </a:r>
            <a:r>
              <a:rPr lang="en-US" dirty="0" smtClean="0">
                <a:solidFill>
                  <a:schemeClr val="tx1"/>
                </a:solidFill>
                <a:latin typeface="Calibri" pitchFamily="34" charset="0"/>
                <a:cs typeface="Calibri" pitchFamily="34" charset="0"/>
              </a:rPr>
              <a:t> interactions among them in all  sex-related aspects might be called reproductively healthy.</a:t>
            </a:r>
            <a:endParaRPr lang="en-US" dirty="0" smtClean="0">
              <a:solidFill>
                <a:schemeClr val="tx1"/>
              </a:solidFill>
              <a:latin typeface="Calibri" pitchFamily="34" charset="0"/>
              <a:cs typeface="Calibri" pitchFamily="34" charset="0"/>
            </a:endParaRPr>
          </a:p>
        </p:txBody>
      </p:sp>
      <p:sp>
        <p:nvSpPr>
          <p:cNvPr id="7" name="Rectangle 6"/>
          <p:cNvSpPr/>
          <p:nvPr/>
        </p:nvSpPr>
        <p:spPr>
          <a:xfrm>
            <a:off x="587829" y="2847957"/>
            <a:ext cx="7884368" cy="2031325"/>
          </a:xfrm>
          <a:prstGeom prst="rect">
            <a:avLst/>
          </a:prstGeom>
        </p:spPr>
        <p:txBody>
          <a:bodyPr wrap="square">
            <a:spAutoFit/>
          </a:bodyPr>
          <a:lstStyle/>
          <a:p>
            <a:pPr algn="just" fontAlgn="base">
              <a:buNone/>
            </a:pPr>
            <a:r>
              <a:rPr lang="en-US" b="1" dirty="0" smtClean="0">
                <a:solidFill>
                  <a:schemeClr val="tx1"/>
                </a:solidFill>
                <a:latin typeface="Calibri" pitchFamily="34" charset="0"/>
                <a:cs typeface="Calibri" pitchFamily="34" charset="0"/>
              </a:rPr>
              <a:t>SIGNIFICANCE:</a:t>
            </a:r>
          </a:p>
          <a:p>
            <a:pPr algn="just" fontAlgn="base">
              <a:buNone/>
            </a:pPr>
            <a:r>
              <a:rPr lang="en-US" dirty="0" smtClean="0">
                <a:solidFill>
                  <a:schemeClr val="tx1"/>
                </a:solidFill>
                <a:latin typeface="Calibri" pitchFamily="34" charset="0"/>
                <a:cs typeface="Calibri" pitchFamily="34" charset="0"/>
              </a:rPr>
              <a:t>Awareness  </a:t>
            </a:r>
            <a:r>
              <a:rPr lang="en-US" dirty="0" smtClean="0">
                <a:solidFill>
                  <a:schemeClr val="tx1"/>
                </a:solidFill>
                <a:latin typeface="Calibri" pitchFamily="34" charset="0"/>
                <a:cs typeface="Calibri" pitchFamily="34" charset="0"/>
              </a:rPr>
              <a:t>is provided to both males and females to lead healthy life</a:t>
            </a:r>
            <a:r>
              <a:rPr lang="en-US" dirty="0" smtClean="0">
                <a:solidFill>
                  <a:schemeClr val="tx1"/>
                </a:solidFill>
                <a:latin typeface="Calibri" pitchFamily="34" charset="0"/>
                <a:cs typeface="Calibri" pitchFamily="34" charset="0"/>
              </a:rPr>
              <a:t>.</a:t>
            </a: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US" dirty="0" smtClean="0">
                <a:solidFill>
                  <a:schemeClr val="tx1"/>
                </a:solidFill>
                <a:latin typeface="Calibri" pitchFamily="34" charset="0"/>
                <a:cs typeface="Calibri" pitchFamily="34" charset="0"/>
              </a:rPr>
              <a:t>Providing </a:t>
            </a:r>
            <a:r>
              <a:rPr lang="en-US" dirty="0" smtClean="0">
                <a:solidFill>
                  <a:schemeClr val="tx1"/>
                </a:solidFill>
                <a:latin typeface="Calibri" pitchFamily="34" charset="0"/>
                <a:cs typeface="Calibri" pitchFamily="34" charset="0"/>
              </a:rPr>
              <a:t>information  as to keep proper </a:t>
            </a:r>
            <a:r>
              <a:rPr lang="en-US" dirty="0" smtClean="0">
                <a:solidFill>
                  <a:schemeClr val="tx1"/>
                </a:solidFill>
                <a:latin typeface="Calibri" pitchFamily="34" charset="0"/>
                <a:cs typeface="Calibri" pitchFamily="34" charset="0"/>
              </a:rPr>
              <a:t>hygiene</a:t>
            </a: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US" dirty="0" smtClean="0">
                <a:solidFill>
                  <a:schemeClr val="tx1"/>
                </a:solidFill>
                <a:latin typeface="Calibri" pitchFamily="34" charset="0"/>
                <a:cs typeface="Calibri" pitchFamily="34" charset="0"/>
              </a:rPr>
              <a:t>Protection </a:t>
            </a:r>
            <a:r>
              <a:rPr lang="en-US" dirty="0" smtClean="0">
                <a:solidFill>
                  <a:schemeClr val="tx1"/>
                </a:solidFill>
                <a:latin typeface="Calibri" pitchFamily="34" charset="0"/>
                <a:cs typeface="Calibri" pitchFamily="34" charset="0"/>
              </a:rPr>
              <a:t>against reproductive tract infections or STD</a:t>
            </a:r>
            <a:r>
              <a:rPr lang="en-US" dirty="0" smtClean="0">
                <a:solidFill>
                  <a:schemeClr val="tx1"/>
                </a:solidFill>
                <a:latin typeface="Calibri" pitchFamily="34" charset="0"/>
                <a:cs typeface="Calibri" pitchFamily="34" charset="0"/>
              </a:rPr>
              <a:t>.</a:t>
            </a:r>
          </a:p>
          <a:p>
            <a:pPr algn="just" fontAlgn="base">
              <a:buNone/>
            </a:pPr>
            <a:endParaRPr lang="en-US" dirty="0" smtClean="0">
              <a:solidFill>
                <a:schemeClr val="tx1"/>
              </a:solidFill>
              <a:latin typeface="Calibri" pitchFamily="34" charset="0"/>
              <a:cs typeface="Calibri" pitchFamily="34" charset="0"/>
            </a:endParaRPr>
          </a:p>
          <a:p>
            <a:pPr algn="just" fontAlgn="base">
              <a:buNone/>
            </a:pPr>
            <a:r>
              <a:rPr lang="en-US" dirty="0" smtClean="0">
                <a:solidFill>
                  <a:schemeClr val="tx1"/>
                </a:solidFill>
                <a:latin typeface="Calibri" pitchFamily="34" charset="0"/>
                <a:cs typeface="Calibri" pitchFamily="34" charset="0"/>
              </a:rPr>
              <a:t>Obtaining </a:t>
            </a:r>
            <a:r>
              <a:rPr lang="en-US" dirty="0" smtClean="0">
                <a:solidFill>
                  <a:schemeClr val="tx1"/>
                </a:solidFill>
                <a:latin typeface="Calibri" pitchFamily="34" charset="0"/>
                <a:cs typeface="Calibri" pitchFamily="34" charset="0"/>
              </a:rPr>
              <a:t>treatment for at the earliest reproductive disorders . </a:t>
            </a:r>
          </a:p>
          <a:p>
            <a:pPr algn="just" fontAlgn="base">
              <a:buNone/>
            </a:pPr>
            <a:r>
              <a:rPr lang="en-US" b="1" dirty="0" smtClean="0">
                <a:latin typeface="Arial" pitchFamily="34" charset="0"/>
                <a:cs typeface="Arial" pitchFamily="34"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928934" y="1232874"/>
            <a:ext cx="1244251" cy="369332"/>
          </a:xfrm>
          <a:prstGeom prst="rect">
            <a:avLst/>
          </a:prstGeom>
        </p:spPr>
        <p:txBody>
          <a:bodyPr wrap="none">
            <a:spAutoFit/>
          </a:bodyPr>
          <a:lstStyle/>
          <a:p>
            <a:r>
              <a:rPr lang="en-US" sz="1800" b="1" dirty="0" smtClean="0">
                <a:solidFill>
                  <a:schemeClr val="tx1"/>
                </a:solidFill>
                <a:latin typeface="Calibri" pitchFamily="34" charset="0"/>
                <a:cs typeface="Calibri" pitchFamily="34" charset="0"/>
              </a:rPr>
              <a:t>PROBLEMS</a:t>
            </a:r>
            <a:endParaRPr lang="en-US" sz="1800" dirty="0">
              <a:solidFill>
                <a:schemeClr val="tx1"/>
              </a:solidFill>
              <a:latin typeface="Calibri" pitchFamily="34" charset="0"/>
              <a:cs typeface="Calibri" pitchFamily="34" charset="0"/>
            </a:endParaRPr>
          </a:p>
        </p:txBody>
      </p:sp>
      <p:sp>
        <p:nvSpPr>
          <p:cNvPr id="6" name="Rectangle 5"/>
          <p:cNvSpPr/>
          <p:nvPr/>
        </p:nvSpPr>
        <p:spPr>
          <a:xfrm>
            <a:off x="811763" y="2000598"/>
            <a:ext cx="7473820" cy="2246769"/>
          </a:xfrm>
          <a:prstGeom prst="rect">
            <a:avLst/>
          </a:prstGeom>
        </p:spPr>
        <p:txBody>
          <a:bodyPr wrap="square">
            <a:spAutoFit/>
          </a:bodyPr>
          <a:lstStyle/>
          <a:p>
            <a:pPr algn="just">
              <a:buNone/>
            </a:pPr>
            <a:r>
              <a:rPr lang="en-US" dirty="0" smtClean="0">
                <a:solidFill>
                  <a:schemeClr val="tx1"/>
                </a:solidFill>
                <a:latin typeface="Calibri" pitchFamily="34" charset="0"/>
                <a:cs typeface="Calibri" pitchFamily="34" charset="0"/>
              </a:rPr>
              <a:t>1.Believes </a:t>
            </a:r>
            <a:r>
              <a:rPr lang="en-US" dirty="0" smtClean="0">
                <a:solidFill>
                  <a:schemeClr val="tx1"/>
                </a:solidFill>
                <a:latin typeface="Calibri" pitchFamily="34" charset="0"/>
                <a:cs typeface="Calibri" pitchFamily="34" charset="0"/>
              </a:rPr>
              <a:t>– In India, religions, traditions do not allow much dissemination knowledge about reproductive health.</a:t>
            </a:r>
          </a:p>
          <a:p>
            <a:pPr algn="just">
              <a:buNone/>
            </a:pPr>
            <a:endParaRPr lang="en-US" dirty="0" smtClean="0">
              <a:solidFill>
                <a:schemeClr val="tx1"/>
              </a:solidFill>
              <a:latin typeface="Calibri" pitchFamily="34" charset="0"/>
              <a:cs typeface="Calibri" pitchFamily="34" charset="0"/>
            </a:endParaRPr>
          </a:p>
          <a:p>
            <a:pPr algn="just">
              <a:buNone/>
            </a:pPr>
            <a:r>
              <a:rPr lang="en-US" dirty="0" smtClean="0">
                <a:solidFill>
                  <a:schemeClr val="tx1"/>
                </a:solidFill>
                <a:latin typeface="Calibri" pitchFamily="34" charset="0"/>
                <a:cs typeface="Calibri" pitchFamily="34" charset="0"/>
              </a:rPr>
              <a:t>2.Early </a:t>
            </a:r>
            <a:r>
              <a:rPr lang="en-US" dirty="0" smtClean="0">
                <a:solidFill>
                  <a:schemeClr val="tx1"/>
                </a:solidFill>
                <a:latin typeface="Calibri" pitchFamily="34" charset="0"/>
                <a:cs typeface="Calibri" pitchFamily="34" charset="0"/>
              </a:rPr>
              <a:t>marriage – Children were often married off as soon as they attained puberty.</a:t>
            </a:r>
          </a:p>
          <a:p>
            <a:pPr algn="just">
              <a:buNone/>
            </a:pPr>
            <a:endParaRPr lang="en-US" dirty="0" smtClean="0">
              <a:solidFill>
                <a:schemeClr val="tx1"/>
              </a:solidFill>
              <a:latin typeface="Calibri" pitchFamily="34" charset="0"/>
              <a:cs typeface="Calibri" pitchFamily="34" charset="0"/>
            </a:endParaRPr>
          </a:p>
          <a:p>
            <a:pPr algn="just">
              <a:buNone/>
            </a:pPr>
            <a:r>
              <a:rPr lang="en-US" dirty="0" smtClean="0">
                <a:solidFill>
                  <a:schemeClr val="tx1"/>
                </a:solidFill>
                <a:latin typeface="Calibri" pitchFamily="34" charset="0"/>
                <a:cs typeface="Calibri" pitchFamily="34" charset="0"/>
              </a:rPr>
              <a:t>3.Personal </a:t>
            </a:r>
            <a:r>
              <a:rPr lang="en-US" dirty="0" smtClean="0">
                <a:solidFill>
                  <a:schemeClr val="tx1"/>
                </a:solidFill>
                <a:latin typeface="Calibri" pitchFamily="34" charset="0"/>
                <a:cs typeface="Calibri" pitchFamily="34" charset="0"/>
              </a:rPr>
              <a:t>hygiene – There is little knowledge of personal hygiene of gonads leading to STDs.</a:t>
            </a:r>
          </a:p>
          <a:p>
            <a:pPr algn="just">
              <a:buNone/>
            </a:pPr>
            <a:endParaRPr lang="en-US" dirty="0" smtClean="0">
              <a:solidFill>
                <a:schemeClr val="tx1"/>
              </a:solidFill>
              <a:latin typeface="Calibri" pitchFamily="34" charset="0"/>
              <a:cs typeface="Calibri" pitchFamily="34" charset="0"/>
            </a:endParaRPr>
          </a:p>
          <a:p>
            <a:pPr algn="just">
              <a:buNone/>
            </a:pPr>
            <a:r>
              <a:rPr lang="en-US" dirty="0" smtClean="0">
                <a:solidFill>
                  <a:schemeClr val="tx1"/>
                </a:solidFill>
                <a:latin typeface="Calibri" pitchFamily="34" charset="0"/>
                <a:cs typeface="Calibri" pitchFamily="34" charset="0"/>
              </a:rPr>
              <a:t>4.MMR </a:t>
            </a:r>
            <a:r>
              <a:rPr lang="en-US" dirty="0" smtClean="0">
                <a:solidFill>
                  <a:schemeClr val="tx1"/>
                </a:solidFill>
                <a:latin typeface="Calibri" pitchFamily="34" charset="0"/>
                <a:cs typeface="Calibri" pitchFamily="34" charset="0"/>
              </a:rPr>
              <a:t>&amp; </a:t>
            </a:r>
            <a:r>
              <a:rPr lang="en-US" dirty="0" smtClean="0">
                <a:solidFill>
                  <a:schemeClr val="tx1"/>
                </a:solidFill>
                <a:latin typeface="Calibri" pitchFamily="34" charset="0"/>
                <a:cs typeface="Calibri" pitchFamily="34" charset="0"/>
              </a:rPr>
              <a:t>IMR</a:t>
            </a:r>
            <a:r>
              <a:rPr lang="en-GB" dirty="0" smtClean="0">
                <a:solidFill>
                  <a:schemeClr val="tx1"/>
                </a:solidFill>
                <a:latin typeface="Calibri" pitchFamily="34" charset="0"/>
                <a:cs typeface="Calibri" pitchFamily="34" charset="0"/>
              </a:rPr>
              <a:t> </a:t>
            </a:r>
            <a:r>
              <a:rPr lang="en-GB" dirty="0" smtClean="0">
                <a:solidFill>
                  <a:schemeClr val="tx1"/>
                </a:solidFill>
                <a:latin typeface="Calibri" pitchFamily="34" charset="0"/>
                <a:cs typeface="Calibri" pitchFamily="34" charset="0"/>
              </a:rPr>
              <a:t>- The maternal and infant mortality rates are high.</a:t>
            </a:r>
          </a:p>
          <a:p>
            <a:pPr algn="just">
              <a:buNone/>
            </a:pPr>
            <a:endParaRPr lang="en-GB" dirty="0" smtClean="0">
              <a:solidFill>
                <a:schemeClr val="tx1"/>
              </a:solidFill>
              <a:latin typeface="Calibri" pitchFamily="34" charset="0"/>
              <a:cs typeface="Calibri" pitchFamily="34" charset="0"/>
            </a:endParaRPr>
          </a:p>
          <a:p>
            <a:pPr algn="just">
              <a:buNone/>
            </a:pPr>
            <a:r>
              <a:rPr lang="en-GB" dirty="0" smtClean="0">
                <a:solidFill>
                  <a:schemeClr val="tx1"/>
                </a:solidFill>
                <a:latin typeface="Calibri" pitchFamily="34" charset="0"/>
                <a:cs typeface="Calibri" pitchFamily="34" charset="0"/>
              </a:rPr>
              <a:t>5.Population </a:t>
            </a:r>
            <a:r>
              <a:rPr lang="en-GB" dirty="0" smtClean="0">
                <a:solidFill>
                  <a:schemeClr val="tx1"/>
                </a:solidFill>
                <a:latin typeface="Calibri" pitchFamily="34" charset="0"/>
                <a:cs typeface="Calibri" pitchFamily="34" charset="0"/>
              </a:rPr>
              <a:t>growth – There has been a increase in population size.</a:t>
            </a:r>
            <a:endParaRPr lang="en-US" dirty="0">
              <a:solidFill>
                <a:schemeClr val="tx1"/>
              </a:solidFill>
              <a:latin typeface="Calibri" pitchFamily="34" charset="0"/>
              <a:cs typeface="Calibri"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57058"/>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388151" y="785004"/>
            <a:ext cx="1332416" cy="369332"/>
          </a:xfrm>
          <a:prstGeom prst="rect">
            <a:avLst/>
          </a:prstGeom>
        </p:spPr>
        <p:txBody>
          <a:bodyPr wrap="none">
            <a:spAutoFit/>
          </a:bodyPr>
          <a:lstStyle/>
          <a:p>
            <a:r>
              <a:rPr lang="en-US" sz="1800" b="1" dirty="0" smtClean="0">
                <a:solidFill>
                  <a:schemeClr val="tx1"/>
                </a:solidFill>
                <a:latin typeface="Calibri" pitchFamily="34" charset="0"/>
                <a:cs typeface="Calibri" pitchFamily="34" charset="0"/>
              </a:rPr>
              <a:t>STRATEGIES</a:t>
            </a:r>
            <a:endParaRPr lang="en-US" sz="1800" b="1" dirty="0">
              <a:solidFill>
                <a:schemeClr val="tx1"/>
              </a:solidFill>
              <a:latin typeface="Calibri" pitchFamily="34" charset="0"/>
              <a:cs typeface="Calibri" pitchFamily="34" charset="0"/>
            </a:endParaRPr>
          </a:p>
        </p:txBody>
      </p:sp>
      <p:sp>
        <p:nvSpPr>
          <p:cNvPr id="6" name="Rectangle 5"/>
          <p:cNvSpPr/>
          <p:nvPr/>
        </p:nvSpPr>
        <p:spPr>
          <a:xfrm>
            <a:off x="298578" y="1137584"/>
            <a:ext cx="7968343" cy="2308324"/>
          </a:xfrm>
          <a:prstGeom prst="rect">
            <a:avLst/>
          </a:prstGeom>
        </p:spPr>
        <p:txBody>
          <a:bodyPr wrap="square">
            <a:spAutoFit/>
          </a:bodyPr>
          <a:lstStyle/>
          <a:p>
            <a:pPr algn="just"/>
            <a:r>
              <a:rPr lang="en-US" dirty="0" smtClean="0">
                <a:solidFill>
                  <a:schemeClr val="tx1"/>
                </a:solidFill>
                <a:latin typeface="Calibri" pitchFamily="34" charset="0"/>
                <a:cs typeface="Calibri" pitchFamily="34" charset="0"/>
              </a:rPr>
              <a:t>Family planning &amp; RCH: India was the first country of the world to initiate plans and </a:t>
            </a:r>
            <a:r>
              <a:rPr lang="en-US" dirty="0" err="1" smtClean="0">
                <a:solidFill>
                  <a:schemeClr val="tx1"/>
                </a:solidFill>
                <a:latin typeface="Calibri" pitchFamily="34" charset="0"/>
                <a:cs typeface="Calibri" pitchFamily="34" charset="0"/>
              </a:rPr>
              <a:t>programmes</a:t>
            </a:r>
            <a:r>
              <a:rPr lang="en-US" dirty="0" smtClean="0">
                <a:solidFill>
                  <a:schemeClr val="tx1"/>
                </a:solidFill>
                <a:latin typeface="Calibri" pitchFamily="34" charset="0"/>
                <a:cs typeface="Calibri" pitchFamily="34" charset="0"/>
              </a:rPr>
              <a:t> for attaining reproductive health as social goal through family planning in 1951.</a:t>
            </a:r>
          </a:p>
          <a:p>
            <a:pPr algn="just"/>
            <a:r>
              <a:rPr lang="en-US" dirty="0" smtClean="0">
                <a:solidFill>
                  <a:schemeClr val="tx1"/>
                </a:solidFill>
                <a:latin typeface="Calibri" pitchFamily="34" charset="0"/>
                <a:cs typeface="Calibri" pitchFamily="34" charset="0"/>
              </a:rPr>
              <a:t>An improved </a:t>
            </a:r>
            <a:r>
              <a:rPr lang="en-US" dirty="0" err="1" smtClean="0">
                <a:solidFill>
                  <a:schemeClr val="tx1"/>
                </a:solidFill>
                <a:latin typeface="Calibri" pitchFamily="34" charset="0"/>
                <a:cs typeface="Calibri" pitchFamily="34" charset="0"/>
              </a:rPr>
              <a:t>programmes</a:t>
            </a:r>
            <a:r>
              <a:rPr lang="en-US" dirty="0" smtClean="0">
                <a:solidFill>
                  <a:schemeClr val="tx1"/>
                </a:solidFill>
                <a:latin typeface="Calibri" pitchFamily="34" charset="0"/>
                <a:cs typeface="Calibri" pitchFamily="34" charset="0"/>
              </a:rPr>
              <a:t> covering under reproduction-related areas are currently in operation under the popular name 'Reproductive and Child Health Care’ (RCH) </a:t>
            </a:r>
            <a:r>
              <a:rPr lang="en-US" dirty="0" err="1" smtClean="0">
                <a:solidFill>
                  <a:schemeClr val="tx1"/>
                </a:solidFill>
                <a:latin typeface="Calibri" pitchFamily="34" charset="0"/>
                <a:cs typeface="Calibri" pitchFamily="34" charset="0"/>
              </a:rPr>
              <a:t>programmes</a:t>
            </a:r>
            <a:r>
              <a:rPr lang="en-US" dirty="0" smtClean="0">
                <a:solidFill>
                  <a:schemeClr val="tx1"/>
                </a:solidFill>
                <a:latin typeface="Calibri" pitchFamily="34" charset="0"/>
                <a:cs typeface="Calibri" pitchFamily="34" charset="0"/>
              </a:rPr>
              <a:t>. </a:t>
            </a: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General awareness : The audio visual aids, print media, primary health centre both government &amp; non government agencies (NGO) are engaged in creating general awareness among people about reproduction.</a:t>
            </a:r>
          </a:p>
          <a:p>
            <a:pPr algn="just"/>
            <a:endParaRPr lang="en-US" b="1" dirty="0" smtClean="0">
              <a:latin typeface="Arial" pitchFamily="34" charset="0"/>
              <a:cs typeface="Arial" pitchFamily="34" charset="0"/>
            </a:endParaRPr>
          </a:p>
          <a:p>
            <a:pPr algn="just"/>
            <a:r>
              <a:rPr lang="en-US" sz="1800" b="1" dirty="0" smtClean="0">
                <a:solidFill>
                  <a:schemeClr val="tx1"/>
                </a:solidFill>
                <a:latin typeface="Calibri" pitchFamily="34" charset="0"/>
                <a:cs typeface="Calibri" pitchFamily="34" charset="0"/>
              </a:rPr>
              <a:t>SEX EDUCATION </a:t>
            </a:r>
            <a:r>
              <a:rPr lang="en-US" b="1" dirty="0" smtClean="0">
                <a:latin typeface="Arial" pitchFamily="34" charset="0"/>
                <a:cs typeface="Arial" pitchFamily="34" charset="0"/>
              </a:rPr>
              <a:t>: </a:t>
            </a:r>
            <a:r>
              <a:rPr lang="en-US" dirty="0" smtClean="0">
                <a:solidFill>
                  <a:schemeClr val="tx1"/>
                </a:solidFill>
                <a:latin typeface="Calibri" pitchFamily="34" charset="0"/>
                <a:cs typeface="Calibri" pitchFamily="34" charset="0"/>
              </a:rPr>
              <a:t>it has been included in school curricula which helps in removing myths and misconceptions about various sex related aspects.</a:t>
            </a:r>
            <a:endParaRPr lang="en-US" dirty="0" smtClean="0">
              <a:solidFill>
                <a:schemeClr val="tx1"/>
              </a:solidFill>
              <a:latin typeface="Calibri" pitchFamily="34" charset="0"/>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625151" y="575581"/>
            <a:ext cx="7492482" cy="3416320"/>
          </a:xfrm>
          <a:prstGeom prst="rect">
            <a:avLst/>
          </a:prstGeom>
        </p:spPr>
        <p:txBody>
          <a:bodyPr wrap="square">
            <a:spAutoFit/>
          </a:bodyPr>
          <a:lstStyle/>
          <a:p>
            <a:pPr algn="just" fontAlgn="base">
              <a:buNone/>
            </a:pPr>
            <a:r>
              <a:rPr lang="en-US" sz="1800" b="1" dirty="0" smtClean="0">
                <a:solidFill>
                  <a:schemeClr val="tx1"/>
                </a:solidFill>
                <a:latin typeface="Calibri" pitchFamily="34" charset="0"/>
                <a:cs typeface="Calibri" pitchFamily="34" charset="0"/>
              </a:rPr>
              <a:t>PARENTAL GUIDE </a:t>
            </a:r>
            <a:r>
              <a:rPr lang="en-US" b="1" dirty="0" smtClean="0">
                <a:latin typeface="Arial" pitchFamily="34" charset="0"/>
                <a:cs typeface="Arial" pitchFamily="34" charset="0"/>
              </a:rPr>
              <a:t>: </a:t>
            </a:r>
            <a:r>
              <a:rPr lang="en-US" dirty="0" smtClean="0">
                <a:solidFill>
                  <a:schemeClr val="tx1"/>
                </a:solidFill>
                <a:latin typeface="Calibri" pitchFamily="34" charset="0"/>
                <a:cs typeface="Calibri" pitchFamily="34" charset="0"/>
              </a:rPr>
              <a:t>It is the duty of parents , elders and close relatives to provide sex related information to young ones.</a:t>
            </a:r>
            <a:endParaRPr lang="en-GB" dirty="0" smtClean="0">
              <a:solidFill>
                <a:schemeClr val="tx1"/>
              </a:solidFill>
              <a:latin typeface="Calibri" pitchFamily="34" charset="0"/>
              <a:cs typeface="Calibri" pitchFamily="34" charset="0"/>
            </a:endParaRPr>
          </a:p>
          <a:p>
            <a:pPr algn="just" fontAlgn="base">
              <a:buNone/>
            </a:pPr>
            <a:endParaRPr lang="en-GB" b="1" dirty="0" smtClean="0">
              <a:solidFill>
                <a:srgbClr val="C00000"/>
              </a:solidFill>
              <a:latin typeface="Arial" pitchFamily="34" charset="0"/>
              <a:cs typeface="Arial" pitchFamily="34" charset="0"/>
            </a:endParaRPr>
          </a:p>
          <a:p>
            <a:pPr algn="just" fontAlgn="base">
              <a:buNone/>
            </a:pPr>
            <a:r>
              <a:rPr lang="en-GB" sz="1800" b="1" dirty="0" smtClean="0">
                <a:solidFill>
                  <a:schemeClr val="tx1"/>
                </a:solidFill>
                <a:latin typeface="Calibri" pitchFamily="34" charset="0"/>
                <a:cs typeface="Calibri" pitchFamily="34" charset="0"/>
              </a:rPr>
              <a:t>SOCIAL EVILS </a:t>
            </a:r>
            <a:r>
              <a:rPr lang="en-GB" dirty="0" smtClean="0">
                <a:solidFill>
                  <a:schemeClr val="tx1"/>
                </a:solidFill>
                <a:latin typeface="Calibri" pitchFamily="34" charset="0"/>
                <a:cs typeface="Calibri" pitchFamily="34" charset="0"/>
              </a:rPr>
              <a:t>: Sex abuse and sex related crimes can occur only due to reproductively unhealthy members of the society. Therefore spreading message of reproductive health is important </a:t>
            </a:r>
            <a:r>
              <a:rPr lang="en-GB" b="1" dirty="0" smtClean="0">
                <a:latin typeface="Arial" pitchFamily="34" charset="0"/>
                <a:cs typeface="Arial" pitchFamily="34" charset="0"/>
              </a:rPr>
              <a:t>.</a:t>
            </a:r>
          </a:p>
          <a:p>
            <a:pPr algn="just" fontAlgn="base">
              <a:buNone/>
            </a:pPr>
            <a:endParaRPr lang="en-GB" sz="1800" b="1" dirty="0" smtClean="0">
              <a:solidFill>
                <a:schemeClr val="tx1"/>
              </a:solidFill>
              <a:latin typeface="Calibri" pitchFamily="34" charset="0"/>
              <a:cs typeface="Calibri" pitchFamily="34" charset="0"/>
            </a:endParaRPr>
          </a:p>
          <a:p>
            <a:pPr algn="just" fontAlgn="base">
              <a:buNone/>
            </a:pPr>
            <a:r>
              <a:rPr lang="en-GB" sz="1800" b="1" dirty="0" smtClean="0">
                <a:solidFill>
                  <a:schemeClr val="tx1"/>
                </a:solidFill>
                <a:latin typeface="Calibri" pitchFamily="34" charset="0"/>
                <a:cs typeface="Calibri" pitchFamily="34" charset="0"/>
              </a:rPr>
              <a:t>INFRA-STRUCTURE </a:t>
            </a:r>
            <a:r>
              <a:rPr lang="en-GB" dirty="0" smtClean="0">
                <a:solidFill>
                  <a:schemeClr val="tx1"/>
                </a:solidFill>
                <a:latin typeface="Calibri" pitchFamily="34" charset="0"/>
                <a:cs typeface="Calibri" pitchFamily="34" charset="0"/>
              </a:rPr>
              <a:t>: Strong infrastructure facilities, professional expertise and material support are required to attain proper reproductive health through providing assistance in reproductive health related problems like pregnancy, delivery, contraception, abortions .</a:t>
            </a:r>
          </a:p>
          <a:p>
            <a:pPr algn="just" fontAlgn="base">
              <a:buNone/>
            </a:pPr>
            <a:endParaRPr lang="en-GB" b="1" dirty="0" smtClean="0">
              <a:latin typeface="Arial" pitchFamily="34" charset="0"/>
              <a:cs typeface="Arial" pitchFamily="34" charset="0"/>
            </a:endParaRPr>
          </a:p>
          <a:p>
            <a:pPr algn="just" fontAlgn="base">
              <a:buNone/>
            </a:pPr>
            <a:r>
              <a:rPr lang="en-GB" sz="1800" b="1" dirty="0" smtClean="0">
                <a:solidFill>
                  <a:schemeClr val="tx1"/>
                </a:solidFill>
                <a:latin typeface="Calibri" pitchFamily="34" charset="0"/>
                <a:cs typeface="Calibri" pitchFamily="34" charset="0"/>
              </a:rPr>
              <a:t>FAMILY WELFARE INFORMATION </a:t>
            </a:r>
            <a:r>
              <a:rPr lang="en-GB" dirty="0" smtClean="0">
                <a:solidFill>
                  <a:schemeClr val="tx1"/>
                </a:solidFill>
                <a:latin typeface="Calibri" pitchFamily="34" charset="0"/>
                <a:cs typeface="Calibri" pitchFamily="34" charset="0"/>
              </a:rPr>
              <a:t>: All other persons of marriageable age must be educated about available birth control options, reasons for fertility control, post natal care of child, importance of breast feeding.</a:t>
            </a:r>
          </a:p>
          <a:p>
            <a:pPr algn="just" fontAlgn="base">
              <a:buNone/>
            </a:pPr>
            <a:endParaRPr lang="en-GB" b="1" dirty="0" smtClean="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139959" y="186482"/>
            <a:ext cx="5654351" cy="3939540"/>
          </a:xfrm>
          <a:prstGeom prst="rect">
            <a:avLst/>
          </a:prstGeom>
        </p:spPr>
        <p:txBody>
          <a:bodyPr wrap="square">
            <a:spAutoFit/>
          </a:bodyPr>
          <a:lstStyle/>
          <a:p>
            <a:pPr algn="just"/>
            <a:r>
              <a:rPr lang="en-GB" sz="1800" b="1" dirty="0" smtClean="0">
                <a:solidFill>
                  <a:schemeClr val="tx1"/>
                </a:solidFill>
                <a:latin typeface="Calibri" pitchFamily="34" charset="0"/>
                <a:cs typeface="Calibri" pitchFamily="34" charset="0"/>
              </a:rPr>
              <a:t>UNCONTROLLED POPULATION : </a:t>
            </a:r>
            <a:r>
              <a:rPr lang="en-GB" dirty="0" smtClean="0">
                <a:solidFill>
                  <a:schemeClr val="tx1"/>
                </a:solidFill>
                <a:latin typeface="Calibri" pitchFamily="34" charset="0"/>
                <a:cs typeface="Calibri" pitchFamily="34" charset="0"/>
              </a:rPr>
              <a:t>The harmful effect of </a:t>
            </a:r>
          </a:p>
          <a:p>
            <a:pPr algn="just"/>
            <a:r>
              <a:rPr lang="en-GB" dirty="0" smtClean="0">
                <a:solidFill>
                  <a:schemeClr val="tx1"/>
                </a:solidFill>
                <a:latin typeface="Calibri" pitchFamily="34" charset="0"/>
                <a:cs typeface="Calibri" pitchFamily="34" charset="0"/>
              </a:rPr>
              <a:t>uncontrolled population explosion must be known to everybody </a:t>
            </a:r>
          </a:p>
          <a:p>
            <a:pPr algn="just"/>
            <a:r>
              <a:rPr lang="en-GB" dirty="0" smtClean="0">
                <a:solidFill>
                  <a:schemeClr val="tx1"/>
                </a:solidFill>
                <a:latin typeface="Calibri" pitchFamily="34" charset="0"/>
                <a:cs typeface="Calibri" pitchFamily="34" charset="0"/>
              </a:rPr>
              <a:t>so that one should not only feel responsible but also act responsible.</a:t>
            </a:r>
          </a:p>
          <a:p>
            <a:pPr algn="just"/>
            <a:endParaRPr lang="en-US" dirty="0" smtClean="0">
              <a:solidFill>
                <a:schemeClr val="tx1"/>
              </a:solidFill>
              <a:latin typeface="Calibri" pitchFamily="34" charset="0"/>
              <a:cs typeface="Calibri" pitchFamily="34" charset="0"/>
            </a:endParaRPr>
          </a:p>
          <a:p>
            <a:pPr algn="just"/>
            <a:r>
              <a:rPr lang="en-US" sz="1800" b="1" dirty="0" smtClean="0">
                <a:solidFill>
                  <a:schemeClr val="tx1"/>
                </a:solidFill>
                <a:latin typeface="Calibri" pitchFamily="34" charset="0"/>
                <a:cs typeface="Calibri" pitchFamily="34" charset="0"/>
              </a:rPr>
              <a:t>AMNIOCENTESIS : </a:t>
            </a:r>
            <a:r>
              <a:rPr lang="en-US" dirty="0" smtClean="0">
                <a:solidFill>
                  <a:schemeClr val="tx1"/>
                </a:solidFill>
                <a:latin typeface="Calibri" pitchFamily="34" charset="0"/>
                <a:cs typeface="Calibri" pitchFamily="34" charset="0"/>
              </a:rPr>
              <a:t>There is now a statutory ban on determination of </a:t>
            </a:r>
            <a:r>
              <a:rPr lang="en-US" dirty="0" err="1" smtClean="0">
                <a:solidFill>
                  <a:schemeClr val="tx1"/>
                </a:solidFill>
                <a:latin typeface="Calibri" pitchFamily="34" charset="0"/>
                <a:cs typeface="Calibri" pitchFamily="34" charset="0"/>
              </a:rPr>
              <a:t>foetal</a:t>
            </a:r>
            <a:r>
              <a:rPr lang="en-US" dirty="0" smtClean="0">
                <a:solidFill>
                  <a:schemeClr val="tx1"/>
                </a:solidFill>
                <a:latin typeface="Calibri" pitchFamily="34" charset="0"/>
                <a:cs typeface="Calibri" pitchFamily="34" charset="0"/>
              </a:rPr>
              <a:t> sex through this technique. Amniocentesis is a technique of </a:t>
            </a:r>
            <a:r>
              <a:rPr lang="en-US" dirty="0" err="1" smtClean="0">
                <a:solidFill>
                  <a:schemeClr val="tx1"/>
                </a:solidFill>
                <a:latin typeface="Calibri" pitchFamily="34" charset="0"/>
                <a:cs typeface="Calibri" pitchFamily="34" charset="0"/>
              </a:rPr>
              <a:t>foetal</a:t>
            </a:r>
            <a:r>
              <a:rPr lang="en-US" dirty="0" smtClean="0">
                <a:solidFill>
                  <a:schemeClr val="tx1"/>
                </a:solidFill>
                <a:latin typeface="Calibri" pitchFamily="34" charset="0"/>
                <a:cs typeface="Calibri" pitchFamily="34" charset="0"/>
              </a:rPr>
              <a:t> sex determination test based on the chromosomal pattern in amniotic fluid surrounding the developing embryo. </a:t>
            </a:r>
            <a:endParaRPr lang="en-US" dirty="0" smtClean="0">
              <a:solidFill>
                <a:schemeClr val="tx1"/>
              </a:solidFill>
              <a:latin typeface="Calibri" pitchFamily="34" charset="0"/>
              <a:cs typeface="Calibri" pitchFamily="34" charset="0"/>
            </a:endParaRPr>
          </a:p>
          <a:p>
            <a:pPr algn="just"/>
            <a:endParaRPr lang="en-US" dirty="0" smtClean="0">
              <a:solidFill>
                <a:schemeClr val="tx1"/>
              </a:solidFill>
              <a:latin typeface="Calibri" pitchFamily="34" charset="0"/>
              <a:cs typeface="Calibri" pitchFamily="34" charset="0"/>
            </a:endParaRPr>
          </a:p>
          <a:p>
            <a:pPr algn="just"/>
            <a:r>
              <a:rPr lang="en-US" dirty="0" smtClean="0">
                <a:solidFill>
                  <a:schemeClr val="tx1"/>
                </a:solidFill>
                <a:latin typeface="Calibri" pitchFamily="34" charset="0"/>
                <a:cs typeface="Calibri" pitchFamily="34" charset="0"/>
              </a:rPr>
              <a:t>Legally it checks increasing female </a:t>
            </a:r>
            <a:r>
              <a:rPr lang="en-US" dirty="0" err="1" smtClean="0">
                <a:solidFill>
                  <a:schemeClr val="tx1"/>
                </a:solidFill>
                <a:latin typeface="Calibri" pitchFamily="34" charset="0"/>
                <a:cs typeface="Calibri" pitchFamily="34" charset="0"/>
              </a:rPr>
              <a:t>foeticides</a:t>
            </a:r>
            <a:r>
              <a:rPr lang="en-US" dirty="0" smtClean="0">
                <a:solidFill>
                  <a:schemeClr val="tx1"/>
                </a:solidFill>
                <a:latin typeface="Calibri" pitchFamily="34" charset="0"/>
                <a:cs typeface="Calibri" pitchFamily="34" charset="0"/>
              </a:rPr>
              <a:t> , massive child immunization etc.</a:t>
            </a:r>
          </a:p>
          <a:p>
            <a:pPr algn="just"/>
            <a:endParaRPr lang="en-US" dirty="0" smtClean="0">
              <a:solidFill>
                <a:schemeClr val="tx1"/>
              </a:solidFill>
              <a:latin typeface="Calibri" pitchFamily="34" charset="0"/>
              <a:cs typeface="Calibri" pitchFamily="34" charset="0"/>
            </a:endParaRPr>
          </a:p>
          <a:p>
            <a:pPr algn="just"/>
            <a:r>
              <a:rPr lang="en-US" sz="1800" b="1" dirty="0" smtClean="0">
                <a:solidFill>
                  <a:schemeClr val="tx1"/>
                </a:solidFill>
                <a:latin typeface="Calibri" pitchFamily="34" charset="0"/>
                <a:cs typeface="Calibri" pitchFamily="34" charset="0"/>
              </a:rPr>
              <a:t>RESEARCH : </a:t>
            </a:r>
            <a:r>
              <a:rPr lang="en-US" dirty="0" smtClean="0">
                <a:solidFill>
                  <a:schemeClr val="tx1"/>
                </a:solidFill>
                <a:latin typeface="Calibri" pitchFamily="34" charset="0"/>
                <a:cs typeface="Calibri" pitchFamily="34" charset="0"/>
              </a:rPr>
              <a:t>Research into improved techniques </a:t>
            </a:r>
          </a:p>
          <a:p>
            <a:pPr algn="just"/>
            <a:r>
              <a:rPr lang="en-US" dirty="0" smtClean="0">
                <a:solidFill>
                  <a:schemeClr val="tx1"/>
                </a:solidFill>
                <a:latin typeface="Calibri" pitchFamily="34" charset="0"/>
                <a:cs typeface="Calibri" pitchFamily="34" charset="0"/>
              </a:rPr>
              <a:t> of </a:t>
            </a:r>
            <a:r>
              <a:rPr lang="en-US" dirty="0" err="1" smtClean="0">
                <a:solidFill>
                  <a:schemeClr val="tx1"/>
                </a:solidFill>
                <a:latin typeface="Calibri" pitchFamily="34" charset="0"/>
                <a:cs typeface="Calibri" pitchFamily="34" charset="0"/>
              </a:rPr>
              <a:t>contraceptions</a:t>
            </a:r>
            <a:r>
              <a:rPr lang="en-US" dirty="0" smtClean="0">
                <a:solidFill>
                  <a:schemeClr val="tx1"/>
                </a:solidFill>
                <a:latin typeface="Calibri" pitchFamily="34" charset="0"/>
                <a:cs typeface="Calibri" pitchFamily="34" charset="0"/>
              </a:rPr>
              <a:t> is a continuing process. ‘</a:t>
            </a:r>
            <a:r>
              <a:rPr lang="en-US" i="1" dirty="0" err="1" smtClean="0">
                <a:solidFill>
                  <a:schemeClr val="tx1"/>
                </a:solidFill>
                <a:latin typeface="Calibri" pitchFamily="34" charset="0"/>
                <a:cs typeface="Calibri" pitchFamily="34" charset="0"/>
              </a:rPr>
              <a:t>Saheli</a:t>
            </a:r>
            <a:r>
              <a:rPr lang="en-US" i="1" dirty="0" smtClean="0">
                <a:solidFill>
                  <a:schemeClr val="tx1"/>
                </a:solidFill>
                <a:latin typeface="Calibri" pitchFamily="34" charset="0"/>
                <a:cs typeface="Calibri" pitchFamily="34" charset="0"/>
              </a:rPr>
              <a:t>’ </a:t>
            </a:r>
          </a:p>
          <a:p>
            <a:pPr algn="just"/>
            <a:r>
              <a:rPr lang="en-US" i="1" dirty="0" smtClean="0">
                <a:solidFill>
                  <a:schemeClr val="tx1"/>
                </a:solidFill>
                <a:latin typeface="Calibri" pitchFamily="34" charset="0"/>
                <a:cs typeface="Calibri" pitchFamily="34" charset="0"/>
              </a:rPr>
              <a:t>  - </a:t>
            </a:r>
            <a:r>
              <a:rPr lang="en-US" dirty="0" smtClean="0">
                <a:solidFill>
                  <a:schemeClr val="tx1"/>
                </a:solidFill>
                <a:latin typeface="Calibri" pitchFamily="34" charset="0"/>
                <a:cs typeface="Calibri" pitchFamily="34" charset="0"/>
              </a:rPr>
              <a:t>a new oral contraception for the females </a:t>
            </a:r>
          </a:p>
          <a:p>
            <a:pPr algn="just"/>
            <a:r>
              <a:rPr lang="en-US" dirty="0" smtClean="0">
                <a:solidFill>
                  <a:schemeClr val="tx1"/>
                </a:solidFill>
                <a:latin typeface="Calibri" pitchFamily="34" charset="0"/>
                <a:cs typeface="Calibri" pitchFamily="34" charset="0"/>
              </a:rPr>
              <a:t>  was developed by scientists at</a:t>
            </a:r>
          </a:p>
          <a:p>
            <a:pPr algn="just"/>
            <a:r>
              <a:rPr lang="en-US" dirty="0" smtClean="0">
                <a:solidFill>
                  <a:schemeClr val="tx1"/>
                </a:solidFill>
                <a:latin typeface="Calibri" pitchFamily="34" charset="0"/>
                <a:cs typeface="Calibri" pitchFamily="34" charset="0"/>
              </a:rPr>
              <a:t> </a:t>
            </a:r>
            <a:r>
              <a:rPr lang="en-US" i="1" dirty="0" smtClean="0">
                <a:solidFill>
                  <a:schemeClr val="tx1"/>
                </a:solidFill>
                <a:latin typeface="Calibri" pitchFamily="34" charset="0"/>
                <a:cs typeface="Calibri" pitchFamily="34" charset="0"/>
              </a:rPr>
              <a:t>Central Drug Research Institute </a:t>
            </a:r>
            <a:r>
              <a:rPr lang="en-US" dirty="0" smtClean="0">
                <a:solidFill>
                  <a:schemeClr val="tx1"/>
                </a:solidFill>
                <a:latin typeface="Calibri" pitchFamily="34" charset="0"/>
                <a:cs typeface="Calibri" pitchFamily="34" charset="0"/>
              </a:rPr>
              <a:t>(CDRI) in </a:t>
            </a:r>
            <a:r>
              <a:rPr lang="en-US" dirty="0" err="1" smtClean="0">
                <a:solidFill>
                  <a:schemeClr val="tx1"/>
                </a:solidFill>
                <a:latin typeface="Calibri" pitchFamily="34" charset="0"/>
                <a:cs typeface="Calibri" pitchFamily="34" charset="0"/>
              </a:rPr>
              <a:t>Lucknow</a:t>
            </a:r>
            <a:r>
              <a:rPr lang="en-US" dirty="0" smtClean="0">
                <a:solidFill>
                  <a:schemeClr val="tx1"/>
                </a:solidFill>
                <a:latin typeface="Calibri" pitchFamily="34" charset="0"/>
                <a:cs typeface="Calibri" pitchFamily="34" charset="0"/>
              </a:rPr>
              <a:t>.</a:t>
            </a:r>
            <a:endParaRPr lang="en-US" dirty="0" smtClean="0">
              <a:solidFill>
                <a:schemeClr val="tx1"/>
              </a:solidFill>
              <a:latin typeface="Calibri" pitchFamily="34" charset="0"/>
              <a:cs typeface="Calibri" pitchFamily="34" charset="0"/>
            </a:endParaRPr>
          </a:p>
        </p:txBody>
      </p:sp>
      <p:pic>
        <p:nvPicPr>
          <p:cNvPr id="6" name="Picture 2" descr="C:\Users\User\Pictures\biology images\saheli.jpg"/>
          <p:cNvPicPr>
            <a:picLocks noChangeAspect="1" noChangeArrowheads="1"/>
          </p:cNvPicPr>
          <p:nvPr/>
        </p:nvPicPr>
        <p:blipFill>
          <a:blip r:embed="rId4"/>
          <a:srcRect/>
          <a:stretch>
            <a:fillRect/>
          </a:stretch>
        </p:blipFill>
        <p:spPr bwMode="auto">
          <a:xfrm>
            <a:off x="5850294" y="2777817"/>
            <a:ext cx="2674776" cy="1710208"/>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819282" y="159854"/>
            <a:ext cx="5780750" cy="430887"/>
          </a:xfrm>
          <a:prstGeom prst="rect">
            <a:avLst/>
          </a:prstGeom>
        </p:spPr>
        <p:txBody>
          <a:bodyPr wrap="none">
            <a:spAutoFit/>
          </a:bodyPr>
          <a:lstStyle/>
          <a:p>
            <a:r>
              <a:rPr lang="en-US" sz="2200" b="1" dirty="0" smtClean="0">
                <a:solidFill>
                  <a:srgbClr val="FF0000"/>
                </a:solidFill>
                <a:latin typeface="Calibri" pitchFamily="34" charset="0"/>
                <a:cs typeface="Calibri" pitchFamily="34" charset="0"/>
              </a:rPr>
              <a:t>POPULATION EXPLOSION AND BIRTH CONTROL </a:t>
            </a:r>
            <a:endParaRPr lang="en-US" sz="2200" dirty="0">
              <a:solidFill>
                <a:srgbClr val="FF0000"/>
              </a:solidFill>
              <a:latin typeface="Calibri" pitchFamily="34" charset="0"/>
              <a:cs typeface="Calibri" pitchFamily="34" charset="0"/>
            </a:endParaRPr>
          </a:p>
        </p:txBody>
      </p:sp>
      <p:sp>
        <p:nvSpPr>
          <p:cNvPr id="6" name="Rectangle 5"/>
          <p:cNvSpPr/>
          <p:nvPr/>
        </p:nvSpPr>
        <p:spPr>
          <a:xfrm>
            <a:off x="550505" y="802035"/>
            <a:ext cx="7791061" cy="2031325"/>
          </a:xfrm>
          <a:prstGeom prst="rect">
            <a:avLst/>
          </a:prstGeom>
        </p:spPr>
        <p:txBody>
          <a:bodyPr wrap="square">
            <a:spAutoFit/>
          </a:bodyPr>
          <a:lstStyle/>
          <a:p>
            <a:pPr algn="just"/>
            <a:r>
              <a:rPr lang="en-US" dirty="0" smtClean="0">
                <a:solidFill>
                  <a:schemeClr val="tx1"/>
                </a:solidFill>
                <a:latin typeface="Calibri" pitchFamily="34" charset="0"/>
                <a:cs typeface="Calibri" pitchFamily="34" charset="0"/>
              </a:rPr>
              <a:t>In the last century an  all-round development in various fields </a:t>
            </a:r>
          </a:p>
          <a:p>
            <a:pPr algn="just"/>
            <a:r>
              <a:rPr lang="en-US" dirty="0" smtClean="0">
                <a:solidFill>
                  <a:schemeClr val="tx1"/>
                </a:solidFill>
                <a:latin typeface="Calibri" pitchFamily="34" charset="0"/>
                <a:cs typeface="Calibri" pitchFamily="34" charset="0"/>
              </a:rPr>
              <a:t>significantly improved the quality of life of the people. However increased health facilities along With better living conditions had an explosive impact on the growth of population.</a:t>
            </a:r>
          </a:p>
          <a:p>
            <a:pPr algn="just"/>
            <a:r>
              <a:rPr lang="en-US" dirty="0" smtClean="0">
                <a:solidFill>
                  <a:schemeClr val="tx1"/>
                </a:solidFill>
                <a:latin typeface="Calibri" pitchFamily="34" charset="0"/>
                <a:cs typeface="Calibri" pitchFamily="34" charset="0"/>
              </a:rPr>
              <a:t>The world population which was around 2 billion (2000 million) in 1900 rocketed to about 6 billions by 2000. A similar trend was observed in India too. </a:t>
            </a:r>
          </a:p>
          <a:p>
            <a:pPr algn="just"/>
            <a:endParaRPr lang="en-US" i="1" dirty="0" smtClean="0">
              <a:solidFill>
                <a:schemeClr val="tx1"/>
              </a:solidFill>
              <a:latin typeface="Calibri" pitchFamily="34" charset="0"/>
              <a:cs typeface="Calibri" pitchFamily="34" charset="0"/>
            </a:endParaRPr>
          </a:p>
          <a:p>
            <a:pPr algn="just">
              <a:buNone/>
            </a:pPr>
            <a:r>
              <a:rPr lang="en-US" dirty="0" smtClean="0">
                <a:solidFill>
                  <a:schemeClr val="tx1"/>
                </a:solidFill>
                <a:latin typeface="Calibri" pitchFamily="34" charset="0"/>
                <a:cs typeface="Calibri" pitchFamily="34" charset="0"/>
              </a:rPr>
              <a:t>Our population which was approximately 350 million at the time of our independence reached close to the billion mark by 2000 and crossed 1 billion in May 2000. That means every sixth person in the world is an Indian and this tremendous growth in size is called population explosion .</a:t>
            </a:r>
            <a:endParaRPr lang="en-US" dirty="0" smtClean="0">
              <a:solidFill>
                <a:schemeClr val="tx1"/>
              </a:solidFill>
              <a:latin typeface="Calibri" pitchFamily="34" charset="0"/>
              <a:cs typeface="Calibri" pitchFamily="34" charset="0"/>
            </a:endParaRPr>
          </a:p>
        </p:txBody>
      </p:sp>
      <p:sp>
        <p:nvSpPr>
          <p:cNvPr id="7" name="Rectangle 6"/>
          <p:cNvSpPr/>
          <p:nvPr/>
        </p:nvSpPr>
        <p:spPr>
          <a:xfrm>
            <a:off x="876432" y="2809747"/>
            <a:ext cx="5367175" cy="430887"/>
          </a:xfrm>
          <a:prstGeom prst="rect">
            <a:avLst/>
          </a:prstGeom>
        </p:spPr>
        <p:txBody>
          <a:bodyPr wrap="none">
            <a:spAutoFit/>
          </a:bodyPr>
          <a:lstStyle/>
          <a:p>
            <a:r>
              <a:rPr lang="en-US" sz="2200" b="1" dirty="0" smtClean="0">
                <a:solidFill>
                  <a:srgbClr val="FF0000"/>
                </a:solidFill>
                <a:latin typeface="Calibri" pitchFamily="34" charset="0"/>
                <a:cs typeface="Calibri" pitchFamily="34" charset="0"/>
              </a:rPr>
              <a:t>REASONS FOR HIGH POPULATION GROWTH </a:t>
            </a:r>
            <a:endParaRPr lang="en-US" sz="2200" dirty="0">
              <a:solidFill>
                <a:srgbClr val="FF0000"/>
              </a:solidFill>
              <a:latin typeface="Calibri" pitchFamily="34" charset="0"/>
              <a:cs typeface="Calibri" pitchFamily="34" charset="0"/>
            </a:endParaRPr>
          </a:p>
        </p:txBody>
      </p:sp>
      <p:sp>
        <p:nvSpPr>
          <p:cNvPr id="8" name="Rectangle 7"/>
          <p:cNvSpPr/>
          <p:nvPr/>
        </p:nvSpPr>
        <p:spPr>
          <a:xfrm>
            <a:off x="410546" y="3643578"/>
            <a:ext cx="8005665" cy="738664"/>
          </a:xfrm>
          <a:prstGeom prst="rect">
            <a:avLst/>
          </a:prstGeom>
        </p:spPr>
        <p:txBody>
          <a:bodyPr wrap="square">
            <a:spAutoFit/>
          </a:bodyPr>
          <a:lstStyle/>
          <a:p>
            <a:pPr algn="just">
              <a:buNone/>
            </a:pPr>
            <a:r>
              <a:rPr lang="en-US" b="1" dirty="0" smtClean="0">
                <a:solidFill>
                  <a:schemeClr val="tx1"/>
                </a:solidFill>
                <a:latin typeface="Calibri" pitchFamily="34" charset="0"/>
                <a:cs typeface="Calibri" pitchFamily="34" charset="0"/>
              </a:rPr>
              <a:t>LONGER LIFE SPAN </a:t>
            </a:r>
            <a:r>
              <a:rPr lang="en-US" dirty="0" smtClean="0">
                <a:solidFill>
                  <a:schemeClr val="tx1"/>
                </a:solidFill>
                <a:latin typeface="Calibri" pitchFamily="34" charset="0"/>
                <a:cs typeface="Calibri" pitchFamily="34" charset="0"/>
              </a:rPr>
              <a:t>: Life expectancy has increased progressively over years</a:t>
            </a:r>
            <a:r>
              <a:rPr lang="en-US" dirty="0" smtClean="0">
                <a:solidFill>
                  <a:schemeClr val="tx1"/>
                </a:solidFill>
                <a:latin typeface="Calibri" pitchFamily="34" charset="0"/>
                <a:cs typeface="Calibri" pitchFamily="34" charset="0"/>
              </a:rPr>
              <a:t>.</a:t>
            </a:r>
          </a:p>
          <a:p>
            <a:pPr algn="just">
              <a:buNone/>
            </a:pPr>
            <a:endParaRPr lang="en-US" dirty="0" smtClean="0">
              <a:solidFill>
                <a:schemeClr val="tx1"/>
              </a:solidFill>
              <a:latin typeface="Calibri" pitchFamily="34" charset="0"/>
              <a:cs typeface="Calibri" pitchFamily="34" charset="0"/>
            </a:endParaRPr>
          </a:p>
          <a:p>
            <a:pPr algn="just">
              <a:buNone/>
            </a:pPr>
            <a:r>
              <a:rPr lang="en-US" b="1" dirty="0" smtClean="0">
                <a:solidFill>
                  <a:schemeClr val="tx1"/>
                </a:solidFill>
                <a:latin typeface="Calibri" pitchFamily="34" charset="0"/>
                <a:cs typeface="Calibri" pitchFamily="34" charset="0"/>
              </a:rPr>
              <a:t>LACK OF EDUCATION</a:t>
            </a:r>
            <a:r>
              <a:rPr lang="en-US" dirty="0" smtClean="0">
                <a:solidFill>
                  <a:schemeClr val="tx1"/>
                </a:solidFill>
                <a:latin typeface="Calibri" pitchFamily="34" charset="0"/>
                <a:cs typeface="Calibri" pitchFamily="34" charset="0"/>
              </a:rPr>
              <a:t>: Education has been found to have major impact over size of family. </a:t>
            </a:r>
            <a:endParaRPr lang="en-US" dirty="0" smtClean="0">
              <a:solidFill>
                <a:schemeClr val="tx1"/>
              </a:solidFill>
              <a:latin typeface="Calibri" pitchFamily="34" charset="0"/>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360228" y="0"/>
            <a:ext cx="783771" cy="774441"/>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
        <p:nvSpPr>
          <p:cNvPr id="5" name="Rectangle 4"/>
          <p:cNvSpPr/>
          <p:nvPr/>
        </p:nvSpPr>
        <p:spPr>
          <a:xfrm>
            <a:off x="291432" y="169185"/>
            <a:ext cx="8079456" cy="430887"/>
          </a:xfrm>
          <a:prstGeom prst="rect">
            <a:avLst/>
          </a:prstGeom>
        </p:spPr>
        <p:txBody>
          <a:bodyPr wrap="none">
            <a:spAutoFit/>
          </a:bodyPr>
          <a:lstStyle/>
          <a:p>
            <a:r>
              <a:rPr lang="en-US" sz="2200" b="1" dirty="0" smtClean="0">
                <a:solidFill>
                  <a:srgbClr val="FF0000"/>
                </a:solidFill>
                <a:latin typeface="Calibri" pitchFamily="34" charset="0"/>
                <a:cs typeface="Calibri" pitchFamily="34" charset="0"/>
              </a:rPr>
              <a:t>MATERNAL MOTALITY RATE(MMR)&amp; INFANT MOTALITY RATE(IMR)</a:t>
            </a:r>
            <a:endParaRPr lang="en-US" sz="2200" dirty="0">
              <a:solidFill>
                <a:srgbClr val="FF0000"/>
              </a:solidFill>
              <a:latin typeface="Calibri" pitchFamily="34" charset="0"/>
              <a:cs typeface="Calibri" pitchFamily="34" charset="0"/>
            </a:endParaRPr>
          </a:p>
        </p:txBody>
      </p:sp>
      <p:sp>
        <p:nvSpPr>
          <p:cNvPr id="6" name="Rectangle 5"/>
          <p:cNvSpPr/>
          <p:nvPr/>
        </p:nvSpPr>
        <p:spPr>
          <a:xfrm>
            <a:off x="522514" y="737560"/>
            <a:ext cx="7800392" cy="2031325"/>
          </a:xfrm>
          <a:prstGeom prst="rect">
            <a:avLst/>
          </a:prstGeom>
        </p:spPr>
        <p:txBody>
          <a:bodyPr wrap="square">
            <a:spAutoFit/>
          </a:bodyPr>
          <a:lstStyle/>
          <a:p>
            <a:pPr algn="just" fontAlgn="base">
              <a:buNone/>
            </a:pPr>
            <a:r>
              <a:rPr lang="en-US" dirty="0" smtClean="0">
                <a:solidFill>
                  <a:schemeClr val="tx1"/>
                </a:solidFill>
                <a:latin typeface="Calibri" pitchFamily="34" charset="0"/>
                <a:cs typeface="Calibri" pitchFamily="34" charset="0"/>
              </a:rPr>
              <a:t>A rapid decline in detail rate maternal mortality rate (MMR) and Infant mortality rate (IMR) as well as an increase in number of people in reproducible age are probable reasons for this. </a:t>
            </a:r>
          </a:p>
          <a:p>
            <a:pPr algn="just" fontAlgn="base">
              <a:buNone/>
            </a:pPr>
            <a:r>
              <a:rPr lang="en-US" dirty="0" smtClean="0">
                <a:solidFill>
                  <a:schemeClr val="tx1"/>
                </a:solidFill>
                <a:latin typeface="Calibri" pitchFamily="34" charset="0"/>
                <a:cs typeface="Calibri" pitchFamily="34" charset="0"/>
              </a:rPr>
              <a:t>	</a:t>
            </a:r>
          </a:p>
          <a:p>
            <a:pPr algn="just" fontAlgn="base">
              <a:buNone/>
            </a:pPr>
            <a:r>
              <a:rPr lang="en-US" dirty="0" smtClean="0">
                <a:solidFill>
                  <a:schemeClr val="tx1"/>
                </a:solidFill>
                <a:latin typeface="Calibri" pitchFamily="34" charset="0"/>
                <a:cs typeface="Calibri" pitchFamily="34" charset="0"/>
              </a:rPr>
              <a:t>Through </a:t>
            </a:r>
            <a:r>
              <a:rPr lang="en-US" dirty="0" smtClean="0">
                <a:solidFill>
                  <a:schemeClr val="tx1"/>
                </a:solidFill>
                <a:latin typeface="Calibri" pitchFamily="34" charset="0"/>
                <a:cs typeface="Calibri" pitchFamily="34" charset="0"/>
              </a:rPr>
              <a:t>our RCH </a:t>
            </a:r>
            <a:r>
              <a:rPr lang="en-US" dirty="0" err="1" smtClean="0">
                <a:solidFill>
                  <a:schemeClr val="tx1"/>
                </a:solidFill>
                <a:latin typeface="Calibri" pitchFamily="34" charset="0"/>
                <a:cs typeface="Calibri" pitchFamily="34" charset="0"/>
              </a:rPr>
              <a:t>programmes</a:t>
            </a:r>
            <a:r>
              <a:rPr lang="en-US" dirty="0" smtClean="0">
                <a:solidFill>
                  <a:schemeClr val="tx1"/>
                </a:solidFill>
                <a:latin typeface="Calibri" pitchFamily="34" charset="0"/>
                <a:cs typeface="Calibri" pitchFamily="34" charset="0"/>
              </a:rPr>
              <a:t> though we could bring down the population growth rate. it was only marginal. </a:t>
            </a:r>
          </a:p>
          <a:p>
            <a:pPr algn="just" fontAlgn="base">
              <a:buNone/>
            </a:pPr>
            <a:r>
              <a:rPr lang="en-US" dirty="0" smtClean="0">
                <a:solidFill>
                  <a:schemeClr val="tx1"/>
                </a:solidFill>
                <a:latin typeface="Calibri" pitchFamily="34" charset="0"/>
                <a:cs typeface="Calibri" pitchFamily="34" charset="0"/>
              </a:rPr>
              <a:t>	</a:t>
            </a:r>
          </a:p>
          <a:p>
            <a:pPr algn="just" fontAlgn="base">
              <a:buNone/>
            </a:pPr>
            <a:r>
              <a:rPr lang="en-US" dirty="0" smtClean="0">
                <a:solidFill>
                  <a:schemeClr val="tx1"/>
                </a:solidFill>
                <a:latin typeface="Calibri" pitchFamily="34" charset="0"/>
                <a:cs typeface="Calibri" pitchFamily="34" charset="0"/>
              </a:rPr>
              <a:t>According </a:t>
            </a:r>
            <a:r>
              <a:rPr lang="en-US" dirty="0" smtClean="0">
                <a:solidFill>
                  <a:schemeClr val="tx1"/>
                </a:solidFill>
                <a:latin typeface="Calibri" pitchFamily="34" charset="0"/>
                <a:cs typeface="Calibri" pitchFamily="34" charset="0"/>
              </a:rPr>
              <a:t>to the 2001 census report. the population growth rate was still around I.7 Percent i.e.17 /1000/year a rate at which our population could double in 33 years.</a:t>
            </a:r>
          </a:p>
          <a:p>
            <a:pPr algn="just" fontAlgn="base">
              <a:buNone/>
            </a:pPr>
            <a:r>
              <a:rPr lang="en-US" dirty="0" smtClean="0">
                <a:solidFill>
                  <a:schemeClr val="tx1"/>
                </a:solidFill>
                <a:latin typeface="Calibri" pitchFamily="34" charset="0"/>
                <a:cs typeface="Calibri" pitchFamily="34" charset="0"/>
              </a:rPr>
              <a:t>	</a:t>
            </a:r>
          </a:p>
        </p:txBody>
      </p:sp>
      <p:sp>
        <p:nvSpPr>
          <p:cNvPr id="7" name="Rectangle 6"/>
          <p:cNvSpPr/>
          <p:nvPr/>
        </p:nvSpPr>
        <p:spPr>
          <a:xfrm>
            <a:off x="456826" y="2660458"/>
            <a:ext cx="5577168" cy="430887"/>
          </a:xfrm>
          <a:prstGeom prst="rect">
            <a:avLst/>
          </a:prstGeom>
        </p:spPr>
        <p:txBody>
          <a:bodyPr wrap="none">
            <a:spAutoFit/>
          </a:bodyPr>
          <a:lstStyle/>
          <a:p>
            <a:r>
              <a:rPr lang="en-US" sz="2200" b="1" dirty="0" smtClean="0">
                <a:solidFill>
                  <a:srgbClr val="FF0000"/>
                </a:solidFill>
                <a:latin typeface="Calibri" pitchFamily="34" charset="0"/>
                <a:cs typeface="Calibri" pitchFamily="34" charset="0"/>
              </a:rPr>
              <a:t>CONSEQUENCES OF POPULATION EXPLOSION </a:t>
            </a:r>
            <a:endParaRPr lang="en-US" sz="2200" dirty="0">
              <a:solidFill>
                <a:srgbClr val="FF0000"/>
              </a:solidFill>
              <a:latin typeface="Calibri" pitchFamily="34" charset="0"/>
              <a:cs typeface="Calibri" pitchFamily="34" charset="0"/>
            </a:endParaRPr>
          </a:p>
        </p:txBody>
      </p:sp>
      <p:sp>
        <p:nvSpPr>
          <p:cNvPr id="8" name="Rectangle 7"/>
          <p:cNvSpPr/>
          <p:nvPr/>
        </p:nvSpPr>
        <p:spPr>
          <a:xfrm>
            <a:off x="531845" y="3167718"/>
            <a:ext cx="7828384" cy="523220"/>
          </a:xfrm>
          <a:prstGeom prst="rect">
            <a:avLst/>
          </a:prstGeom>
        </p:spPr>
        <p:txBody>
          <a:bodyPr wrap="square">
            <a:spAutoFit/>
          </a:bodyPr>
          <a:lstStyle/>
          <a:p>
            <a:pPr algn="just" fontAlgn="base">
              <a:buNone/>
            </a:pPr>
            <a:r>
              <a:rPr lang="en-US" dirty="0" smtClean="0">
                <a:solidFill>
                  <a:schemeClr val="tx1"/>
                </a:solidFill>
                <a:latin typeface="Calibri" pitchFamily="34" charset="0"/>
                <a:cs typeface="Calibri" pitchFamily="34" charset="0"/>
              </a:rPr>
              <a:t>The increase in population increases unemployment, poverty, shortage in food, pollution, shortage of natural resources, demand for housing and many more.</a:t>
            </a:r>
            <a:endParaRPr lang="en-US" dirty="0" smtClean="0">
              <a:solidFill>
                <a:schemeClr val="tx1"/>
              </a:solidFill>
              <a:latin typeface="Calibri" pitchFamily="34" charset="0"/>
              <a:cs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endParaRPr sz="1800" b="1" i="0" u="none" strike="noStrike" cap="none">
              <a:solidFill>
                <a:srgbClr val="000000"/>
              </a:solidFill>
              <a:latin typeface="Arial"/>
              <a:ea typeface="Arial"/>
              <a:cs typeface="Arial"/>
              <a:sym typeface="Arial"/>
            </a:endParaRPr>
          </a:p>
        </p:txBody>
      </p:sp>
      <p:sp>
        <p:nvSpPr>
          <p:cNvPr id="64" name="Google Shape;64;p14"/>
          <p:cNvSpPr txBox="1"/>
          <p:nvPr/>
        </p:nvSpPr>
        <p:spPr>
          <a:xfrm>
            <a:off x="114055" y="784557"/>
            <a:ext cx="8688300" cy="2889600"/>
          </a:xfrm>
          <a:prstGeom prst="rect">
            <a:avLst/>
          </a:prstGeom>
          <a:noFill/>
          <a:ln>
            <a:noFill/>
          </a:ln>
        </p:spPr>
        <p:txBody>
          <a:bodyPr spcFirstLastPara="1" wrap="square" lIns="91425" tIns="91425" rIns="91425" bIns="91425" anchor="t" anchorCtr="0">
            <a:noAutofit/>
          </a:bodyPr>
          <a:lstStyle/>
          <a:p>
            <a:pPr algn="just" fontAlgn="base">
              <a:buNone/>
            </a:pPr>
            <a:r>
              <a:rPr lang="en-US" dirty="0" smtClean="0">
                <a:solidFill>
                  <a:schemeClr val="tx1"/>
                </a:solidFill>
                <a:latin typeface="Calibri" pitchFamily="34" charset="0"/>
                <a:cs typeface="Calibri" pitchFamily="34" charset="0"/>
              </a:rPr>
              <a:t>There is a need to halt the population growth so that the benefits of development may reach every citizen and standard of living for majority of the citizens improved.</a:t>
            </a:r>
          </a:p>
          <a:p>
            <a:pPr algn="just" fontAlgn="base">
              <a:buNone/>
            </a:pPr>
            <a:r>
              <a:rPr lang="en-US" dirty="0" smtClean="0">
                <a:solidFill>
                  <a:schemeClr val="tx1"/>
                </a:solidFill>
                <a:latin typeface="Calibri" pitchFamily="34" charset="0"/>
                <a:cs typeface="Calibri" pitchFamily="34" charset="0"/>
              </a:rPr>
              <a:t>	</a:t>
            </a:r>
          </a:p>
          <a:p>
            <a:pPr algn="just" fontAlgn="base">
              <a:buNone/>
            </a:pPr>
            <a:r>
              <a:rPr lang="en-US" dirty="0" smtClean="0">
                <a:solidFill>
                  <a:schemeClr val="tx1"/>
                </a:solidFill>
                <a:latin typeface="Calibri" pitchFamily="34" charset="0"/>
                <a:cs typeface="Calibri" pitchFamily="34" charset="0"/>
              </a:rPr>
              <a:t>The </a:t>
            </a:r>
            <a:r>
              <a:rPr lang="en-US" dirty="0" smtClean="0">
                <a:solidFill>
                  <a:schemeClr val="tx1"/>
                </a:solidFill>
                <a:latin typeface="Calibri" pitchFamily="34" charset="0"/>
                <a:cs typeface="Calibri" pitchFamily="34" charset="0"/>
              </a:rPr>
              <a:t>most important steps to overcome this problems to motivate smaller families by using various contraceptive methods. </a:t>
            </a:r>
          </a:p>
          <a:p>
            <a:pPr algn="just" fontAlgn="base">
              <a:buNone/>
            </a:pPr>
            <a:r>
              <a:rPr lang="en-US" dirty="0" smtClean="0">
                <a:solidFill>
                  <a:schemeClr val="tx1"/>
                </a:solidFill>
                <a:latin typeface="Calibri" pitchFamily="34" charset="0"/>
                <a:cs typeface="Calibri" pitchFamily="34" charset="0"/>
              </a:rPr>
              <a:t>	</a:t>
            </a:r>
          </a:p>
          <a:p>
            <a:pPr algn="just" fontAlgn="base">
              <a:buNone/>
            </a:pPr>
            <a:r>
              <a:rPr lang="en-US" dirty="0" smtClean="0">
                <a:solidFill>
                  <a:schemeClr val="tx1"/>
                </a:solidFill>
                <a:latin typeface="Calibri" pitchFamily="34" charset="0"/>
                <a:cs typeface="Calibri" pitchFamily="34" charset="0"/>
              </a:rPr>
              <a:t>The </a:t>
            </a:r>
            <a:r>
              <a:rPr lang="en-US" dirty="0" smtClean="0">
                <a:solidFill>
                  <a:schemeClr val="tx1"/>
                </a:solidFill>
                <a:latin typeface="Calibri" pitchFamily="34" charset="0"/>
                <a:cs typeface="Calibri" pitchFamily="34" charset="0"/>
              </a:rPr>
              <a:t>advertisements in the media as well as posters/bills. etc , showing a happy couple with two children with a slogan </a:t>
            </a:r>
            <a:r>
              <a:rPr lang="en-US" i="1" dirty="0" smtClean="0">
                <a:solidFill>
                  <a:schemeClr val="tx1"/>
                </a:solidFill>
                <a:latin typeface="Calibri" pitchFamily="34" charset="0"/>
                <a:cs typeface="Calibri" pitchFamily="34" charset="0"/>
              </a:rPr>
              <a:t>“Hum Do </a:t>
            </a:r>
            <a:r>
              <a:rPr lang="en-US" i="1" dirty="0" err="1" smtClean="0">
                <a:solidFill>
                  <a:schemeClr val="tx1"/>
                </a:solidFill>
                <a:latin typeface="Calibri" pitchFamily="34" charset="0"/>
                <a:cs typeface="Calibri" pitchFamily="34" charset="0"/>
              </a:rPr>
              <a:t>Humare</a:t>
            </a:r>
            <a:r>
              <a:rPr lang="en-US" i="1" dirty="0" smtClean="0">
                <a:solidFill>
                  <a:schemeClr val="tx1"/>
                </a:solidFill>
                <a:latin typeface="Calibri" pitchFamily="34" charset="0"/>
                <a:cs typeface="Calibri" pitchFamily="34" charset="0"/>
              </a:rPr>
              <a:t> Do” (</a:t>
            </a:r>
            <a:r>
              <a:rPr lang="en-US" dirty="0" smtClean="0">
                <a:solidFill>
                  <a:schemeClr val="tx1"/>
                </a:solidFill>
                <a:latin typeface="Calibri" pitchFamily="34" charset="0"/>
                <a:cs typeface="Calibri" pitchFamily="34" charset="0"/>
              </a:rPr>
              <a:t>we two, our two). </a:t>
            </a:r>
          </a:p>
          <a:p>
            <a:pPr algn="just" fontAlgn="base">
              <a:buNone/>
            </a:pPr>
            <a:r>
              <a:rPr lang="en-US" dirty="0" smtClean="0">
                <a:solidFill>
                  <a:schemeClr val="tx1"/>
                </a:solidFill>
                <a:latin typeface="Calibri" pitchFamily="34" charset="0"/>
                <a:cs typeface="Calibri" pitchFamily="34" charset="0"/>
              </a:rPr>
              <a:t>	</a:t>
            </a:r>
          </a:p>
          <a:p>
            <a:pPr algn="just" fontAlgn="base">
              <a:buNone/>
            </a:pPr>
            <a:r>
              <a:rPr lang="en-US" dirty="0" smtClean="0">
                <a:solidFill>
                  <a:schemeClr val="tx1"/>
                </a:solidFill>
                <a:latin typeface="Calibri" pitchFamily="34" charset="0"/>
                <a:cs typeface="Calibri" pitchFamily="34" charset="0"/>
              </a:rPr>
              <a:t>Many </a:t>
            </a:r>
            <a:r>
              <a:rPr lang="en-US" dirty="0" smtClean="0">
                <a:solidFill>
                  <a:schemeClr val="tx1"/>
                </a:solidFill>
                <a:latin typeface="Calibri" pitchFamily="34" charset="0"/>
                <a:cs typeface="Calibri" pitchFamily="34" charset="0"/>
              </a:rPr>
              <a:t>couples. mostly the young, urban working ones have even adopted on 'one child norm'. </a:t>
            </a:r>
          </a:p>
          <a:p>
            <a:pPr algn="just" fontAlgn="base">
              <a:buNone/>
            </a:pPr>
            <a:r>
              <a:rPr lang="en-US" dirty="0" smtClean="0">
                <a:solidFill>
                  <a:schemeClr val="tx1"/>
                </a:solidFill>
                <a:latin typeface="Calibri" pitchFamily="34" charset="0"/>
                <a:cs typeface="Calibri" pitchFamily="34" charset="0"/>
              </a:rPr>
              <a:t>	</a:t>
            </a:r>
          </a:p>
          <a:p>
            <a:pPr algn="just" fontAlgn="base">
              <a:buNone/>
            </a:pPr>
            <a:r>
              <a:rPr lang="en-US" dirty="0" smtClean="0">
                <a:solidFill>
                  <a:schemeClr val="tx1"/>
                </a:solidFill>
                <a:latin typeface="Calibri" pitchFamily="34" charset="0"/>
                <a:cs typeface="Calibri" pitchFamily="34" charset="0"/>
              </a:rPr>
              <a:t>Statutory </a:t>
            </a:r>
            <a:r>
              <a:rPr lang="en-US" dirty="0" smtClean="0">
                <a:solidFill>
                  <a:schemeClr val="tx1"/>
                </a:solidFill>
                <a:latin typeface="Calibri" pitchFamily="34" charset="0"/>
                <a:cs typeface="Calibri" pitchFamily="34" charset="0"/>
              </a:rPr>
              <a:t>raising of marriageable age of the female to 18 years and that of males to 21 years. </a:t>
            </a:r>
          </a:p>
          <a:p>
            <a:pPr algn="just" fontAlgn="base">
              <a:buNone/>
            </a:pPr>
            <a:r>
              <a:rPr lang="en-US" dirty="0" smtClean="0">
                <a:solidFill>
                  <a:schemeClr val="tx1"/>
                </a:solidFill>
                <a:latin typeface="Calibri" pitchFamily="34" charset="0"/>
                <a:cs typeface="Calibri" pitchFamily="34" charset="0"/>
              </a:rPr>
              <a:t>	</a:t>
            </a:r>
          </a:p>
          <a:p>
            <a:pPr algn="just" fontAlgn="base">
              <a:buNone/>
            </a:pPr>
            <a:r>
              <a:rPr lang="en-US" dirty="0" smtClean="0">
                <a:solidFill>
                  <a:schemeClr val="tx1"/>
                </a:solidFill>
                <a:latin typeface="Calibri" pitchFamily="34" charset="0"/>
                <a:cs typeface="Calibri" pitchFamily="34" charset="0"/>
              </a:rPr>
              <a:t>Incentives </a:t>
            </a:r>
            <a:r>
              <a:rPr lang="en-US" dirty="0" smtClean="0">
                <a:solidFill>
                  <a:schemeClr val="tx1"/>
                </a:solidFill>
                <a:latin typeface="Calibri" pitchFamily="34" charset="0"/>
                <a:cs typeface="Calibri" pitchFamily="34" charset="0"/>
              </a:rPr>
              <a:t>given to couples with small families is another measure taken to tackle this problem</a:t>
            </a:r>
          </a:p>
        </p:txBody>
      </p:sp>
      <p:sp>
        <p:nvSpPr>
          <p:cNvPr id="5" name="Rectangle 4"/>
          <p:cNvSpPr/>
          <p:nvPr/>
        </p:nvSpPr>
        <p:spPr>
          <a:xfrm>
            <a:off x="3032449" y="227161"/>
            <a:ext cx="2183363" cy="430887"/>
          </a:xfrm>
          <a:prstGeom prst="rect">
            <a:avLst/>
          </a:prstGeom>
        </p:spPr>
        <p:txBody>
          <a:bodyPr wrap="square">
            <a:spAutoFit/>
          </a:bodyPr>
          <a:lstStyle/>
          <a:p>
            <a:r>
              <a:rPr lang="en-US" sz="2200" b="1" dirty="0" smtClean="0">
                <a:solidFill>
                  <a:srgbClr val="FF0000"/>
                </a:solidFill>
                <a:latin typeface="Calibri" pitchFamily="34" charset="0"/>
                <a:cs typeface="Calibri" pitchFamily="34" charset="0"/>
              </a:rPr>
              <a:t>MOTIVATION</a:t>
            </a:r>
            <a:endParaRPr lang="en-US" sz="2200" dirty="0">
              <a:solidFill>
                <a:srgbClr val="FF0000"/>
              </a:solidFill>
              <a:latin typeface="Calibri" pitchFamily="34" charset="0"/>
              <a:cs typeface="Calibri" pitchFamily="34" charset="0"/>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TotalTime>
  <Words>1255</Words>
  <Application>Microsoft Office PowerPoint</Application>
  <PresentationFormat>On-screen Show (16:9)</PresentationFormat>
  <Paragraphs>150</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Simple Light</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PRAVAT</cp:lastModifiedBy>
  <cp:revision>13</cp:revision>
  <dcterms:modified xsi:type="dcterms:W3CDTF">2020-07-23T17:33:21Z</dcterms:modified>
</cp:coreProperties>
</file>