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73" r:id="rId3"/>
    <p:sldId id="274" r:id="rId4"/>
    <p:sldId id="257" r:id="rId5"/>
    <p:sldId id="270" r:id="rId6"/>
    <p:sldId id="269" r:id="rId7"/>
    <p:sldId id="268" r:id="rId8"/>
    <p:sldId id="267" r:id="rId9"/>
    <p:sldId id="266" r:id="rId10"/>
    <p:sldId id="264" r:id="rId11"/>
    <p:sldId id="262" r:id="rId12"/>
    <p:sldId id="272" r:id="rId13"/>
    <p:sldId id="275" r:id="rId14"/>
    <p:sldId id="276" r:id="rId15"/>
    <p:sldId id="271" r:id="rId16"/>
    <p:sldId id="25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2675" y="1214464"/>
            <a:ext cx="8763000" cy="99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HUMAN REPRODUCTION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2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FERTILISATION AND IMPLANTATION</a:t>
            </a:r>
            <a:endParaRPr sz="2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519266" y="2758350"/>
            <a:ext cx="41148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BIOLOGY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NUMBER:03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:HUMAN REPRODUCTION</a:t>
            </a:r>
            <a:endParaRPr b="1"/>
          </a:p>
        </p:txBody>
      </p:sp>
      <p:pic>
        <p:nvPicPr>
          <p:cNvPr id="6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79093" y="1"/>
            <a:ext cx="1464907" cy="615819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8680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DIAGRAM SHOWING OVULATION,FERTILISATION,CLEAVAGE IMPLANTATION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C:\Users\User\Pictures\biology images\fertilization-and-implant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829" y="1360967"/>
            <a:ext cx="7819053" cy="3547640"/>
          </a:xfrm>
          <a:prstGeom prst="rect">
            <a:avLst/>
          </a:prstGeom>
          <a:noFill/>
        </p:spPr>
      </p:pic>
      <p:pic>
        <p:nvPicPr>
          <p:cNvPr id="7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79093" y="1"/>
            <a:ext cx="1464907" cy="802432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731" y="593308"/>
            <a:ext cx="75391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DIAGRAM SHOWING </a:t>
            </a:r>
            <a:r>
              <a:rPr lang="en-US" sz="22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IMPLANTATION OF BLASTOCYST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151" y="1380930"/>
            <a:ext cx="36016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 humans, </a:t>
            </a: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implantation is the stage of pregnancy at which the embryo adheres to the wall of the uterus.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473" y="2248678"/>
            <a:ext cx="36016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After implantation, finger like projections appear on the 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trophoblast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called as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chorionic villi.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Welcome to the Living World: Human Reproduction - Notes | Class 12 | Part  6: Fertilization and Implan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584" y="1492898"/>
            <a:ext cx="4155167" cy="3525740"/>
          </a:xfrm>
          <a:prstGeom prst="rect">
            <a:avLst/>
          </a:prstGeom>
          <a:noFill/>
        </p:spPr>
      </p:pic>
      <p:pic>
        <p:nvPicPr>
          <p:cNvPr id="5124" name="Picture 4" descr="prenatal development - Implantation and placentation | Britann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837" y="3069771"/>
            <a:ext cx="4292081" cy="2073729"/>
          </a:xfrm>
          <a:prstGeom prst="rect">
            <a:avLst/>
          </a:prstGeom>
          <a:noFill/>
        </p:spPr>
      </p:pic>
      <p:pic>
        <p:nvPicPr>
          <p:cNvPr id="12" name="image1.pn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679093" y="1"/>
            <a:ext cx="1464907" cy="849085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enatal development - Implantation and placentation | Britan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91683"/>
            <a:ext cx="9144000" cy="4051818"/>
          </a:xfrm>
          <a:prstGeom prst="rect">
            <a:avLst/>
          </a:prstGeom>
          <a:noFill/>
        </p:spPr>
      </p:pic>
      <p:pic>
        <p:nvPicPr>
          <p:cNvPr id="3" name="image1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79093" y="1"/>
            <a:ext cx="1464907" cy="92373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rth | Definition, Stages, Complications, &amp;amp;amp; Facts | Britan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5184" y="1567543"/>
            <a:ext cx="4058816" cy="3569542"/>
          </a:xfrm>
          <a:prstGeom prst="rect">
            <a:avLst/>
          </a:prstGeom>
          <a:noFill/>
        </p:spPr>
      </p:pic>
      <p:pic>
        <p:nvPicPr>
          <p:cNvPr id="1028" name="Picture 4" descr="CBSE Class 12 - Parturition and Lactation ( in English) Offered by Unacade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010539" cy="501452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08107" y="0"/>
            <a:ext cx="755780" cy="3079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79093" y="1"/>
            <a:ext cx="1464907" cy="923730"/>
          </a:xfrm>
          <a:prstGeom prst="rect">
            <a:avLst/>
          </a:prstGeom>
          <a:ln/>
        </p:spPr>
      </p:pic>
      <p:sp>
        <p:nvSpPr>
          <p:cNvPr id="6" name="Rectangle 5"/>
          <p:cNvSpPr/>
          <p:nvPr/>
        </p:nvSpPr>
        <p:spPr>
          <a:xfrm>
            <a:off x="3984171" y="401216"/>
            <a:ext cx="447870" cy="195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849086"/>
            <a:ext cx="8520600" cy="3719789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Insemination</a:t>
            </a:r>
          </a:p>
          <a:p>
            <a:pPr algn="ctr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Acromosomal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reaction</a:t>
            </a:r>
          </a:p>
          <a:p>
            <a:pPr algn="ctr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Cortical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reaction</a:t>
            </a:r>
          </a:p>
          <a:p>
            <a:pPr algn="ctr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Fertilisation</a:t>
            </a:r>
          </a:p>
          <a:p>
            <a:pPr algn="ctr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Implantation</a:t>
            </a:r>
          </a:p>
          <a:p>
            <a:pPr algn="ctr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Parturition</a:t>
            </a:r>
            <a:endParaRPr lang="en-US" dirty="0"/>
          </a:p>
        </p:txBody>
      </p:sp>
      <p:pic>
        <p:nvPicPr>
          <p:cNvPr id="1026" name="Picture 2" descr="C:\Users\omm\Desktop\down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3420" y="1203650"/>
            <a:ext cx="550508" cy="429208"/>
          </a:xfrm>
          <a:prstGeom prst="rect">
            <a:avLst/>
          </a:prstGeom>
          <a:noFill/>
        </p:spPr>
      </p:pic>
      <p:pic>
        <p:nvPicPr>
          <p:cNvPr id="1027" name="Picture 3" descr="C:\Users\omm\Desktop\down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8776" y="1866123"/>
            <a:ext cx="727787" cy="419877"/>
          </a:xfrm>
          <a:prstGeom prst="rect">
            <a:avLst/>
          </a:prstGeom>
          <a:noFill/>
        </p:spPr>
      </p:pic>
      <p:pic>
        <p:nvPicPr>
          <p:cNvPr id="1028" name="Picture 4" descr="C:\Users\omm\Desktop\down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0115" y="2481944"/>
            <a:ext cx="811764" cy="401216"/>
          </a:xfrm>
          <a:prstGeom prst="rect">
            <a:avLst/>
          </a:prstGeom>
          <a:noFill/>
        </p:spPr>
      </p:pic>
      <p:pic>
        <p:nvPicPr>
          <p:cNvPr id="1029" name="Picture 5" descr="C:\Users\omm\Desktop\down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083" y="3069771"/>
            <a:ext cx="681134" cy="503853"/>
          </a:xfrm>
          <a:prstGeom prst="rect">
            <a:avLst/>
          </a:prstGeom>
          <a:noFill/>
        </p:spPr>
      </p:pic>
      <p:pic>
        <p:nvPicPr>
          <p:cNvPr id="1030" name="Picture 6" descr="C:\Users\omm\Desktop\down arr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7999" y="3732245"/>
            <a:ext cx="875846" cy="438540"/>
          </a:xfrm>
          <a:prstGeom prst="rect">
            <a:avLst/>
          </a:prstGeom>
          <a:noFill/>
        </p:spPr>
      </p:pic>
      <p:pic>
        <p:nvPicPr>
          <p:cNvPr id="9" name="image1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79093" y="1"/>
            <a:ext cx="1464907" cy="718456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HOME ASSIGNMENT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1.Not all copulation leads to pregnancy – Justify.</a:t>
            </a:r>
          </a:p>
          <a:p>
            <a:pPr lvl="0">
              <a:buNone/>
            </a:pPr>
            <a:r>
              <a:rPr lang="en-US" dirty="0" smtClean="0"/>
              <a:t>2.Name the stage of human embryo at which it gets implanted.</a:t>
            </a:r>
          </a:p>
          <a:p>
            <a:pPr>
              <a:buNone/>
            </a:pPr>
            <a:r>
              <a:rPr lang="en-US" dirty="0" smtClean="0"/>
              <a:t>3.Enlist the their order of occurrence</a:t>
            </a:r>
          </a:p>
          <a:p>
            <a:pPr>
              <a:buNone/>
            </a:pPr>
            <a:r>
              <a:rPr lang="en-US" dirty="0" smtClean="0"/>
              <a:t>4.Differentiate between morula and blastocyst</a:t>
            </a:r>
          </a:p>
          <a:p>
            <a:pPr lvl="0">
              <a:buNone/>
            </a:pPr>
            <a:r>
              <a:rPr lang="en-US" dirty="0" smtClean="0"/>
              <a:t>5. What is trophoblast 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79093" y="1"/>
            <a:ext cx="1464907" cy="867746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1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79093" y="1"/>
            <a:ext cx="1464907" cy="867746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LECTURE-5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9910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RECAPITULATION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Gametogenesis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Structure of Ovum and Egg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Menstrual phase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Follicular phase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Luteal phase                                                   FERTILIZATION AND IMPLANTATION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Insemination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Acromosomal reaction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Cortical reaction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Fertilisation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Implantation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Parturition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79093" y="1"/>
            <a:ext cx="1464907" cy="77444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LEARNING OUTCOME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Students will able to know about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Insemination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Acromosomal reaction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Cortical reaction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Fertilisation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Implantation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Parturition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79093" y="1"/>
            <a:ext cx="1464907" cy="811762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406" y="318474"/>
            <a:ext cx="34050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FERTILISATION IN HUMANS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175" y="1567542"/>
            <a:ext cx="22766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Human fertilization 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the union of a 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Human egg 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sperm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usually occurring in the 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ampulla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of the fallopian tube. </a:t>
            </a:r>
          </a:p>
          <a:p>
            <a:pPr algn="just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result of this union is the production of a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zygote cell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9458" name="Picture 2" descr="Human Egg, Sperm and Zygote Stock Vector - Illustration of infertility,  development: 990213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2246" y="1203648"/>
            <a:ext cx="5411754" cy="3939852"/>
          </a:xfrm>
          <a:prstGeom prst="rect">
            <a:avLst/>
          </a:prstGeom>
          <a:noFill/>
        </p:spPr>
      </p:pic>
      <p:pic>
        <p:nvPicPr>
          <p:cNvPr id="9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79093" y="1"/>
            <a:ext cx="1464907" cy="77444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1709" y="309143"/>
            <a:ext cx="42835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STEPS INVOLVED IN FERTILISATION</a:t>
            </a:r>
            <a:endParaRPr lang="en-GB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2391" y="764665"/>
            <a:ext cx="67180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The fertilization process in humans takes place in several stages involving both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chemical and physical events. </a:t>
            </a:r>
          </a:p>
          <a:p>
            <a:pPr algn="just">
              <a:buNone/>
            </a:pPr>
            <a:endParaRPr lang="en-GB" dirty="0" smtClean="0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The different stages of fertilization in humans are mentioned below: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5739" y="1811420"/>
            <a:ext cx="34056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INSEMINATION </a:t>
            </a:r>
          </a:p>
          <a:p>
            <a:pPr algn="just" fontAlgn="base">
              <a:buNone/>
            </a:pPr>
            <a:endParaRPr lang="en-GB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 fontAlgn="base">
              <a:buNone/>
            </a:pPr>
            <a:endParaRPr lang="en-GB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 fontAlgn="base">
              <a:buNone/>
            </a:pPr>
            <a:endParaRPr lang="en-GB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 fontAlgn="base">
              <a:buNone/>
            </a:pPr>
            <a:r>
              <a:rPr lang="en-GB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MOVEMENT OF SPERMS</a:t>
            </a:r>
          </a:p>
          <a:p>
            <a:pPr algn="just" fontAlgn="base"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   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 descr="Pin on Lesson Fig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3624" y="1063690"/>
            <a:ext cx="5570376" cy="3716888"/>
          </a:xfrm>
          <a:prstGeom prst="rect">
            <a:avLst/>
          </a:prstGeom>
          <a:noFill/>
        </p:spPr>
      </p:pic>
      <p:pic>
        <p:nvPicPr>
          <p:cNvPr id="9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79093" y="1"/>
            <a:ext cx="1464907" cy="802432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784" y="393120"/>
            <a:ext cx="253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ACROSOMAL REACTION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5945" y="1399592"/>
            <a:ext cx="3993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sperms capacitation undergo 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acrosomal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reactions and release certain chemicals known as 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sperm lysins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present in the acrosome.</a:t>
            </a:r>
          </a:p>
          <a:p>
            <a:pPr algn="just">
              <a:buNone/>
            </a:pPr>
            <a:endParaRPr lang="en-GB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Calcium ions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play a significant role in the acrosomal reaction. </a:t>
            </a:r>
          </a:p>
          <a:p>
            <a:pPr algn="just">
              <a:buNone/>
            </a:pPr>
            <a:endParaRPr lang="en-GB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main factors essential for acrosomal reactions - 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optimum pH, temperature and calcium and magnesium concentration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2" descr="JCI - Fertilization: a sperm&amp;amp;#39;s journey to and interaction with the oocy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8694" y="1268963"/>
            <a:ext cx="4665305" cy="3874537"/>
          </a:xfrm>
          <a:prstGeom prst="rect">
            <a:avLst/>
          </a:prstGeom>
          <a:noFill/>
        </p:spPr>
      </p:pic>
      <p:pic>
        <p:nvPicPr>
          <p:cNvPr id="8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79093" y="1"/>
            <a:ext cx="1464907" cy="755779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248" y="895739"/>
            <a:ext cx="384421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CORTICAL REACTION:</a:t>
            </a:r>
          </a:p>
          <a:p>
            <a:pPr algn="just">
              <a:buNone/>
            </a:pPr>
            <a:r>
              <a:rPr lang="en-GB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Soon after the fusion of the plasma membranes, the 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oocyte shows cortical reaction. </a:t>
            </a:r>
          </a:p>
          <a:p>
            <a:pPr algn="just">
              <a:buNone/>
            </a:pPr>
            <a:endParaRPr lang="en-GB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Cortical granules found under the plasma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membrane of the oocyte.</a:t>
            </a:r>
          </a:p>
          <a:p>
            <a:pPr algn="just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algn="just">
              <a:buNone/>
            </a:pPr>
            <a:endParaRPr lang="en-GB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n-GB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zona pellucida is hardened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 the cortical enzymes that prevent polyspermy and 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ensures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monospermy.</a:t>
            </a:r>
            <a:endParaRPr 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 descr="The Ovum Like any ordinary cell in i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6727" y="821094"/>
            <a:ext cx="4777273" cy="4322406"/>
          </a:xfrm>
          <a:prstGeom prst="rect">
            <a:avLst/>
          </a:prstGeom>
          <a:noFill/>
        </p:spPr>
      </p:pic>
      <p:pic>
        <p:nvPicPr>
          <p:cNvPr id="7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79093" y="1"/>
            <a:ext cx="1464907" cy="746448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563" y="671805"/>
            <a:ext cx="385354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SPERM ENTRY:</a:t>
            </a:r>
          </a:p>
          <a:p>
            <a:pPr algn="just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projection known as the   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cone of reception </a:t>
            </a:r>
          </a:p>
          <a:p>
            <a:pPr algn="just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formed by the secondary oocyte.  at the point of sperm contact. </a:t>
            </a:r>
          </a:p>
          <a:p>
            <a:pPr algn="just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algn="just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This cone of reception receives the sperm</a:t>
            </a:r>
            <a:r>
              <a:rPr lang="en-GB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en-GB" b="1" dirty="0">
              <a:solidFill>
                <a:srgbClr val="333333"/>
              </a:solidFill>
            </a:endParaRPr>
          </a:p>
        </p:txBody>
      </p:sp>
      <p:pic>
        <p:nvPicPr>
          <p:cNvPr id="6" name="Picture 2" descr="C:\Users\User\Pictures\biology images\SPERM ENTR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828" y="985751"/>
            <a:ext cx="3925078" cy="3982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1886" y="2171641"/>
            <a:ext cx="3965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ACTIVATION OF EGGS:</a:t>
            </a:r>
            <a:endParaRPr lang="en-GB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entry of sperm triggers the metabolism in the zygote. </a:t>
            </a:r>
          </a:p>
          <a:p>
            <a:pPr algn="just">
              <a:buNone/>
            </a:pP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Consequently, protein synthesis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increases.</a:t>
            </a:r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79093" y="1"/>
            <a:ext cx="1464907" cy="83042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0727" y="494523"/>
            <a:ext cx="45253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POST FERTILISATION CHANGES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250" y="1259633"/>
            <a:ext cx="3405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The development of multi-cellular organisms begins from a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single-celled zygote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 which </a:t>
            </a: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undergoes rapid cell division. </a:t>
            </a:r>
          </a:p>
          <a:p>
            <a:pPr>
              <a:buNone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This is termed 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cleavage.</a:t>
            </a:r>
            <a:endParaRPr 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	</a:t>
            </a:r>
          </a:p>
          <a:p>
            <a:pPr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Division starts  form cleavage to change into </a:t>
            </a:r>
            <a:r>
              <a:rPr lang="en-GB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2, 4,8,16 celled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blastomeres.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describe the post fertilisation events - Biology - TopperLearning.com |  ij1zt7z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8735" y="1212980"/>
            <a:ext cx="4805265" cy="3930519"/>
          </a:xfrm>
          <a:prstGeom prst="rect">
            <a:avLst/>
          </a:prstGeom>
          <a:noFill/>
        </p:spPr>
      </p:pic>
      <p:pic>
        <p:nvPicPr>
          <p:cNvPr id="9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79093" y="1"/>
            <a:ext cx="1464907" cy="774440"/>
          </a:xfrm>
          <a:prstGeom prst="rect">
            <a:avLst/>
          </a:prstGeo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285</Words>
  <Application>Microsoft Office PowerPoint</Application>
  <PresentationFormat>On-screen Show (16:9)</PresentationFormat>
  <Paragraphs>99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 Light</vt:lpstr>
      <vt:lpstr>Slide 1</vt:lpstr>
      <vt:lpstr>LECTURE-5</vt:lpstr>
      <vt:lpstr>LEARNING OUTCOME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SUMMARY</vt:lpstr>
      <vt:lpstr>HOME ASSIGNMENT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omm</cp:lastModifiedBy>
  <cp:revision>25</cp:revision>
  <dcterms:modified xsi:type="dcterms:W3CDTF">2022-03-25T09:19:56Z</dcterms:modified>
</cp:coreProperties>
</file>