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70" r:id="rId4"/>
    <p:sldId id="269" r:id="rId5"/>
    <p:sldId id="268" r:id="rId6"/>
    <p:sldId id="267" r:id="rId7"/>
    <p:sldId id="266" r:id="rId8"/>
    <p:sldId id="265" r:id="rId9"/>
    <p:sldId id="264" r:id="rId10"/>
    <p:sldId id="263" r:id="rId11"/>
    <p:sldId id="262" r:id="rId12"/>
    <p:sldId id="261" r:id="rId13"/>
    <p:sldId id="25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57361" y="1214464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HUMAN REPRODUCTION</a:t>
            </a: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1" i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MENSTRUAL CYCLE</a:t>
            </a:r>
            <a:endParaRPr sz="25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595400" y="273968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NUMBER:03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:HUMAN REPRODUCTION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95638" y="141192"/>
            <a:ext cx="266130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ROLE OF HORMONES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7241" y="554354"/>
            <a:ext cx="794968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After menstruation occurs,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estrogen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secreted by the ovaries increases. </a:t>
            </a: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causes the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endometrium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of the uterus to thicken. </a:t>
            </a: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FSH from the pituitary stimulates follicles in the ovaries to mature.</a:t>
            </a:r>
          </a:p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maturing follicles produce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estrogen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and the level of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estrogen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in the blood rises. </a:t>
            </a: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When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estrogen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reaches a high level in the blood, it stimulates the pituitary gland to release a surge of LH</a:t>
            </a:r>
            <a:r>
              <a:rPr lang="en-IN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</a:p>
          <a:p>
            <a:endParaRPr lang="en-IN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spike in LH stimulates the one remaining mature follicle to burst open and release its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oocyte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4564" y="2738556"/>
            <a:ext cx="802432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negative feedback, rising levels of hormones feedback to the hypothalamus and pituitary gland  to decrease the production of the hormones. </a:t>
            </a: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 positive feedback, rising levels of hormones feedback to increase hormone production. </a:t>
            </a: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During most of the menstrual cycle,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estrogen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and progesterone provide negative feedback to the hypothalamus and pituitary gland. This keeps their levels more or less constant. </a:t>
            </a: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During days 12–14, however,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estrogen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provides positive feedback to the hypothalamus and pituitary gland. 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4563" y="511946"/>
            <a:ext cx="843487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causes a rapid rise in the production of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estrogen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by the ovaries and leads to ovulation</a:t>
            </a:r>
            <a:endParaRPr lang="en-US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After the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oocyte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is released, LH stimulates the mature follicle to develop into a corpus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luteum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corpus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luteum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then starts secreting progesterone, which maintains the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endometrium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of the uterus. </a:t>
            </a: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What happens next depends on whether the egg has been fertilized or not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 the egg has been fertilized, it will soon start producing a hormone that helps maintain the corpus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luteum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2553" y="2776719"/>
            <a:ext cx="836022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As a result, the corpus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luteum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will continue producing progesterone and maintain the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endometrium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If the egg has not been fertilized, the corpus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luteum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will disintegrate and stop producing progesterone. </a:t>
            </a: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Without progesterone, the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endometrium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will break down, detach from the uterus, and pass out of the body during menstruation.</a:t>
            </a:r>
            <a:endParaRPr lang="en-IN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89773" y="169184"/>
            <a:ext cx="266130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ROLE OF HORMONES</a:t>
            </a:r>
            <a:endParaRPr lang="en-US" sz="2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49462" y="486425"/>
            <a:ext cx="416492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OVERVIEW OF MENSTRUAL CYCLE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ea typeface="Microsoft YaHei" charset="-122"/>
              <a:cs typeface="Calibri" pitchFamily="34" charset="0"/>
            </a:endParaRPr>
          </a:p>
        </p:txBody>
      </p:sp>
      <p:pic>
        <p:nvPicPr>
          <p:cNvPr id="6" name="Picture 6" descr="C:\Users\User\Pictures\biology images\Typical-Menstrual-Cycl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26164" y="1182335"/>
            <a:ext cx="5624804" cy="3380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78783" y="225168"/>
            <a:ext cx="203773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INTRODUCTION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ea typeface="Microsoft YaHei" charset="-122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3143" y="760468"/>
            <a:ext cx="681134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Menstrual cycle is the reproductive cycle in all primates and begins at puberty. </a:t>
            </a:r>
          </a:p>
          <a:p>
            <a:pPr algn="just"/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process of setting in of Menstrual cycle in human females at puberty is called menarche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IN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climatic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cessation of menstruation is called</a:t>
            </a:r>
            <a:r>
              <a:rPr lang="en-IN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menopause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cycle of events starting from one menstruation till the next one is called the menstrual cycle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Under normal conditions, in human females, the average length of the menstruation cycle is 28 to 29 days</a:t>
            </a:r>
            <a:endParaRPr lang="en-US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52110" y="2492506"/>
            <a:ext cx="26452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IN" sz="1800" b="1" dirty="0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Phases of menstrual cycle</a:t>
            </a:r>
            <a:endParaRPr lang="en-US" sz="1800" b="1" dirty="0">
              <a:solidFill>
                <a:schemeClr val="tx1"/>
              </a:solidFill>
              <a:latin typeface="Calibri" pitchFamily="34" charset="0"/>
              <a:ea typeface="Microsoft YaHei" charset="-122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3811" y="2949622"/>
            <a:ext cx="628883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Menstrual cycle consists of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3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phases: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Menstrual phase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or bleeding phase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i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IN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ii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Follicular phase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Or proliferative phase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i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en-US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iii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Luteal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phase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or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secretory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phase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56907" y="355796"/>
            <a:ext cx="414568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MENSTRUAL OR BLEEDING PHASE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27584" y="1232922"/>
            <a:ext cx="625151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cycle starts with the menstrual flow (3 to 5 days), caused due to the breakdown of the endometrial of the uterus.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Blood is discharged, but this occurs only when the ovum is not fertilised.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That means the endometrial secretion, blood and unfertilized ovum constitute menstrual flow.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titre of ovarian and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gonadotropin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is low.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03512" y="533078"/>
            <a:ext cx="562365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FOLLICULAR PHASE  OR PROLIFERATIVE PHASE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ea typeface="Microsoft YaHei" charset="-122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8376" y="1184590"/>
            <a:ext cx="65594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Times New Roman" pitchFamily="16" charset="0"/>
              <a:buNone/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In this phase, the primary follicles mature into the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Graafian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 follicles. This causes the regeneration of the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endometrium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.</a:t>
            </a:r>
          </a:p>
          <a:p>
            <a:pPr algn="just">
              <a:buFont typeface="Times New Roman" pitchFamily="16" charset="0"/>
              <a:buNone/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ea typeface="Microsoft YaHei" charset="-122"/>
              <a:cs typeface="Calibri" pitchFamily="34" charset="0"/>
            </a:endParaRPr>
          </a:p>
          <a:p>
            <a:pPr algn="just">
              <a:buFont typeface="Times New Roman" pitchFamily="16" charset="0"/>
              <a:buNone/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These changes are brought about by ovarian and pituitary hormones.</a:t>
            </a:r>
          </a:p>
          <a:p>
            <a:pPr algn="just">
              <a:buFont typeface="Times New Roman" pitchFamily="16" charset="0"/>
              <a:buNone/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In this phase, the release of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gonadotropins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 from pituitary gland (LH and FSH) increases. </a:t>
            </a:r>
          </a:p>
          <a:p>
            <a:pPr algn="just">
              <a:buFont typeface="Times New Roman" pitchFamily="16" charset="0"/>
              <a:buNone/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ea typeface="Microsoft YaHei" charset="-122"/>
              <a:cs typeface="Calibri" pitchFamily="34" charset="0"/>
            </a:endParaRPr>
          </a:p>
          <a:p>
            <a:pPr algn="just">
              <a:buFont typeface="Times New Roman" pitchFamily="16" charset="0"/>
              <a:buNone/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This causes follicular growth in the ovaries and the growing follicles produce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estrogen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 from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ovaries,which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 stimulate proliferation of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endometrium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.</a:t>
            </a:r>
          </a:p>
          <a:p>
            <a:pPr algn="just">
              <a:buFont typeface="Times New Roman" pitchFamily="16" charset="0"/>
              <a:buNone/>
              <a:defRPr/>
            </a:pPr>
            <a:endParaRPr lang="en-IN" dirty="0" smtClean="0">
              <a:solidFill>
                <a:schemeClr val="tx1"/>
              </a:solidFill>
              <a:latin typeface="Calibri" pitchFamily="34" charset="0"/>
              <a:ea typeface="Microsoft YaHei" charset="-122"/>
              <a:cs typeface="Calibri" pitchFamily="34" charset="0"/>
            </a:endParaRPr>
          </a:p>
          <a:p>
            <a:pPr algn="just">
              <a:buFont typeface="Times New Roman" pitchFamily="16" charset="0"/>
              <a:buNone/>
              <a:defRPr/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It continues from day 6 to day 13 of menstrual cycle.</a:t>
            </a:r>
            <a:endParaRPr lang="en-IN" dirty="0">
              <a:solidFill>
                <a:schemeClr val="tx1"/>
              </a:solidFill>
              <a:latin typeface="Calibri" pitchFamily="34" charset="0"/>
              <a:ea typeface="Microsoft YaHei" charset="-122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3153" y="271821"/>
            <a:ext cx="255069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OVULATORY  PHASE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3690" y="1448366"/>
            <a:ext cx="66713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Both LH and FSH attain a peak level in the middle of cycle (about 14- day).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Rapid secretion of LH (6-10 times high) induces rupturing of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Graafian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follicles and thereby the release of ovum.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This is called LH surge which causes ovulation.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17834" y="337136"/>
            <a:ext cx="455445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LUTEAL PHASE OR SECRETORY PHASE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66328" y="1152354"/>
            <a:ext cx="640079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In this phase ruptured </a:t>
            </a:r>
            <a:r>
              <a:rPr lang="en-IN" dirty="0" err="1" smtClean="0">
                <a:latin typeface="Calibri" pitchFamily="34" charset="0"/>
                <a:cs typeface="Calibri" pitchFamily="34" charset="0"/>
              </a:rPr>
              <a:t>Graafian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 follicle transforms into yellow body called 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Corpus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luteum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The corpus </a:t>
            </a:r>
            <a:r>
              <a:rPr lang="en-IN" dirty="0" err="1" smtClean="0">
                <a:latin typeface="Calibri" pitchFamily="34" charset="0"/>
                <a:cs typeface="Calibri" pitchFamily="34" charset="0"/>
              </a:rPr>
              <a:t>luteum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 secretes large amounts of 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progesterone 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hormone which maintains the </a:t>
            </a:r>
            <a:r>
              <a:rPr lang="en-IN" dirty="0" err="1" smtClean="0">
                <a:latin typeface="Calibri" pitchFamily="34" charset="0"/>
                <a:cs typeface="Calibri" pitchFamily="34" charset="0"/>
              </a:rPr>
              <a:t>endometrium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 for implantation of the fertilized ovum.</a:t>
            </a:r>
          </a:p>
          <a:p>
            <a:pPr algn="just">
              <a:buFont typeface="Arial" pitchFamily="34" charset="0"/>
              <a:buChar char="•"/>
            </a:pP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During pregnancy all events of the menstrual cycle stop and there is no menstruation.</a:t>
            </a:r>
          </a:p>
          <a:p>
            <a:pPr algn="just">
              <a:buFont typeface="Arial" pitchFamily="34" charset="0"/>
              <a:buChar char="•"/>
            </a:pPr>
            <a:endParaRPr lang="en-IN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In the absence of fertilization, the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corpus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luteum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degenerates 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hence causes disintegration of the </a:t>
            </a:r>
            <a:r>
              <a:rPr lang="en-IN" dirty="0" err="1" smtClean="0">
                <a:latin typeface="Calibri" pitchFamily="34" charset="0"/>
                <a:cs typeface="Calibri" pitchFamily="34" charset="0"/>
              </a:rPr>
              <a:t>endometrium</a:t>
            </a:r>
            <a:r>
              <a:rPr lang="en-IN" dirty="0" smtClean="0">
                <a:latin typeface="Calibri" pitchFamily="34" charset="0"/>
                <a:cs typeface="Calibri" pitchFamily="34" charset="0"/>
              </a:rPr>
              <a:t> leading to menstruation and a new cycle begins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25543" y="0"/>
            <a:ext cx="718457" cy="77324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82352" y="388033"/>
            <a:ext cx="708193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DIAGRAM SHOWING EVENTS OF  </a:t>
            </a:r>
            <a:r>
              <a:rPr lang="en-US" sz="2200" b="1" dirty="0" err="1" smtClean="0">
                <a:solidFill>
                  <a:srgbClr val="FF0000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OF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 MENSTRUATION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ea typeface="Microsoft YaHei" charset="-122"/>
              <a:cs typeface="Calibri" pitchFamily="34" charset="0"/>
            </a:endParaRPr>
          </a:p>
        </p:txBody>
      </p:sp>
      <p:pic>
        <p:nvPicPr>
          <p:cNvPr id="6" name="Picture 1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875886"/>
            <a:ext cx="8500188" cy="426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7427" y="346466"/>
            <a:ext cx="538801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HORMONES INVOLVED IN MENSTRURATION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09191" y="1326181"/>
            <a:ext cx="2268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ROLE OF </a:t>
            </a: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HORMONES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26367" y="1811419"/>
            <a:ext cx="612088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same hormones that control female puberty and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oogenesis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also control the menstrual cycle: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Estrogen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LH, and FSH. </a:t>
            </a: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Estrogen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controls the secretion of the two pituitary hormones by acting on the hypothalamus, which controls the pituitary gland.</a:t>
            </a: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en-IN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When the </a:t>
            </a:r>
            <a:r>
              <a:rPr lang="en-IN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estrogen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level rises in the blood, it stimulates the pituitary (via the hypothalamus) to secrete more or less LH and FSH.</a:t>
            </a:r>
            <a:endParaRPr lang="en-IN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140" y="365127"/>
            <a:ext cx="537999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Times New Roman" pitchFamily="16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ea typeface="Microsoft YaHei" charset="-122"/>
                <a:cs typeface="Calibri" pitchFamily="34" charset="0"/>
              </a:rPr>
              <a:t>HORMONAL CONTROL OF MENSTRURATION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ea typeface="Microsoft YaHei" charset="-122"/>
              <a:cs typeface="Calibri" pitchFamily="34" charset="0"/>
            </a:endParaRPr>
          </a:p>
        </p:txBody>
      </p:sp>
      <p:pic>
        <p:nvPicPr>
          <p:cNvPr id="6" name="Content Placeholder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75453" y="859967"/>
            <a:ext cx="5313784" cy="3994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501</Words>
  <Application>Microsoft Office PowerPoint</Application>
  <PresentationFormat>On-screen Show (16:9)</PresentationFormat>
  <Paragraphs>104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6</cp:revision>
  <dcterms:modified xsi:type="dcterms:W3CDTF">2020-07-23T15:10:03Z</dcterms:modified>
</cp:coreProperties>
</file>