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67" r:id="rId3"/>
    <p:sldId id="268" r:id="rId4"/>
    <p:sldId id="257" r:id="rId5"/>
    <p:sldId id="266" r:id="rId6"/>
    <p:sldId id="264" r:id="rId7"/>
    <p:sldId id="269" r:id="rId8"/>
    <p:sldId id="261" r:id="rId9"/>
    <p:sldId id="271" r:id="rId10"/>
    <p:sldId id="270" r:id="rId11"/>
    <p:sldId id="259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57361" y="1214464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HUMAN REPRODUCTION</a:t>
            </a:r>
            <a:r>
              <a:rPr lang="en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MENSTRUAL CYCLE</a:t>
            </a:r>
            <a:endParaRPr sz="2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595400" y="273968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NUMBER:03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:HUMAN REPRODUCTION</a:t>
            </a:r>
            <a:endParaRPr b="1"/>
          </a:p>
        </p:txBody>
      </p:sp>
      <p:pic>
        <p:nvPicPr>
          <p:cNvPr id="7" name="image1.png"/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HOME ASSIGNMENT</a:t>
            </a:r>
            <a:endParaRPr lang="en-US" sz="20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What is the reason for the absence of menstrual cycle during conception or pregnancy?</a:t>
            </a:r>
          </a:p>
          <a:p>
            <a:pPr>
              <a:buNone/>
            </a:pPr>
            <a:r>
              <a:rPr lang="en-US" dirty="0" smtClean="0"/>
              <a:t>2.What is the significance of LH surge through menstrual cycle?</a:t>
            </a:r>
          </a:p>
          <a:p>
            <a:pPr>
              <a:buNone/>
            </a:pPr>
            <a:r>
              <a:rPr lang="en-US" dirty="0" smtClean="0"/>
              <a:t>3.State the significance of Menarche and Menopause stages during the lifetime of a female.</a:t>
            </a:r>
          </a:p>
          <a:p>
            <a:pPr>
              <a:buNone/>
            </a:pPr>
            <a:r>
              <a:rPr lang="en-US" dirty="0" smtClean="0"/>
              <a:t>4.What are the different stages of the follicular phase of the menstrual cycle taking place in ovary and uterus.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image1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image1.png"/>
          <p:cNvPicPr/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LECTURE-4</a:t>
            </a:r>
            <a:endParaRPr lang="en-US" sz="24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RECAPITULATION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Gametogenesis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Spermatogenesis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Hormonal control of spermatogenesis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Oogenesis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Hormonal control of Oogenesis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Structure of Ovum and Egg                                          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MENSTRUAL CYCLE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Menstrual phase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Follicular phase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Luteal phase                                  </a:t>
            </a:r>
          </a:p>
          <a:p>
            <a:endParaRPr lang="en-US" dirty="0"/>
          </a:p>
        </p:txBody>
      </p:sp>
      <p:pic>
        <p:nvPicPr>
          <p:cNvPr id="4" name="image1.png"/>
          <p:cNvPicPr/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OUTCOME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4885451" cy="3416400"/>
          </a:xfrm>
        </p:spPr>
        <p:txBody>
          <a:bodyPr/>
          <a:lstStyle/>
          <a:p>
            <a:r>
              <a:rPr lang="en-US" dirty="0" smtClean="0"/>
              <a:t>Students will able to know about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34482" y="1771531"/>
            <a:ext cx="229533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MENSTRUAL CYCLE                                                                                       Menstrual phase                                                                                             Follicular phase                                                                                            Luteal phase </a:t>
            </a:r>
            <a:endParaRPr lang="en-US" dirty="0"/>
          </a:p>
        </p:txBody>
      </p:sp>
      <p:pic>
        <p:nvPicPr>
          <p:cNvPr id="6" name="Picture 4" descr="Woman hygiene protection , calendar close up.menstruation with cotton swabs Woman hygiene protection , calendar close up.menstruation with cotton swabs , white daisies, Sanitary napkins on a light background Menstruation Stock Phot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967" y="1156997"/>
            <a:ext cx="4572000" cy="3986504"/>
          </a:xfrm>
          <a:prstGeom prst="rect">
            <a:avLst/>
          </a:prstGeom>
          <a:noFill/>
        </p:spPr>
      </p:pic>
      <p:pic>
        <p:nvPicPr>
          <p:cNvPr id="7" name="image1.png"/>
          <p:cNvPicPr/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78783" y="225168"/>
            <a:ext cx="203773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INTRODUCTION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ea typeface="Microsoft YaHei" charset="-122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3144" y="760468"/>
            <a:ext cx="372291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Menstrual cycle is the reproductive cycle in all primates and begins at puberty. </a:t>
            </a:r>
          </a:p>
          <a:p>
            <a:pPr algn="just"/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process of setting in of </a:t>
            </a:r>
            <a:r>
              <a:rPr lang="en-IN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Menstrual cycle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human females at puberty is called </a:t>
            </a:r>
            <a:r>
              <a:rPr lang="en-IN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  <a:cs typeface="Calibri" pitchFamily="34" charset="0"/>
              </a:rPr>
              <a:t>menarche.</a:t>
            </a:r>
          </a:p>
        </p:txBody>
      </p:sp>
      <p:sp>
        <p:nvSpPr>
          <p:cNvPr id="7" name="Rectangle 6"/>
          <p:cNvSpPr/>
          <p:nvPr/>
        </p:nvSpPr>
        <p:spPr>
          <a:xfrm>
            <a:off x="587829" y="1968759"/>
            <a:ext cx="27618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IN" sz="1800" b="1" dirty="0" smtClean="0">
                <a:solidFill>
                  <a:schemeClr val="tx1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Phases of menstrual cycle</a:t>
            </a:r>
            <a:endParaRPr lang="en-US" sz="1800" b="1" dirty="0">
              <a:solidFill>
                <a:schemeClr val="tx1"/>
              </a:solidFill>
              <a:latin typeface="Calibri" pitchFamily="34" charset="0"/>
              <a:ea typeface="Microsoft YaHei" charset="-122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3812" y="2444620"/>
            <a:ext cx="308843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Menstrual cycle consists of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3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phases: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i) </a:t>
            </a:r>
            <a:r>
              <a:rPr lang="en-IN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Menstrual phase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or bleeding phase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i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ii) </a:t>
            </a:r>
            <a:r>
              <a:rPr lang="en-IN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Follicular phase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Or proliferative phase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i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iii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 </a:t>
            </a:r>
            <a:r>
              <a:rPr lang="en-IN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Luteal phase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or secretory phase     </a:t>
            </a:r>
            <a:endParaRPr lang="en-IN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290" name="AutoShape 2" descr="Woman hygiene protection , calendar close up.menstruation with cotton swabs Woman hygiene protection , calendar close up.menstruation with cotton swabs , white daisies, Sanitary napkins on a light background Menstruation Stock Phot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294" name="AutoShape 6" descr="The Menstrual Cycle: Phases of Your Cyc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296" name="AutoShape 8" descr="The Menstrual Cycle: Phases of Your Cyc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298" name="AutoShape 10" descr="The Menstrual Cycle: Phases of Your Cyc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00" name="AutoShape 12" descr="The Menstrual Cycle: Phases of Your Cyc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02" name="AutoShape 14" descr="The Menstrual Cycle: Phases of Your Cyc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2304" name="Picture 16" descr="women&amp;amp;#39;s monthly hormone cycle - Cheap Online Shopping -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92082" y="1324948"/>
            <a:ext cx="4851918" cy="3818552"/>
          </a:xfrm>
          <a:prstGeom prst="rect">
            <a:avLst/>
          </a:prstGeom>
          <a:noFill/>
        </p:spPr>
      </p:pic>
      <p:pic>
        <p:nvPicPr>
          <p:cNvPr id="17" name="image1.png"/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82352" y="388033"/>
            <a:ext cx="708193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DIAGRAM SHOWING EVENTS OF  </a:t>
            </a:r>
            <a:r>
              <a:rPr lang="en-US" sz="2200" b="1" dirty="0" err="1" smtClean="0">
                <a:solidFill>
                  <a:srgbClr val="FF0000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OF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 MENSTRUATION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ea typeface="Microsoft YaHei" charset="-122"/>
              <a:cs typeface="Calibri" pitchFamily="34" charset="0"/>
            </a:endParaRPr>
          </a:p>
        </p:txBody>
      </p:sp>
      <p:pic>
        <p:nvPicPr>
          <p:cNvPr id="6" name="Picture 1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75886"/>
            <a:ext cx="8500188" cy="426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Google Shape;63;p14"/>
          <p:cNvSpPr txBox="1"/>
          <p:nvPr/>
        </p:nvSpPr>
        <p:spPr>
          <a:xfrm>
            <a:off x="425075" y="4374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140" y="365127"/>
            <a:ext cx="537999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HORMONAL CONTROL OF MENSTRURATION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ea typeface="Microsoft YaHei" charset="-122"/>
              <a:cs typeface="Calibri" pitchFamily="34" charset="0"/>
            </a:endParaRPr>
          </a:p>
        </p:txBody>
      </p:sp>
      <p:pic>
        <p:nvPicPr>
          <p:cNvPr id="6" name="Content Placeholder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38938" y="757330"/>
            <a:ext cx="5313784" cy="3994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485192" y="1399591"/>
            <a:ext cx="266855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same hormones that control female puberty and oogenesis also control the menstrual cycle: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Estrogens</a:t>
            </a:r>
          </a:p>
          <a:p>
            <a:pPr>
              <a:buFont typeface="Wingdings" pitchFamily="2" charset="2"/>
              <a:buChar char="Ø"/>
            </a:pPr>
            <a:r>
              <a:rPr lang="en-IN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LH</a:t>
            </a:r>
          </a:p>
          <a:p>
            <a:pPr>
              <a:buFont typeface="Wingdings" pitchFamily="2" charset="2"/>
              <a:buChar char="Ø"/>
            </a:pPr>
            <a:r>
              <a:rPr lang="en-IN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FSH</a:t>
            </a:r>
            <a:r>
              <a:rPr lang="en-IN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</a:p>
        </p:txBody>
      </p:sp>
      <p:pic>
        <p:nvPicPr>
          <p:cNvPr id="8" name="image1.png"/>
          <p:cNvPicPr/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Menstrual cycle hormone labelling - Labelled diagr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61052"/>
            <a:ext cx="9144000" cy="4182448"/>
          </a:xfrm>
          <a:prstGeom prst="rect">
            <a:avLst/>
          </a:prstGeom>
          <a:noFill/>
        </p:spPr>
      </p:pic>
      <p:pic>
        <p:nvPicPr>
          <p:cNvPr id="3" name="image1.png"/>
          <p:cNvPicPr/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49462" y="486425"/>
            <a:ext cx="416492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OVERVIEW OF MENSTRUAL CYCLE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ea typeface="Microsoft YaHei" charset="-122"/>
              <a:cs typeface="Calibri" pitchFamily="34" charset="0"/>
            </a:endParaRPr>
          </a:p>
        </p:txBody>
      </p:sp>
      <p:pic>
        <p:nvPicPr>
          <p:cNvPr id="6" name="Picture 6" descr="C:\Users\User\Pictures\biology images\Typical-Menstrual-Cycl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5264" y="1194317"/>
            <a:ext cx="4338735" cy="3949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Menstrual cycle  menstruation cycle stock illustration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" y="1129004"/>
            <a:ext cx="4525347" cy="4014496"/>
          </a:xfrm>
          <a:prstGeom prst="rect">
            <a:avLst/>
          </a:prstGeom>
          <a:noFill/>
        </p:spPr>
      </p:pic>
      <p:pic>
        <p:nvPicPr>
          <p:cNvPr id="8" name="image1.png"/>
          <p:cNvPicPr/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     Menstrual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phase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                 </a:t>
            </a:r>
          </a:p>
          <a:p>
            <a:pPr algn="ctr"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    </a:t>
            </a:r>
          </a:p>
          <a:p>
            <a:pPr algn="ctr"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       Follicular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phase 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                                                   </a:t>
            </a:r>
          </a:p>
          <a:p>
            <a:pPr algn="ctr"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        Luteal phase</a:t>
            </a:r>
            <a:endParaRPr lang="en-US" dirty="0"/>
          </a:p>
        </p:txBody>
      </p:sp>
      <p:pic>
        <p:nvPicPr>
          <p:cNvPr id="1026" name="Picture 2" descr="C:\Users\omm\Desktop\down arro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66726" y="1567544"/>
            <a:ext cx="752961" cy="550506"/>
          </a:xfrm>
          <a:prstGeom prst="rect">
            <a:avLst/>
          </a:prstGeom>
          <a:noFill/>
        </p:spPr>
      </p:pic>
      <p:pic>
        <p:nvPicPr>
          <p:cNvPr id="1027" name="Picture 3" descr="C:\Users\omm\Desktop\down arro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396" y="2416629"/>
            <a:ext cx="762292" cy="475861"/>
          </a:xfrm>
          <a:prstGeom prst="rect">
            <a:avLst/>
          </a:prstGeom>
          <a:noFill/>
        </p:spPr>
      </p:pic>
      <p:pic>
        <p:nvPicPr>
          <p:cNvPr id="6" name="image1.png"/>
          <p:cNvPicPr/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7679093" y="1"/>
            <a:ext cx="1464907" cy="615819"/>
          </a:xfrm>
          <a:prstGeom prst="rect">
            <a:avLst/>
          </a:prstGeom>
          <a:ln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210</Words>
  <Application>Microsoft Office PowerPoint</Application>
  <PresentationFormat>On-screen Show (16:9)</PresentationFormat>
  <Paragraphs>53</Paragraphs>
  <Slides>11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Simple Light</vt:lpstr>
      <vt:lpstr>Slide 1</vt:lpstr>
      <vt:lpstr>LECTURE-4</vt:lpstr>
      <vt:lpstr>LEARNING OUTCOME</vt:lpstr>
      <vt:lpstr>Slide 4</vt:lpstr>
      <vt:lpstr>Slide 5</vt:lpstr>
      <vt:lpstr>Slide 6</vt:lpstr>
      <vt:lpstr>Slide 7</vt:lpstr>
      <vt:lpstr>Slide 8</vt:lpstr>
      <vt:lpstr>SUMMARY</vt:lpstr>
      <vt:lpstr>HOME ASSIGNMENT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omm</cp:lastModifiedBy>
  <cp:revision>17</cp:revision>
  <dcterms:modified xsi:type="dcterms:W3CDTF">2022-03-25T09:08:48Z</dcterms:modified>
</cp:coreProperties>
</file>