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73" r:id="rId3"/>
    <p:sldId id="274" r:id="rId4"/>
    <p:sldId id="276" r:id="rId5"/>
    <p:sldId id="268" r:id="rId6"/>
    <p:sldId id="271" r:id="rId7"/>
    <p:sldId id="272" r:id="rId8"/>
    <p:sldId id="265" r:id="rId9"/>
    <p:sldId id="261" r:id="rId10"/>
    <p:sldId id="262" r:id="rId11"/>
    <p:sldId id="260" r:id="rId12"/>
    <p:sldId id="278" r:id="rId13"/>
    <p:sldId id="277" r:id="rId14"/>
    <p:sldId id="25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1139819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REPRODUCTION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FEMALE REPRODUCTIVE SYSTEM</a:t>
            </a:r>
            <a:endParaRPr sz="2500" b="1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52804" y="2571737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:HUMAN REPRODUCTION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39539" y="113201"/>
            <a:ext cx="27093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EXTERNAL GENITALIA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6611" y="606932"/>
            <a:ext cx="307910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female external genitalia include :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Mons pubis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Labia majora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Labia minora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Hymen and clitoris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5" descr="C:\Users\User\Pictures\biology images\female genitali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58817" y="1856792"/>
            <a:ext cx="4795934" cy="3286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95942" y="2562954"/>
            <a:ext cx="48612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96984" y="141193"/>
            <a:ext cx="493917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ACCESSORY GLAND: MAMMARY GLAND</a:t>
            </a:r>
            <a:r>
              <a:rPr lang="en-US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514" y="654425"/>
            <a:ext cx="311642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functional mammary gland is characteristic of all female mammals.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consists of-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Mammary lobes</a:t>
            </a: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Mammary ducts</a:t>
            </a: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Alveoli</a:t>
            </a: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Lactiferous ducts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4" descr="C:\Users\User\Pictures\biology images\mammary gla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89445" y="1035696"/>
            <a:ext cx="4749282" cy="3610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802434"/>
            <a:ext cx="8520600" cy="4040154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Sexual </a:t>
            </a:r>
            <a:r>
              <a:rPr lang="en-US" dirty="0" smtClean="0"/>
              <a:t>Dimorphism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Female </a:t>
            </a:r>
            <a:r>
              <a:rPr lang="en-US" dirty="0" smtClean="0"/>
              <a:t>reproductive </a:t>
            </a:r>
            <a:r>
              <a:rPr lang="en-US" dirty="0" smtClean="0"/>
              <a:t>system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Primary sex organ (Ovaries</a:t>
            </a:r>
            <a:r>
              <a:rPr lang="en-US" dirty="0" smtClean="0"/>
              <a:t>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Accessory ducts (Fallopian </a:t>
            </a:r>
            <a:r>
              <a:rPr lang="en-US" dirty="0" smtClean="0"/>
              <a:t>tube)</a:t>
            </a:r>
          </a:p>
          <a:p>
            <a:pPr algn="ctr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Accessory </a:t>
            </a:r>
            <a:r>
              <a:rPr lang="en-US" dirty="0" smtClean="0"/>
              <a:t>glands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External genetelia</a:t>
            </a:r>
          </a:p>
          <a:p>
            <a:endParaRPr lang="en-US" dirty="0"/>
          </a:p>
        </p:txBody>
      </p:sp>
      <p:pic>
        <p:nvPicPr>
          <p:cNvPr id="1026" name="Picture 2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1453" y="1184988"/>
            <a:ext cx="839756" cy="382555"/>
          </a:xfrm>
          <a:prstGeom prst="rect">
            <a:avLst/>
          </a:prstGeom>
          <a:noFill/>
        </p:spPr>
      </p:pic>
      <p:pic>
        <p:nvPicPr>
          <p:cNvPr id="1027" name="Picture 3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2122" y="1819469"/>
            <a:ext cx="774441" cy="382555"/>
          </a:xfrm>
          <a:prstGeom prst="rect">
            <a:avLst/>
          </a:prstGeom>
          <a:noFill/>
        </p:spPr>
      </p:pic>
      <p:pic>
        <p:nvPicPr>
          <p:cNvPr id="1028" name="Picture 4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9444" y="2416629"/>
            <a:ext cx="793103" cy="429208"/>
          </a:xfrm>
          <a:prstGeom prst="rect">
            <a:avLst/>
          </a:prstGeom>
          <a:noFill/>
        </p:spPr>
      </p:pic>
      <p:pic>
        <p:nvPicPr>
          <p:cNvPr id="1029" name="Picture 5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4760" y="3125755"/>
            <a:ext cx="681134" cy="354563"/>
          </a:xfrm>
          <a:prstGeom prst="rect">
            <a:avLst/>
          </a:prstGeom>
          <a:noFill/>
        </p:spPr>
      </p:pic>
      <p:pic>
        <p:nvPicPr>
          <p:cNvPr id="1030" name="Picture 6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2751" y="3694923"/>
            <a:ext cx="643812" cy="410546"/>
          </a:xfrm>
          <a:prstGeom prst="rect">
            <a:avLst/>
          </a:prstGeom>
          <a:noFill/>
        </p:spPr>
      </p:pic>
      <p:pic>
        <p:nvPicPr>
          <p:cNvPr id="9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HOME ASSIGNMENT</a:t>
            </a:r>
            <a:endParaRPr lang="en-US" sz="2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1.Discuss the parts of female primary sex organ in human.</a:t>
            </a:r>
          </a:p>
          <a:p>
            <a:pPr>
              <a:buNone/>
            </a:pPr>
            <a:r>
              <a:rPr lang="en-US" dirty="0" smtClean="0"/>
              <a:t>2.Describe the oviducts or fallopian tubes.</a:t>
            </a:r>
          </a:p>
          <a:p>
            <a:pPr lvl="0">
              <a:buNone/>
            </a:pPr>
            <a:r>
              <a:rPr lang="en-US" dirty="0" smtClean="0"/>
              <a:t>3.Mention two primary role of ovaries.</a:t>
            </a:r>
          </a:p>
          <a:p>
            <a:pPr>
              <a:buNone/>
            </a:pPr>
            <a:r>
              <a:rPr lang="en-US" dirty="0" smtClean="0"/>
              <a:t>4.Where is ovary located in human female</a:t>
            </a:r>
          </a:p>
          <a:p>
            <a:pPr lvl="0">
              <a:buNone/>
            </a:pPr>
            <a:r>
              <a:rPr lang="en-US" dirty="0" smtClean="0"/>
              <a:t>5.What is the role of Fimbriae at the end of Infundibulum ?</a:t>
            </a:r>
          </a:p>
          <a:p>
            <a:pPr>
              <a:buNone/>
            </a:pPr>
            <a:r>
              <a:rPr lang="en-US" dirty="0" smtClean="0"/>
              <a:t>6.Write the three layers of tissue present in uterus wall.</a:t>
            </a:r>
            <a:endParaRPr lang="en-US" dirty="0"/>
          </a:p>
        </p:txBody>
      </p:sp>
      <p:pic>
        <p:nvPicPr>
          <p:cNvPr id="4" name="image1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LECTURE-2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Calibri" pitchFamily="34" charset="0"/>
                <a:cs typeface="Calibri" pitchFamily="34" charset="0"/>
              </a:rPr>
              <a:t>RECAPITULATION</a:t>
            </a:r>
          </a:p>
          <a:p>
            <a:pPr>
              <a:buNone/>
            </a:pPr>
            <a:r>
              <a:rPr lang="en-US" dirty="0" smtClean="0"/>
              <a:t>Sexual dimorphism</a:t>
            </a:r>
          </a:p>
          <a:p>
            <a:pPr>
              <a:buNone/>
            </a:pPr>
            <a:r>
              <a:rPr lang="en-US" dirty="0" smtClean="0"/>
              <a:t>Primary sex organ</a:t>
            </a:r>
          </a:p>
          <a:p>
            <a:pPr>
              <a:buNone/>
            </a:pPr>
            <a:r>
              <a:rPr lang="en-US" dirty="0" smtClean="0"/>
              <a:t>Secondary sex organ</a:t>
            </a:r>
          </a:p>
          <a:p>
            <a:pPr>
              <a:buNone/>
            </a:pPr>
            <a:r>
              <a:rPr lang="en-US" dirty="0" smtClean="0"/>
              <a:t>External genetilia                         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</a:t>
            </a:r>
            <a:r>
              <a:rPr lang="en-US" b="1" dirty="0" smtClean="0"/>
              <a:t>FEMALE REPRODUCTIVE ORGAN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Ovaries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Fallopian tube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Uterus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Vagina</a:t>
            </a:r>
          </a:p>
          <a:p>
            <a:pPr>
              <a:buNone/>
            </a:pPr>
            <a:r>
              <a:rPr lang="en-US" dirty="0" smtClean="0"/>
              <a:t>                                                      </a:t>
            </a:r>
            <a:endParaRPr lang="en-US" dirty="0"/>
          </a:p>
        </p:txBody>
      </p:sp>
      <p:pic>
        <p:nvPicPr>
          <p:cNvPr id="4" name="image1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679093" y="1"/>
            <a:ext cx="1464907" cy="1045028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LEARNING OUTCOME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Students will come to know about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Sexual Dimorphism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Female reproductive system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Primary sex organ (Ovaries)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Accessory ducts (Fallopian tube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Accessory glands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External genetelia</a:t>
            </a:r>
            <a:endParaRPr lang="en-US" dirty="0"/>
          </a:p>
        </p:txBody>
      </p:sp>
      <p:pic>
        <p:nvPicPr>
          <p:cNvPr id="4" name="image1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679093" y="1"/>
            <a:ext cx="1464907" cy="867746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28596" y="895740"/>
            <a:ext cx="33556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FEMALE REPRODUCTIVE SYSTEM</a:t>
            </a:r>
            <a:endParaRPr lang="en-US" sz="18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1804" y="1448366"/>
            <a:ext cx="49452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female reproductive system is located in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IN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pelvis region. </a:t>
            </a: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 The system also include </a:t>
            </a: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primary sex organs </a:t>
            </a: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accessory ducts, glands</a:t>
            </a: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Calibri" pitchFamily="34" charset="0"/>
              </a:rPr>
              <a:t> external genitalia</a:t>
            </a:r>
            <a:r>
              <a:rPr lang="en-IN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dirty="0"/>
          </a:p>
        </p:txBody>
      </p:sp>
      <p:pic>
        <p:nvPicPr>
          <p:cNvPr id="4" name="Picture 2" descr="labeled-female-reproductive-system-diagram.jpg | The Oncofertility  Consort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4937" y="1744825"/>
            <a:ext cx="3837927" cy="2857500"/>
          </a:xfrm>
          <a:prstGeom prst="rect">
            <a:avLst/>
          </a:prstGeom>
          <a:noFill/>
        </p:spPr>
      </p:pic>
      <p:pic>
        <p:nvPicPr>
          <p:cNvPr id="5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867746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7118" y="377864"/>
            <a:ext cx="72592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FEMALE REPRODUCTIVE SYSTEM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4" descr="C:\Users\User\Pictures\biology images\female ncer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250" y="1194754"/>
            <a:ext cx="7585788" cy="3647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User\Pictures\biology images\ovary modif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46441" y="569167"/>
            <a:ext cx="3489649" cy="22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7" descr="C:\Users\User\Pictures\biology images\oogenesi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33052" y="2705880"/>
            <a:ext cx="3433665" cy="2269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024743" y="335902"/>
            <a:ext cx="46373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PRIMARY SEX ORGAN-OVARIES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5362" name="Picture 2" descr="Female reproductive syste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194" y="877079"/>
            <a:ext cx="4715005" cy="3928186"/>
          </a:xfrm>
          <a:prstGeom prst="rect">
            <a:avLst/>
          </a:prstGeom>
          <a:noFill/>
        </p:spPr>
      </p:pic>
      <p:pic>
        <p:nvPicPr>
          <p:cNvPr id="6" name="image1.png"/>
          <p:cNvPicPr/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A hydrosalpinx is a blocked fallopian tube filled. With serous or clear  fluid the blocked tube may have sausage like appearance. -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66317" y="1035696"/>
            <a:ext cx="4024539" cy="3750907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75862" y="606490"/>
            <a:ext cx="449735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ACCESSORY DUCTS:OVIDUCTS(FALLOPIAN TUBULES)</a:t>
            </a:r>
          </a:p>
        </p:txBody>
      </p:sp>
      <p:sp>
        <p:nvSpPr>
          <p:cNvPr id="4" name="Rectangle 3"/>
          <p:cNvSpPr/>
          <p:nvPr/>
        </p:nvSpPr>
        <p:spPr>
          <a:xfrm>
            <a:off x="634483" y="1371600"/>
            <a:ext cx="20247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has following parts:</a:t>
            </a:r>
          </a:p>
        </p:txBody>
      </p:sp>
      <p:sp>
        <p:nvSpPr>
          <p:cNvPr id="5" name="Rectangle 4"/>
          <p:cNvSpPr/>
          <p:nvPr/>
        </p:nvSpPr>
        <p:spPr>
          <a:xfrm>
            <a:off x="653143" y="1838132"/>
            <a:ext cx="17261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Infundibulum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681135" y="2417862"/>
            <a:ext cx="11010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Ampulla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27788" y="3033415"/>
            <a:ext cx="11196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Isthmus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99796" y="3648968"/>
            <a:ext cx="44141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Uterine part</a:t>
            </a:r>
            <a:endParaRPr lang="en-US" b="1" dirty="0"/>
          </a:p>
        </p:txBody>
      </p:sp>
      <p:pic>
        <p:nvPicPr>
          <p:cNvPr id="9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33687" y="523748"/>
            <a:ext cx="499367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 SHOWING FALLOPIAN TUBULE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7" descr="C:\Users\User\Pictures\biology images\oviduc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1722" y="1105677"/>
            <a:ext cx="7604449" cy="3742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5485" y="579731"/>
            <a:ext cx="56973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 SHOWING UTERUS, CERVIX, VAGINA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4" descr="C:\Users\User\Pictures\biology images\UTERU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60236" y="1221870"/>
            <a:ext cx="5383763" cy="392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75861" y="1371600"/>
            <a:ext cx="44973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an </a:t>
            </a: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inverted pear shaped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large distensible part which anchors and nourishes developing foetus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1" y="2071396"/>
            <a:ext cx="270587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wall of the uterus has 3 layers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53144" y="2425959"/>
            <a:ext cx="19594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Perimetrium,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Myometrium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Endometrial</a:t>
            </a:r>
            <a:endParaRPr lang="en-US" dirty="0"/>
          </a:p>
        </p:txBody>
      </p:sp>
      <p:pic>
        <p:nvPicPr>
          <p:cNvPr id="10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292</Words>
  <Application>Microsoft Office PowerPoint</Application>
  <PresentationFormat>On-screen Show (16:9)</PresentationFormat>
  <Paragraphs>92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Simple Light</vt:lpstr>
      <vt:lpstr>Slide 1</vt:lpstr>
      <vt:lpstr>LECTURE-2</vt:lpstr>
      <vt:lpstr>          LEARNING OUTCOME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SUMMARY</vt:lpstr>
      <vt:lpstr>HOME ASSIGNMENT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omm</cp:lastModifiedBy>
  <cp:revision>27</cp:revision>
  <dcterms:modified xsi:type="dcterms:W3CDTF">2022-03-25T08:39:54Z</dcterms:modified>
</cp:coreProperties>
</file>