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7" r:id="rId3"/>
    <p:sldId id="278" r:id="rId4"/>
    <p:sldId id="279" r:id="rId5"/>
    <p:sldId id="272" r:id="rId6"/>
    <p:sldId id="266" r:id="rId7"/>
    <p:sldId id="275" r:id="rId8"/>
    <p:sldId id="265" r:id="rId9"/>
    <p:sldId id="276" r:id="rId10"/>
    <p:sldId id="270" r:id="rId11"/>
    <p:sldId id="264" r:id="rId12"/>
    <p:sldId id="263" r:id="rId13"/>
    <p:sldId id="271" r:id="rId14"/>
    <p:sldId id="261" r:id="rId15"/>
    <p:sldId id="260" r:id="rId16"/>
    <p:sldId id="269" r:id="rId17"/>
    <p:sldId id="281" r:id="rId18"/>
    <p:sldId id="280" r:id="rId19"/>
    <p:sldId id="25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803917"/>
            <a:ext cx="8763000" cy="100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HUMAN REPRODUCTION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2500" b="1" dirty="0" smtClean="0">
                <a:latin typeface="Calibri"/>
                <a:ea typeface="Calibri"/>
                <a:cs typeface="Calibri"/>
                <a:sym typeface="Calibri"/>
              </a:rPr>
              <a:t>MALE REPRODUCTIVE SYSTEM</a:t>
            </a:r>
            <a:endParaRPr sz="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90126" y="2198514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:HUMAN REPRODUCTION</a:t>
            </a:r>
            <a:endParaRPr b="1"/>
          </a:p>
        </p:txBody>
      </p:sp>
      <p:pic>
        <p:nvPicPr>
          <p:cNvPr id="6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61581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617" y="569166"/>
            <a:ext cx="6540760" cy="376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72399" y="1"/>
            <a:ext cx="1371601" cy="793101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0707" y="1232427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351" y="611969"/>
            <a:ext cx="6494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MALE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REPRODUCTIVE SYSTEM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070" y="1491898"/>
            <a:ext cx="7688424" cy="3651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52251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5385" y="290483"/>
            <a:ext cx="35782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PRIMARY SEX ORGAN-TESTIS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06" y="867746"/>
            <a:ext cx="5075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testes are situated outside the  abdominal cavity within a pouch called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scrotum.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606491" y="1371601"/>
            <a:ext cx="41614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Each testis has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about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250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compartments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called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testicular lobules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Each lobule contains one to three highly coiled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seminiferous tubules in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which sperms are produced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The Testes and Epididymus - Structure - Vasculature - TeachMeAnato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698" y="914401"/>
            <a:ext cx="3536302" cy="3433664"/>
          </a:xfrm>
          <a:prstGeom prst="rect">
            <a:avLst/>
          </a:prstGeom>
          <a:noFill/>
        </p:spPr>
      </p:pic>
      <p:pic>
        <p:nvPicPr>
          <p:cNvPr id="10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737117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Pictures\biology images\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1657" y="1688873"/>
            <a:ext cx="2799184" cy="30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7412" y="578498"/>
            <a:ext cx="2556588" cy="4376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522513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559837" y="886408"/>
            <a:ext cx="3135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Each seminiferous tubule is lined on its inside by two types of cells called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male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germ cells (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spermatogonia)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Sertoli cells.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1698" y="391886"/>
            <a:ext cx="282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SEMINIFEROUS TUBULE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490" y="2202418"/>
            <a:ext cx="2360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The regions outside the seminiferous tubules called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interstitial spaces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, contain small blood vessels and 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interstitial cells or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Leydig cells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067" y="122532"/>
            <a:ext cx="24016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ACCESSORY DUCTS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6" y="5602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b="1" dirty="0"/>
          </a:p>
        </p:txBody>
      </p:sp>
      <p:pic>
        <p:nvPicPr>
          <p:cNvPr id="10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72399" y="1"/>
            <a:ext cx="1371601" cy="522513"/>
          </a:xfrm>
          <a:prstGeom prst="rect">
            <a:avLst/>
          </a:prstGeom>
          <a:ln/>
        </p:spPr>
      </p:pic>
      <p:pic>
        <p:nvPicPr>
          <p:cNvPr id="8194" name="Picture 2" descr="Animal organs. Male reproductive system. Atlas of plant and animal  histology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016" y="886408"/>
            <a:ext cx="4627983" cy="3638939"/>
          </a:xfrm>
          <a:prstGeom prst="rect">
            <a:avLst/>
          </a:prstGeom>
          <a:noFill/>
        </p:spPr>
      </p:pic>
      <p:pic>
        <p:nvPicPr>
          <p:cNvPr id="8196" name="Picture 4" descr="PPT - Structure and Function Of Male Reproductive System PowerPoint  Presentation - ID:18623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1845"/>
            <a:ext cx="4627983" cy="4611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276" y="383789"/>
            <a:ext cx="26629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ACCESSORY GLANDS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209" y="793105"/>
            <a:ext cx="2472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male accessory glands include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paired seminal vesicles</a:t>
            </a:r>
          </a:p>
          <a:p>
            <a:pPr algn="just"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prostate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paired bulbourethral glands.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C:\Users\User\Pictures\biology images\seminal ves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6766" y="1573502"/>
            <a:ext cx="4917233" cy="312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52251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7571" y="234498"/>
            <a:ext cx="27093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EXTERNAL GENITALIA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5616" y="1397468"/>
            <a:ext cx="65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8294" y="998279"/>
            <a:ext cx="6643396" cy="27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52251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03854"/>
            <a:ext cx="8520600" cy="440404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MALE REPRODUCTIVE SYSTEM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PRIMARY SEX ORGAN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ACCESSORY DUCTS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ACCESSORY  GLANDS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EXTERNAL GENITILIA</a:t>
            </a:r>
          </a:p>
          <a:p>
            <a:endParaRPr lang="en-US" dirty="0"/>
          </a:p>
        </p:txBody>
      </p:sp>
      <p:pic>
        <p:nvPicPr>
          <p:cNvPr id="40962" name="Picture 2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2098" y="858416"/>
            <a:ext cx="1096963" cy="653142"/>
          </a:xfrm>
          <a:prstGeom prst="rect">
            <a:avLst/>
          </a:prstGeom>
          <a:noFill/>
        </p:spPr>
      </p:pic>
      <p:pic>
        <p:nvPicPr>
          <p:cNvPr id="5" name="Picture 2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195" y="1831911"/>
            <a:ext cx="1138335" cy="653142"/>
          </a:xfrm>
          <a:prstGeom prst="rect">
            <a:avLst/>
          </a:prstGeom>
          <a:noFill/>
        </p:spPr>
      </p:pic>
      <p:pic>
        <p:nvPicPr>
          <p:cNvPr id="6" name="Picture 2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90" y="2786746"/>
            <a:ext cx="1138335" cy="653142"/>
          </a:xfrm>
          <a:prstGeom prst="rect">
            <a:avLst/>
          </a:prstGeom>
          <a:noFill/>
        </p:spPr>
      </p:pic>
      <p:pic>
        <p:nvPicPr>
          <p:cNvPr id="7" name="Picture 2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9051" y="3750905"/>
            <a:ext cx="1029479" cy="578500"/>
          </a:xfrm>
          <a:prstGeom prst="rect">
            <a:avLst/>
          </a:prstGeom>
          <a:noFill/>
        </p:spPr>
      </p:pic>
      <p:pic>
        <p:nvPicPr>
          <p:cNvPr id="8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72399" y="1"/>
            <a:ext cx="1371601" cy="74644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HOME ASSIGNMENT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1.Discuss the parts of human male reproductive system.</a:t>
            </a:r>
          </a:p>
          <a:p>
            <a:pPr>
              <a:buNone/>
            </a:pPr>
            <a:r>
              <a:rPr lang="en-US" dirty="0" smtClean="0"/>
              <a:t>2.Describe the structure and human functions of the parts of primary sex organ i.e. testes.</a:t>
            </a:r>
          </a:p>
          <a:p>
            <a:pPr>
              <a:buNone/>
            </a:pPr>
            <a:r>
              <a:rPr lang="en-US" dirty="0" smtClean="0"/>
              <a:t>3.Why are human testes located outside the abdominal cavity ?</a:t>
            </a:r>
          </a:p>
          <a:p>
            <a:pPr>
              <a:buNone/>
            </a:pPr>
            <a:r>
              <a:rPr lang="en-US" dirty="0" smtClean="0"/>
              <a:t>4. How many lobules are present in testes ?</a:t>
            </a:r>
          </a:p>
          <a:p>
            <a:pPr>
              <a:buNone/>
            </a:pPr>
            <a:r>
              <a:rPr lang="en-US" dirty="0" smtClean="0"/>
              <a:t>5. What are the two types of cells found in seminiferous tubules.</a:t>
            </a:r>
          </a:p>
          <a:p>
            <a:pPr>
              <a:buNone/>
            </a:pPr>
            <a:r>
              <a:rPr lang="en-US" dirty="0" smtClean="0"/>
              <a:t>6.Name the hormone secreted by the Leydig cells.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72399" y="1"/>
            <a:ext cx="1371601" cy="74644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LECTURE-1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RECAPITULATION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REPRODUCTION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TYPES OF REPRODUCTION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STEPS OF REPRODUCTION</a:t>
            </a:r>
          </a:p>
          <a:p>
            <a:pPr>
              <a:buNone/>
            </a:pPr>
            <a:r>
              <a:rPr lang="en-US" dirty="0" smtClean="0"/>
              <a:t>                                                      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HUMAN REPRODUCTION</a:t>
            </a:r>
          </a:p>
          <a:p>
            <a:pPr>
              <a:buNone/>
            </a:pPr>
            <a:r>
              <a:rPr lang="en-US" dirty="0" smtClean="0"/>
              <a:t>                                                 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MALE REPRODUCTIVE SYSTEM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PRIMARY SEX ORGAN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ACCESSORY DUCTS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ACCESSORY  GLANDS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EXTERNAL GENITILIA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73819" y="2"/>
            <a:ext cx="1670181" cy="97971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LEARNING OUTCOME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Students will able to know about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Sexual Dimorphism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Male reproductive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Primary sex organ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Accessory ducts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Accessory glands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External genitilia</a:t>
            </a:r>
            <a:endParaRPr lang="en-US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27167" y="1"/>
            <a:ext cx="1716834" cy="961051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MALE REPRODUCTIVE SYSTEM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KEY POINTS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TESTES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ACCESSORY DUCTS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ACCESSORY GLANDS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EXTERNAL GENITALIA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Male reproductive system | health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269" y="1278294"/>
            <a:ext cx="5495731" cy="3865205"/>
          </a:xfrm>
          <a:prstGeom prst="rect">
            <a:avLst/>
          </a:prstGeom>
          <a:noFill/>
        </p:spPr>
      </p:pic>
      <p:pic>
        <p:nvPicPr>
          <p:cNvPr id="5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0433" y="2"/>
            <a:ext cx="1483568" cy="66247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xual Dimorphism Male Male Female Female Male Female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6122"/>
            <a:ext cx="5197151" cy="3277378"/>
          </a:xfrm>
          <a:prstGeom prst="rect">
            <a:avLst/>
          </a:prstGeom>
          <a:noFill/>
        </p:spPr>
      </p:pic>
      <p:pic>
        <p:nvPicPr>
          <p:cNvPr id="1028" name="Picture 4" descr="Human sexual brain dimorphism.Have they different brain structures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3" y="737117"/>
            <a:ext cx="3918857" cy="40868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175658"/>
            <a:ext cx="2724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SEXUAL  DIMORPHISM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5673" y="279919"/>
            <a:ext cx="184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60433" y="2"/>
            <a:ext cx="1483568" cy="76510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2233" y="309143"/>
            <a:ext cx="12602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PUBERTY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424" y="1125200"/>
            <a:ext cx="7184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1.In male period of puberty is 13-16 years and changes include enlargement of testis, scrotum. 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2.It also include development of beard, moustaches, growth of larynx and many more.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 descr="Puberty - Signs &amp;amp; Psychological Chan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108718"/>
            <a:ext cx="9144000" cy="3034782"/>
          </a:xfrm>
          <a:prstGeom prst="rect">
            <a:avLst/>
          </a:prstGeom>
          <a:noFill/>
        </p:spPr>
      </p:pic>
      <p:pic>
        <p:nvPicPr>
          <p:cNvPr id="8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97755" y="1"/>
            <a:ext cx="1446245" cy="737117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ALE REPRODUCTIVE SYSTEM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36" y="541176"/>
            <a:ext cx="8018042" cy="4602324"/>
          </a:xfrm>
          <a:prstGeom prst="rect">
            <a:avLst/>
          </a:prstGeom>
          <a:noFill/>
        </p:spPr>
      </p:pic>
      <p:pic>
        <p:nvPicPr>
          <p:cNvPr id="3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72399" y="1"/>
            <a:ext cx="1371601" cy="727787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7744" y="234499"/>
            <a:ext cx="3751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MALE REPRODUCTIVE SYSTEM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927" y="645934"/>
            <a:ext cx="6979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dirty="0" smtClean="0">
                <a:latin typeface="Calibri" pitchFamily="34" charset="0"/>
                <a:cs typeface="Calibri" pitchFamily="34" charset="0"/>
              </a:rPr>
              <a:t>It includes a pair of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testes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which are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primary sex organs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human males.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7" y="1408922"/>
            <a:ext cx="4861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Accessory ducts 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are: rete testis, vasa efferentia, vasa deferentia, ejaculatory duct and urethra.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Accessory glands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Seminal vesicle, prostate and Cowper's glands.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Eternal genetelia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penis</a:t>
            </a:r>
            <a:endParaRPr lang="en-I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Male Reproductive System&amp;quot; Images – Browse 1,577 Stock Photos, Vectors, and  Video | Adobe 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530" y="1330228"/>
            <a:ext cx="4105469" cy="3429001"/>
          </a:xfrm>
          <a:prstGeom prst="rect">
            <a:avLst/>
          </a:prstGeom>
          <a:noFill/>
        </p:spPr>
      </p:pic>
      <p:pic>
        <p:nvPicPr>
          <p:cNvPr id="8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727787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raw a labelled diagram to show interrelationship of four accessory ducts  in a human m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08" y="1907041"/>
            <a:ext cx="2457450" cy="2028826"/>
          </a:xfrm>
          <a:prstGeom prst="rect">
            <a:avLst/>
          </a:prstGeom>
          <a:noFill/>
        </p:spPr>
      </p:pic>
      <p:pic>
        <p:nvPicPr>
          <p:cNvPr id="40964" name="Picture 4" descr="Which of the following is not an accessory gland in male reproductive  system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330" y="886409"/>
            <a:ext cx="4152123" cy="3442996"/>
          </a:xfrm>
          <a:prstGeom prst="rect">
            <a:avLst/>
          </a:prstGeom>
          <a:noFill/>
        </p:spPr>
      </p:pic>
      <p:pic>
        <p:nvPicPr>
          <p:cNvPr id="4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399" y="1"/>
            <a:ext cx="1371601" cy="522513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821094" y="979714"/>
            <a:ext cx="1754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Accessory ducts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4172" y="839756"/>
            <a:ext cx="2230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Accessory glands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385</Words>
  <Application>Microsoft Office PowerPoint</Application>
  <PresentationFormat>On-screen Show (16:9)</PresentationFormat>
  <Paragraphs>94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 Light</vt:lpstr>
      <vt:lpstr>Slide 1</vt:lpstr>
      <vt:lpstr>LECTURE-1</vt:lpstr>
      <vt:lpstr>LEARNING OUTCOME</vt:lpstr>
      <vt:lpstr>MALE REPRODUCTIVE SYSTEM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SUMMARY</vt:lpstr>
      <vt:lpstr>HOME ASSIGNMENT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omm</cp:lastModifiedBy>
  <cp:revision>59</cp:revision>
  <dcterms:modified xsi:type="dcterms:W3CDTF">2022-03-08T04:42:30Z</dcterms:modified>
</cp:coreProperties>
</file>