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7"/>
  </p:notesMasterIdLst>
  <p:sldIdLst>
    <p:sldId id="277" r:id="rId2"/>
    <p:sldId id="257" r:id="rId3"/>
    <p:sldId id="260" r:id="rId4"/>
    <p:sldId id="671" r:id="rId5"/>
    <p:sldId id="662" r:id="rId6"/>
    <p:sldId id="665" r:id="rId7"/>
    <p:sldId id="672" r:id="rId8"/>
    <p:sldId id="651" r:id="rId9"/>
    <p:sldId id="653" r:id="rId10"/>
    <p:sldId id="663" r:id="rId11"/>
    <p:sldId id="673" r:id="rId12"/>
    <p:sldId id="666" r:id="rId13"/>
    <p:sldId id="667" r:id="rId14"/>
    <p:sldId id="670" r:id="rId15"/>
    <p:sldId id="259"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37"/>
    <a:srgbClr val="A0B1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71" autoAdjust="0"/>
    <p:restoredTop sz="94132" autoAdjust="0"/>
  </p:normalViewPr>
  <p:slideViewPr>
    <p:cSldViewPr snapToGrid="0">
      <p:cViewPr varScale="1">
        <p:scale>
          <a:sx n="110" d="100"/>
          <a:sy n="110" d="100"/>
        </p:scale>
        <p:origin x="691" y="67"/>
      </p:cViewPr>
      <p:guideLst>
        <p:guide orient="horz" pos="1620"/>
        <p:guide pos="2880"/>
      </p:guideLst>
    </p:cSldViewPr>
  </p:slideViewPr>
  <p:notesTextViewPr>
    <p:cViewPr>
      <p:scale>
        <a:sx n="1" d="1"/>
        <a:sy n="1" d="1"/>
      </p:scale>
      <p:origin x="0" y="0"/>
    </p:cViewPr>
  </p:notesTextViewPr>
  <p:sorterViewPr>
    <p:cViewPr varScale="1">
      <p:scale>
        <a:sx n="1" d="1"/>
        <a:sy n="1" d="1"/>
      </p:scale>
      <p:origin x="0" y="-748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51;p1:notes">
            <a:extLst>
              <a:ext uri="{FF2B5EF4-FFF2-40B4-BE49-F238E27FC236}">
                <a16:creationId xmlns:a16="http://schemas.microsoft.com/office/drawing/2014/main" id="{35896EEC-80AA-43E2-9A99-D1C09772D257}"/>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309676800 w 120000"/>
              <a:gd name="T3" fmla="*/ 0 h 120000"/>
              <a:gd name="T4" fmla="*/ 309676800 w 120000"/>
              <a:gd name="T5" fmla="*/ 97983675 h 120000"/>
              <a:gd name="T6" fmla="*/ 0 w 120000"/>
              <a:gd name="T7" fmla="*/ 97983675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4099" name="Google Shape;52;p1:notes">
            <a:extLst>
              <a:ext uri="{FF2B5EF4-FFF2-40B4-BE49-F238E27FC236}">
                <a16:creationId xmlns:a16="http://schemas.microsoft.com/office/drawing/2014/main" id="{4114DE55-399E-4632-88C8-840AB916793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071602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Google Shape;73;p4:notes">
            <a:extLst>
              <a:ext uri="{FF2B5EF4-FFF2-40B4-BE49-F238E27FC236}">
                <a16:creationId xmlns:a16="http://schemas.microsoft.com/office/drawing/2014/main" id="{FA0B4E44-88C3-4BAA-B91C-F23EE912576D}"/>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309676800 w 120000"/>
              <a:gd name="T3" fmla="*/ 0 h 120000"/>
              <a:gd name="T4" fmla="*/ 309676800 w 120000"/>
              <a:gd name="T5" fmla="*/ 97983675 h 120000"/>
              <a:gd name="T6" fmla="*/ 0 w 120000"/>
              <a:gd name="T7" fmla="*/ 97983675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18435" name="Google Shape;74;p4:notes">
            <a:extLst>
              <a:ext uri="{FF2B5EF4-FFF2-40B4-BE49-F238E27FC236}">
                <a16:creationId xmlns:a16="http://schemas.microsoft.com/office/drawing/2014/main" id="{8EDFBA0E-80D0-4A5B-9197-794F3EA317A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A294F99-1D69-4106-9706-BED5EEE8C5D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877C59-5677-489F-9478-92A3E0A02E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2A082C9-9A0C-4002-8F64-E4E95CE61A02}"/>
              </a:ext>
            </a:extLst>
          </p:cNvPr>
          <p:cNvSpPr>
            <a:spLocks noGrp="1" noChangeArrowheads="1"/>
          </p:cNvSpPr>
          <p:nvPr>
            <p:ph type="sldNum" sz="quarter" idx="12"/>
          </p:nvPr>
        </p:nvSpPr>
        <p:spPr>
          <a:ln/>
        </p:spPr>
        <p:txBody>
          <a:bodyPr/>
          <a:lstStyle>
            <a:lvl1pPr>
              <a:defRPr/>
            </a:lvl1pPr>
          </a:lstStyle>
          <a:p>
            <a:pPr>
              <a:defRPr/>
            </a:pPr>
            <a:fld id="{93BC4B65-6C01-422E-9C1F-3A1A344DBA59}" type="slidenum">
              <a:rPr lang="en-US" altLang="en-US"/>
              <a:pPr>
                <a:defRPr/>
              </a:pPr>
              <a:t>‹#›</a:t>
            </a:fld>
            <a:endParaRPr lang="en-US" altLang="en-US"/>
          </a:p>
        </p:txBody>
      </p:sp>
    </p:spTree>
    <p:extLst>
      <p:ext uri="{BB962C8B-B14F-4D97-AF65-F5344CB8AC3E}">
        <p14:creationId xmlns:p14="http://schemas.microsoft.com/office/powerpoint/2010/main" val="144855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58C0ED8-F3D1-4E27-9F4F-2F092AA6C9D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6778563-6FED-402C-BD37-15AF7BF92888}"/>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C974D562-8674-4AA3-A3C0-6ADEAA151E69}"/>
              </a:ext>
            </a:extLst>
          </p:cNvPr>
          <p:cNvSpPr>
            <a:spLocks noGrp="1"/>
          </p:cNvSpPr>
          <p:nvPr>
            <p:ph type="sldNum" sz="quarter" idx="12"/>
          </p:nvPr>
        </p:nvSpPr>
        <p:spPr/>
        <p:txBody>
          <a:bodyPr/>
          <a:lstStyle>
            <a:lvl1pPr>
              <a:defRPr/>
            </a:lvl1pPr>
          </a:lstStyle>
          <a:p>
            <a:pPr>
              <a:defRPr/>
            </a:pPr>
            <a:fld id="{170C14A6-6070-4252-8A2B-43C00AC247BE}" type="slidenum">
              <a:rPr lang="en-US" altLang="en-US"/>
              <a:pPr>
                <a:defRPr/>
              </a:pPr>
              <a:t>‹#›</a:t>
            </a:fld>
            <a:endParaRPr lang="en-US" altLang="en-US"/>
          </a:p>
        </p:txBody>
      </p:sp>
    </p:spTree>
    <p:extLst>
      <p:ext uri="{BB962C8B-B14F-4D97-AF65-F5344CB8AC3E}">
        <p14:creationId xmlns:p14="http://schemas.microsoft.com/office/powerpoint/2010/main" val="4276733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832226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60" r:id="rId6"/>
    <p:sldLayoutId id="2147483661" r:id="rId7"/>
    <p:sldLayoutId id="2147483662"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1" Type="http://schemas.openxmlformats.org/officeDocument/2006/relationships/slideLayout" Target="../slideLayouts/slideLayout6.xml"/><Relationship Id="rId6" Type="http://schemas.openxmlformats.org/officeDocument/2006/relationships/image" Target="../media/image2.png"/><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 Id="rId5" Type="http://schemas.openxmlformats.org/officeDocument/2006/relationships/image" Target="../media/image2.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1" Type="http://schemas.openxmlformats.org/officeDocument/2006/relationships/slideLayout" Target="../slideLayouts/slideLayout6.xml"/><Relationship Id="rId6" Type="http://schemas.openxmlformats.org/officeDocument/2006/relationships/image" Target="../media/image2.png"/><Relationship Id="rId5" Type="http://schemas.openxmlformats.org/officeDocument/2006/relationships/image" Target="../media/image9.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Google Shape;54;p13">
            <a:extLst>
              <a:ext uri="{FF2B5EF4-FFF2-40B4-BE49-F238E27FC236}">
                <a16:creationId xmlns:a16="http://schemas.microsoft.com/office/drawing/2014/main" id="{1A059404-1F8C-4237-AF6F-FBAFCAFC628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77853"/>
            <a:ext cx="9144000" cy="1365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Google Shape;56;p13">
            <a:extLst>
              <a:ext uri="{FF2B5EF4-FFF2-40B4-BE49-F238E27FC236}">
                <a16:creationId xmlns:a16="http://schemas.microsoft.com/office/drawing/2014/main" id="{717DE4B1-82EB-4847-A05C-74A5D8BE022D}"/>
              </a:ext>
            </a:extLst>
          </p:cNvPr>
          <p:cNvSpPr txBox="1"/>
          <p:nvPr/>
        </p:nvSpPr>
        <p:spPr>
          <a:xfrm>
            <a:off x="190500" y="1163241"/>
            <a:ext cx="8763000" cy="1931194"/>
          </a:xfrm>
          <a:prstGeom prst="rect">
            <a:avLst/>
          </a:prstGeom>
          <a:noFill/>
          <a:ln>
            <a:noFill/>
          </a:ln>
        </p:spPr>
        <p:txBody>
          <a:bodyPr spcFirstLastPara="1" lIns="91425" tIns="91425" rIns="91425" bIns="91425"/>
          <a:lstStyle/>
          <a:p>
            <a:pPr algn="ctr">
              <a:buSzPts val="3100"/>
              <a:defRPr/>
            </a:pPr>
            <a:r>
              <a:rPr lang="en-US" sz="2800" b="1" dirty="0">
                <a:solidFill>
                  <a:srgbClr val="FF0000"/>
                </a:solidFill>
                <a:latin typeface="Calibri"/>
                <a:ea typeface="Calibri"/>
                <a:cs typeface="Calibri"/>
                <a:sym typeface="Calibri"/>
              </a:rPr>
              <a:t>Relation of drift velocity, mobility with electric current</a:t>
            </a:r>
          </a:p>
          <a:p>
            <a:pPr algn="ctr">
              <a:buSzPts val="3100"/>
              <a:defRPr/>
            </a:pPr>
            <a:r>
              <a:rPr lang="en-US" sz="2800" dirty="0">
                <a:latin typeface="Calibri"/>
                <a:ea typeface="Calibri"/>
                <a:cs typeface="Calibri"/>
                <a:sym typeface="Calibri"/>
              </a:rPr>
              <a:t>CLASS-XII</a:t>
            </a:r>
          </a:p>
        </p:txBody>
      </p:sp>
      <p:sp>
        <p:nvSpPr>
          <p:cNvPr id="3077" name="Google Shape;57;p13">
            <a:extLst>
              <a:ext uri="{FF2B5EF4-FFF2-40B4-BE49-F238E27FC236}">
                <a16:creationId xmlns:a16="http://schemas.microsoft.com/office/drawing/2014/main" id="{140D1486-4F88-44E0-A376-4B7E00220CAE}"/>
              </a:ext>
            </a:extLst>
          </p:cNvPr>
          <p:cNvSpPr txBox="1">
            <a:spLocks noChangeArrowheads="1"/>
          </p:cNvSpPr>
          <p:nvPr/>
        </p:nvSpPr>
        <p:spPr bwMode="auto">
          <a:xfrm>
            <a:off x="1726406" y="3094435"/>
            <a:ext cx="6763941"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350" b="1"/>
              <a:t>SUBJECT : PHYSICS</a:t>
            </a:r>
          </a:p>
          <a:p>
            <a:pPr>
              <a:lnSpc>
                <a:spcPct val="100000"/>
              </a:lnSpc>
              <a:spcBef>
                <a:spcPct val="0"/>
              </a:spcBef>
              <a:buFontTx/>
              <a:buNone/>
            </a:pPr>
            <a:r>
              <a:rPr lang="en-US" altLang="en-US" sz="1350" b="1"/>
              <a:t>CHAPTER NUMBER: 03</a:t>
            </a:r>
          </a:p>
          <a:p>
            <a:pPr>
              <a:lnSpc>
                <a:spcPct val="100000"/>
              </a:lnSpc>
              <a:spcBef>
                <a:spcPct val="0"/>
              </a:spcBef>
              <a:buFontTx/>
              <a:buNone/>
            </a:pPr>
            <a:r>
              <a:rPr lang="en-US" altLang="en-US" sz="1350" b="1"/>
              <a:t>CHAPTER NAME : </a:t>
            </a:r>
            <a:r>
              <a:rPr lang="en-US" altLang="en-US" sz="1350" b="1">
                <a:cs typeface="Calibri" panose="020F0502020204030204" pitchFamily="34" charset="0"/>
                <a:sym typeface="Calibri" panose="020F0502020204030204" pitchFamily="34" charset="0"/>
              </a:rPr>
              <a:t>CURRENT ELECTRICITY</a:t>
            </a:r>
          </a:p>
          <a:p>
            <a:pPr>
              <a:lnSpc>
                <a:spcPct val="100000"/>
              </a:lnSpc>
              <a:spcBef>
                <a:spcPct val="0"/>
              </a:spcBef>
              <a:buFontTx/>
              <a:buNone/>
            </a:pPr>
            <a:endParaRPr lang="en-US" altLang="en-US" sz="1350" b="1"/>
          </a:p>
        </p:txBody>
      </p:sp>
      <p:pic>
        <p:nvPicPr>
          <p:cNvPr id="6" name="Google Shape;63;p14">
            <a:extLst>
              <a:ext uri="{FF2B5EF4-FFF2-40B4-BE49-F238E27FC236}">
                <a16:creationId xmlns:a16="http://schemas.microsoft.com/office/drawing/2014/main" id="{228F374D-24C3-4765-ADD8-698D33CC4074}"/>
              </a:ext>
            </a:extLst>
          </p:cNvPr>
          <p:cNvPicPr preferRelativeResize="0"/>
          <p:nvPr/>
        </p:nvPicPr>
        <p:blipFill rotWithShape="1">
          <a:blip r:embed="rId4">
            <a:alphaModFix/>
          </a:blip>
          <a:srcRect/>
          <a:stretch/>
        </p:blipFill>
        <p:spPr>
          <a:xfrm>
            <a:off x="63666" y="118602"/>
            <a:ext cx="1418770" cy="7265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cs typeface="Arial" panose="020B0604020202020204" pitchFamily="34" charset="0"/>
              </a:rPr>
              <a:t>Expression for conductivity in term of average relaxation time</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942374"/>
              </a:xfrm>
              <a:prstGeom prst="rect">
                <a:avLst/>
              </a:prstGeom>
              <a:noFill/>
            </p:spPr>
            <p:txBody>
              <a:bodyPr wrap="square" rtlCol="0">
                <a:spAutoFit/>
              </a:bodyPr>
              <a:lstStyle/>
              <a:p>
                <a:pPr>
                  <a:lnSpc>
                    <a:spcPct val="150000"/>
                  </a:lnSpc>
                </a:pPr>
                <a:r>
                  <a:rPr lang="en-IN" sz="1600" dirty="0">
                    <a:latin typeface="Arial" panose="020B0604020202020204" pitchFamily="34" charset="0"/>
                    <a:cs typeface="Arial" panose="020B0604020202020204" pitchFamily="34" charset="0"/>
                  </a:rPr>
                  <a:t>We know that current in term of drift speed is ; </a:t>
                </a:r>
                <a14:m>
                  <m:oMath xmlns:m="http://schemas.openxmlformats.org/officeDocument/2006/math">
                    <m:r>
                      <a:rPr lang="en-IN" sz="1600" i="1">
                        <a:latin typeface="Cambria Math" panose="02040503050406030204" pitchFamily="18" charset="0"/>
                      </a:rPr>
                      <m:t>𝐼</m:t>
                    </m:r>
                    <m:r>
                      <a:rPr lang="en-IN" sz="1600" i="1">
                        <a:latin typeface="Cambria Math" panose="02040503050406030204" pitchFamily="18" charset="0"/>
                      </a:rPr>
                      <m:t>=</m:t>
                    </m:r>
                    <m:r>
                      <a:rPr lang="en-IN" sz="1600" i="1">
                        <a:latin typeface="Cambria Math" panose="02040503050406030204" pitchFamily="18" charset="0"/>
                      </a:rPr>
                      <m:t>𝑛𝐴</m:t>
                    </m:r>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r>
                      <a:rPr lang="en-IN" sz="1600" i="1">
                        <a:latin typeface="Cambria Math" panose="02040503050406030204" pitchFamily="18" charset="0"/>
                      </a:rPr>
                      <m:t>𝑒</m:t>
                    </m:r>
                  </m:oMath>
                </a14:m>
                <a:r>
                  <a:rPr lang="en-IN" sz="1600" dirty="0">
                    <a:latin typeface="Arial" panose="020B0604020202020204" pitchFamily="34" charset="0"/>
                    <a:cs typeface="Arial" panose="020B0604020202020204" pitchFamily="34" charset="0"/>
                  </a:rPr>
                  <a:t> 		...........(</a:t>
                </a:r>
                <a:r>
                  <a:rPr lang="en-IN" sz="1600" dirty="0" err="1">
                    <a:latin typeface="Arial" panose="020B0604020202020204" pitchFamily="34" charset="0"/>
                    <a:cs typeface="Arial" panose="020B0604020202020204" pitchFamily="34" charset="0"/>
                  </a:rPr>
                  <a:t>i</a:t>
                </a:r>
                <a:r>
                  <a:rPr lang="en-IN" sz="1600" dirty="0">
                    <a:latin typeface="Arial" panose="020B0604020202020204" pitchFamily="34" charset="0"/>
                    <a:cs typeface="Arial" panose="020B0604020202020204" pitchFamily="34" charset="0"/>
                  </a:rPr>
                  <a:t>) </a:t>
                </a:r>
              </a:p>
              <a:p>
                <a:pPr>
                  <a:lnSpc>
                    <a:spcPct val="150000"/>
                  </a:lnSpc>
                </a:pPr>
                <a:r>
                  <a:rPr lang="en-IN" sz="1600" dirty="0">
                    <a:latin typeface="Arial" panose="020B0604020202020204" pitchFamily="34" charset="0"/>
                    <a:cs typeface="Arial" panose="020B0604020202020204" pitchFamily="34" charset="0"/>
                  </a:rPr>
                  <a:t>Drift speed depends upon potential difference by the relation ;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r>
                      <a:rPr lang="en-IN" sz="1600" i="1">
                        <a:latin typeface="Cambria Math" panose="02040503050406030204" pitchFamily="18" charset="0"/>
                      </a:rPr>
                      <m:t>=</m:t>
                    </m:r>
                    <m:f>
                      <m:fPr>
                        <m:ctrlPr>
                          <a:rPr lang="en-IN" sz="1600" i="1">
                            <a:latin typeface="Cambria Math" panose="02040503050406030204" pitchFamily="18" charset="0"/>
                          </a:rPr>
                        </m:ctrlPr>
                      </m:fPr>
                      <m:num>
                        <m:r>
                          <a:rPr lang="en-IN" sz="1600" i="1">
                            <a:latin typeface="Cambria Math" panose="02040503050406030204" pitchFamily="18" charset="0"/>
                          </a:rPr>
                          <m:t>𝑒𝐸</m:t>
                        </m:r>
                      </m:num>
                      <m:den>
                        <m:r>
                          <a:rPr lang="en-IN" sz="1600" i="1">
                            <a:latin typeface="Cambria Math" panose="02040503050406030204" pitchFamily="18" charset="0"/>
                          </a:rPr>
                          <m:t>𝑚</m:t>
                        </m:r>
                      </m:den>
                    </m:f>
                    <m:r>
                      <a:rPr lang="en-IN" sz="1600" i="1">
                        <a:latin typeface="Cambria Math" panose="02040503050406030204" pitchFamily="18" charset="0"/>
                      </a:rPr>
                      <m:t>𝜏</m:t>
                    </m:r>
                  </m:oMath>
                </a14:m>
                <a:r>
                  <a:rPr lang="en-IN" sz="1600" dirty="0">
                    <a:latin typeface="Arial" panose="020B0604020202020204" pitchFamily="34" charset="0"/>
                    <a:cs typeface="Arial" panose="020B0604020202020204" pitchFamily="34" charset="0"/>
                  </a:rPr>
                  <a:t>  ...........(ii)</a:t>
                </a:r>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942374"/>
              </a:xfrm>
              <a:prstGeom prst="rect">
                <a:avLst/>
              </a:prstGeom>
              <a:blipFill>
                <a:blip r:embed="rId3"/>
                <a:stretch>
                  <a:fillRect l="-408" b="-1290"/>
                </a:stretch>
              </a:blipFill>
            </p:spPr>
            <p:txBody>
              <a:bodyPr/>
              <a:lstStyle/>
              <a:p>
                <a:r>
                  <a:rPr lang="en-IN">
                    <a:noFill/>
                  </a:rPr>
                  <a:t> </a:t>
                </a:r>
              </a:p>
            </p:txBody>
          </p:sp>
        </mc:Fallback>
      </mc:AlternateContent>
      <p:pic>
        <p:nvPicPr>
          <p:cNvPr id="5" name="Google Shape;63;p14">
            <a:extLst>
              <a:ext uri="{FF2B5EF4-FFF2-40B4-BE49-F238E27FC236}">
                <a16:creationId xmlns:a16="http://schemas.microsoft.com/office/drawing/2014/main" id="{1976A4AB-7EEC-4D20-9C5E-F6376C7473CA}"/>
              </a:ext>
            </a:extLst>
          </p:cNvPr>
          <p:cNvPicPr preferRelativeResize="0"/>
          <p:nvPr/>
        </p:nvPicPr>
        <p:blipFill rotWithShape="1">
          <a:blip r:embed="rId4">
            <a:alphaModFix/>
          </a:blip>
          <a:srcRect/>
          <a:stretch/>
        </p:blipFill>
        <p:spPr>
          <a:xfrm>
            <a:off x="7787575" y="4378875"/>
            <a:ext cx="1259444" cy="686988"/>
          </a:xfrm>
          <a:prstGeom prst="rect">
            <a:avLst/>
          </a:prstGeom>
          <a:noFill/>
          <a:ln>
            <a:noFill/>
          </a:ln>
        </p:spPr>
      </p:pic>
    </p:spTree>
    <p:extLst>
      <p:ext uri="{BB962C8B-B14F-4D97-AF65-F5344CB8AC3E}">
        <p14:creationId xmlns:p14="http://schemas.microsoft.com/office/powerpoint/2010/main" val="4421336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cs typeface="Arial" panose="020B0604020202020204" pitchFamily="34" charset="0"/>
              </a:rPr>
              <a:t>Mobility</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318181"/>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IN" sz="1600" dirty="0"/>
                  <a:t>Mobility of electrons is defined as the drift velocity acquired by the electrons due to a unit strength of the electric field.</a:t>
                </a:r>
              </a:p>
              <a:p>
                <a:pPr>
                  <a:spcAft>
                    <a:spcPts val="600"/>
                  </a:spcAft>
                </a:pPr>
                <a:r>
                  <a:rPr lang="en-IN" sz="1600" dirty="0"/>
                  <a:t>	If </a:t>
                </a:r>
                <a14:m>
                  <m:oMath xmlns:m="http://schemas.openxmlformats.org/officeDocument/2006/math">
                    <m:sSub>
                      <m:sSubPr>
                        <m:ctrlPr>
                          <a:rPr lang="en-IN" sz="1600" i="1" dirty="0" smtClean="0">
                            <a:latin typeface="Cambria Math" panose="02040503050406030204" pitchFamily="18" charset="0"/>
                          </a:rPr>
                        </m:ctrlPr>
                      </m:sSubPr>
                      <m:e>
                        <m:r>
                          <a:rPr lang="en-US" sz="1600" b="0" i="1" dirty="0" smtClean="0">
                            <a:latin typeface="Cambria Math" panose="02040503050406030204" pitchFamily="18" charset="0"/>
                          </a:rPr>
                          <m:t>𝑣</m:t>
                        </m:r>
                      </m:e>
                      <m:sub>
                        <m:r>
                          <a:rPr lang="en-US" sz="1600" b="0" i="1" dirty="0" smtClean="0">
                            <a:latin typeface="Cambria Math" panose="02040503050406030204" pitchFamily="18" charset="0"/>
                          </a:rPr>
                          <m:t>𝑑</m:t>
                        </m:r>
                      </m:sub>
                    </m:sSub>
                  </m:oMath>
                </a14:m>
                <a:r>
                  <a:rPr lang="en-IN" sz="1600" dirty="0"/>
                  <a:t> is the drift velocity of free electrons due to a field strength E, Mobility of the electrons is defined as </a:t>
                </a:r>
                <a14:m>
                  <m:oMath xmlns:m="http://schemas.openxmlformats.org/officeDocument/2006/math">
                    <m:r>
                      <a:rPr lang="en-IN" sz="2000" i="1">
                        <a:latin typeface="Cambria Math" panose="02040503050406030204" pitchFamily="18" charset="0"/>
                      </a:rPr>
                      <m:t>𝜇</m:t>
                    </m:r>
                    <m:r>
                      <a:rPr lang="en-IN" sz="2000" i="1">
                        <a:latin typeface="Cambria Math" panose="02040503050406030204" pitchFamily="18" charset="0"/>
                      </a:rPr>
                      <m:t>=</m:t>
                    </m:r>
                    <m:f>
                      <m:fPr>
                        <m:ctrlPr>
                          <a:rPr lang="en-IN" sz="2000" i="1">
                            <a:latin typeface="Cambria Math" panose="02040503050406030204" pitchFamily="18" charset="0"/>
                          </a:rPr>
                        </m:ctrlPr>
                      </m:fPr>
                      <m:num>
                        <m:sSub>
                          <m:sSubPr>
                            <m:ctrlPr>
                              <a:rPr lang="en-IN" sz="2000" i="1">
                                <a:latin typeface="Cambria Math" panose="02040503050406030204" pitchFamily="18" charset="0"/>
                              </a:rPr>
                            </m:ctrlPr>
                          </m:sSubPr>
                          <m:e>
                            <m:r>
                              <a:rPr lang="en-IN" sz="2000" i="1">
                                <a:latin typeface="Cambria Math" panose="02040503050406030204" pitchFamily="18" charset="0"/>
                              </a:rPr>
                              <m:t>𝑣</m:t>
                            </m:r>
                          </m:e>
                          <m:sub>
                            <m:r>
                              <a:rPr lang="en-IN" sz="2000" i="1">
                                <a:latin typeface="Cambria Math" panose="02040503050406030204" pitchFamily="18" charset="0"/>
                              </a:rPr>
                              <m:t>𝑑</m:t>
                            </m:r>
                          </m:sub>
                        </m:sSub>
                      </m:num>
                      <m:den>
                        <m:r>
                          <a:rPr lang="en-IN" sz="2000" i="1">
                            <a:latin typeface="Cambria Math" panose="02040503050406030204" pitchFamily="18" charset="0"/>
                          </a:rPr>
                          <m:t>𝐸</m:t>
                        </m:r>
                      </m:den>
                    </m:f>
                  </m:oMath>
                </a14:m>
                <a:r>
                  <a:rPr lang="en-IN" sz="2000" dirty="0"/>
                  <a:t> </a:t>
                </a:r>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1318181"/>
              </a:xfrm>
              <a:prstGeom prst="rect">
                <a:avLst/>
              </a:prstGeom>
              <a:blipFill>
                <a:blip r:embed="rId3"/>
                <a:stretch>
                  <a:fillRect l="-408" t="-1389" b="-463"/>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144AE54E-8967-4292-BA7B-58B4F37DD54F}"/>
              </a:ext>
            </a:extLst>
          </p:cNvPr>
          <p:cNvSpPr txBox="1"/>
          <p:nvPr/>
        </p:nvSpPr>
        <p:spPr>
          <a:xfrm>
            <a:off x="96981" y="1806561"/>
            <a:ext cx="4572000" cy="307777"/>
          </a:xfrm>
          <a:prstGeom prst="rect">
            <a:avLst/>
          </a:prstGeom>
          <a:noFill/>
        </p:spPr>
        <p:txBody>
          <a:bodyPr wrap="square">
            <a:spAutoFit/>
          </a:bodyPr>
          <a:lstStyle/>
          <a:p>
            <a:r>
              <a:rPr lang="en-IN" sz="1400" u="sng" dirty="0"/>
              <a:t>Mobility in terms of relaxation time</a:t>
            </a:r>
            <a:r>
              <a:rPr lang="en-IN" sz="1400" dirty="0"/>
              <a:t> </a:t>
            </a:r>
            <a:endParaRPr lang="en-IN" dirty="0"/>
          </a:p>
        </p:txBody>
      </p:sp>
      <p:sp>
        <p:nvSpPr>
          <p:cNvPr id="8" name="TextBox 7">
            <a:extLst>
              <a:ext uri="{FF2B5EF4-FFF2-40B4-BE49-F238E27FC236}">
                <a16:creationId xmlns:a16="http://schemas.microsoft.com/office/drawing/2014/main" id="{3417A110-A9FA-4C21-94B7-D0F372C7853E}"/>
              </a:ext>
            </a:extLst>
          </p:cNvPr>
          <p:cNvSpPr txBox="1"/>
          <p:nvPr/>
        </p:nvSpPr>
        <p:spPr>
          <a:xfrm>
            <a:off x="-10390" y="2816965"/>
            <a:ext cx="4572000" cy="307777"/>
          </a:xfrm>
          <a:prstGeom prst="rect">
            <a:avLst/>
          </a:prstGeom>
          <a:noFill/>
        </p:spPr>
        <p:txBody>
          <a:bodyPr wrap="square">
            <a:spAutoFit/>
          </a:bodyPr>
          <a:lstStyle/>
          <a:p>
            <a:r>
              <a:rPr lang="en-IN" sz="1400" u="sng" dirty="0"/>
              <a:t>Relation between conductivity and mobility </a:t>
            </a:r>
            <a:endParaRPr lang="en-IN" dirty="0"/>
          </a:p>
        </p:txBody>
      </p:sp>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51C7FE7E-CD10-437B-81B2-0C38789107EF}"/>
                  </a:ext>
                </a:extLst>
              </p:cNvPr>
              <p:cNvSpPr txBox="1"/>
              <p:nvPr/>
            </p:nvSpPr>
            <p:spPr>
              <a:xfrm>
                <a:off x="180110" y="2197004"/>
                <a:ext cx="6774871" cy="443776"/>
              </a:xfrm>
              <a:prstGeom prst="rect">
                <a:avLst/>
              </a:prstGeom>
              <a:noFill/>
            </p:spPr>
            <p:txBody>
              <a:bodyPr wrap="square">
                <a:spAutoFit/>
              </a:bodyPr>
              <a:lstStyle/>
              <a:p>
                <a:r>
                  <a:rPr lang="en-IN" sz="1400" dirty="0"/>
                  <a:t>As </a:t>
                </a:r>
                <a14:m>
                  <m:oMath xmlns:m="http://schemas.openxmlformats.org/officeDocument/2006/math">
                    <m:r>
                      <a:rPr lang="en-IN" sz="1400" i="1">
                        <a:latin typeface="Cambria Math" panose="02040503050406030204" pitchFamily="18" charset="0"/>
                      </a:rPr>
                      <m:t>𝜇</m:t>
                    </m:r>
                    <m:r>
                      <a:rPr lang="en-IN" sz="1400" i="1">
                        <a:latin typeface="Cambria Math" panose="02040503050406030204" pitchFamily="18" charset="0"/>
                      </a:rPr>
                      <m:t>=</m:t>
                    </m:r>
                    <m:f>
                      <m:fPr>
                        <m:ctrlPr>
                          <a:rPr lang="en-IN" sz="1400" i="1">
                            <a:latin typeface="Cambria Math" panose="02040503050406030204" pitchFamily="18" charset="0"/>
                          </a:rPr>
                        </m:ctrlPr>
                      </m:fPr>
                      <m:num>
                        <m:sSub>
                          <m:sSubPr>
                            <m:ctrlPr>
                              <a:rPr lang="en-IN" sz="1400" i="1">
                                <a:latin typeface="Cambria Math" panose="02040503050406030204" pitchFamily="18" charset="0"/>
                              </a:rPr>
                            </m:ctrlPr>
                          </m:sSubPr>
                          <m:e>
                            <m:r>
                              <a:rPr lang="en-IN" sz="1400" i="1">
                                <a:latin typeface="Cambria Math" panose="02040503050406030204" pitchFamily="18" charset="0"/>
                              </a:rPr>
                              <m:t>𝑣</m:t>
                            </m:r>
                          </m:e>
                          <m:sub>
                            <m:r>
                              <a:rPr lang="en-IN" sz="1400" i="1">
                                <a:latin typeface="Cambria Math" panose="02040503050406030204" pitchFamily="18" charset="0"/>
                              </a:rPr>
                              <m:t>𝑑</m:t>
                            </m:r>
                          </m:sub>
                        </m:sSub>
                      </m:num>
                      <m:den>
                        <m:r>
                          <a:rPr lang="en-IN" sz="1400" i="1">
                            <a:latin typeface="Cambria Math" panose="02040503050406030204" pitchFamily="18" charset="0"/>
                          </a:rPr>
                          <m:t>𝐸</m:t>
                        </m:r>
                      </m:den>
                    </m:f>
                  </m:oMath>
                </a14:m>
                <a:r>
                  <a:rPr lang="en-IN" sz="1400" dirty="0"/>
                  <a:t> </a:t>
                </a:r>
                <a14:m>
                  <m:oMath xmlns:m="http://schemas.openxmlformats.org/officeDocument/2006/math">
                    <m:r>
                      <a:rPr lang="en-IN" sz="1600" i="1">
                        <a:latin typeface="Cambria Math" panose="02040503050406030204" pitchFamily="18" charset="0"/>
                      </a:rPr>
                      <m:t>⇒</m:t>
                    </m:r>
                    <m:r>
                      <a:rPr lang="en-IN" sz="1600" i="1">
                        <a:latin typeface="Cambria Math" panose="02040503050406030204" pitchFamily="18" charset="0"/>
                      </a:rPr>
                      <m:t>𝜇</m:t>
                    </m:r>
                    <m:r>
                      <a:rPr lang="en-IN" sz="1600" i="1">
                        <a:latin typeface="Cambria Math" panose="02040503050406030204" pitchFamily="18" charset="0"/>
                      </a:rPr>
                      <m:t>=</m:t>
                    </m:r>
                    <m:f>
                      <m:fPr>
                        <m:ctrlPr>
                          <a:rPr lang="en-IN" sz="1600" i="1">
                            <a:latin typeface="Cambria Math" panose="02040503050406030204" pitchFamily="18" charset="0"/>
                          </a:rPr>
                        </m:ctrlPr>
                      </m:fPr>
                      <m:num>
                        <m:r>
                          <a:rPr lang="en-US" sz="1600" b="0" i="1" smtClean="0">
                            <a:latin typeface="Cambria Math" panose="02040503050406030204" pitchFamily="18" charset="0"/>
                          </a:rPr>
                          <m:t>𝑒𝐸</m:t>
                        </m:r>
                        <m:r>
                          <m:rPr>
                            <m:sty m:val="p"/>
                          </m:rPr>
                          <a:rPr lang="el-GR" sz="1600" i="1" smtClean="0">
                            <a:latin typeface="Cambria Math" panose="02040503050406030204" pitchFamily="18" charset="0"/>
                            <a:ea typeface="Cambria Math" panose="02040503050406030204" pitchFamily="18" charset="0"/>
                          </a:rPr>
                          <m:t>τ</m:t>
                        </m:r>
                      </m:num>
                      <m:den>
                        <m:r>
                          <a:rPr lang="en-US" sz="1600" b="0" i="1" smtClean="0">
                            <a:latin typeface="Cambria Math" panose="02040503050406030204" pitchFamily="18" charset="0"/>
                          </a:rPr>
                          <m:t>𝑚</m:t>
                        </m:r>
                        <m:r>
                          <a:rPr lang="en-IN" sz="1600" i="1">
                            <a:latin typeface="Cambria Math" panose="02040503050406030204" pitchFamily="18" charset="0"/>
                          </a:rPr>
                          <m:t>𝐸</m:t>
                        </m:r>
                      </m:den>
                    </m:f>
                    <m:r>
                      <a:rPr lang="en-IN" sz="1600" i="1">
                        <a:latin typeface="Cambria Math" panose="02040503050406030204" pitchFamily="18" charset="0"/>
                      </a:rPr>
                      <m:t>=</m:t>
                    </m:r>
                    <m:r>
                      <a:rPr lang="en-US" sz="1600" b="0" i="1" smtClean="0">
                        <a:latin typeface="Cambria Math" panose="02040503050406030204" pitchFamily="18" charset="0"/>
                      </a:rPr>
                      <m:t>𝑒</m:t>
                    </m:r>
                    <m:f>
                      <m:fPr>
                        <m:ctrlPr>
                          <a:rPr lang="en-IN" sz="1600" i="1">
                            <a:latin typeface="Cambria Math" panose="02040503050406030204" pitchFamily="18" charset="0"/>
                          </a:rPr>
                        </m:ctrlPr>
                      </m:fPr>
                      <m:num>
                        <m:r>
                          <m:rPr>
                            <m:sty m:val="p"/>
                          </m:rPr>
                          <a:rPr lang="el-GR" sz="1600" i="1">
                            <a:latin typeface="Cambria Math" panose="02040503050406030204" pitchFamily="18" charset="0"/>
                            <a:ea typeface="Cambria Math" panose="02040503050406030204" pitchFamily="18" charset="0"/>
                          </a:rPr>
                          <m:t>τ</m:t>
                        </m:r>
                      </m:num>
                      <m:den>
                        <m:r>
                          <a:rPr lang="en-IN" sz="1600" i="1">
                            <a:latin typeface="Cambria Math" panose="02040503050406030204" pitchFamily="18" charset="0"/>
                          </a:rPr>
                          <m:t>𝑚</m:t>
                        </m:r>
                      </m:den>
                    </m:f>
                  </m:oMath>
                </a14:m>
                <a:r>
                  <a:rPr lang="en-IN" sz="1400" dirty="0"/>
                  <a:t>  			( As </a:t>
                </a:r>
                <a14:m>
                  <m:oMath xmlns:m="http://schemas.openxmlformats.org/officeDocument/2006/math">
                    <m:sSub>
                      <m:sSubPr>
                        <m:ctrlPr>
                          <a:rPr lang="en-IN" sz="1400" i="1">
                            <a:latin typeface="Cambria Math" panose="02040503050406030204" pitchFamily="18" charset="0"/>
                          </a:rPr>
                        </m:ctrlPr>
                      </m:sSubPr>
                      <m:e>
                        <m:r>
                          <a:rPr lang="en-IN" sz="1400" i="1">
                            <a:latin typeface="Cambria Math" panose="02040503050406030204" pitchFamily="18" charset="0"/>
                          </a:rPr>
                          <m:t>𝑣</m:t>
                        </m:r>
                      </m:e>
                      <m:sub>
                        <m:r>
                          <a:rPr lang="en-IN" sz="1400" i="1">
                            <a:latin typeface="Cambria Math" panose="02040503050406030204" pitchFamily="18" charset="0"/>
                          </a:rPr>
                          <m:t>𝑑</m:t>
                        </m:r>
                      </m:sub>
                    </m:sSub>
                    <m:r>
                      <a:rPr lang="en-IN" sz="1400" i="1">
                        <a:latin typeface="Cambria Math" panose="02040503050406030204" pitchFamily="18" charset="0"/>
                      </a:rPr>
                      <m:t>=</m:t>
                    </m:r>
                    <m:f>
                      <m:fPr>
                        <m:ctrlPr>
                          <a:rPr lang="en-IN" sz="1400" i="1">
                            <a:latin typeface="Cambria Math" panose="02040503050406030204" pitchFamily="18" charset="0"/>
                          </a:rPr>
                        </m:ctrlPr>
                      </m:fPr>
                      <m:num>
                        <m:r>
                          <m:rPr>
                            <m:nor/>
                          </m:rPr>
                          <a:rPr lang="en-IN" sz="1400"/>
                          <m:t>eE</m:t>
                        </m:r>
                        <m:r>
                          <m:rPr>
                            <m:sty m:val="p"/>
                          </m:rPr>
                          <a:rPr lang="el-GR" sz="1400" i="1">
                            <a:latin typeface="Cambria Math" panose="02040503050406030204" pitchFamily="18" charset="0"/>
                            <a:ea typeface="Cambria Math" panose="02040503050406030204" pitchFamily="18" charset="0"/>
                          </a:rPr>
                          <m:t>τ</m:t>
                        </m:r>
                      </m:num>
                      <m:den>
                        <m:r>
                          <a:rPr lang="en-IN" sz="1400" i="1">
                            <a:latin typeface="Cambria Math" panose="02040503050406030204" pitchFamily="18" charset="0"/>
                          </a:rPr>
                          <m:t>𝑚</m:t>
                        </m:r>
                      </m:den>
                    </m:f>
                  </m:oMath>
                </a14:m>
                <a:r>
                  <a:rPr lang="en-IN" sz="1400" dirty="0"/>
                  <a:t>  ) </a:t>
                </a:r>
                <a:endParaRPr lang="en-IN" dirty="0"/>
              </a:p>
            </p:txBody>
          </p:sp>
        </mc:Choice>
        <mc:Fallback>
          <p:sp>
            <p:nvSpPr>
              <p:cNvPr id="9" name="TextBox 8">
                <a:extLst>
                  <a:ext uri="{FF2B5EF4-FFF2-40B4-BE49-F238E27FC236}">
                    <a16:creationId xmlns:a16="http://schemas.microsoft.com/office/drawing/2014/main" id="{51C7FE7E-CD10-437B-81B2-0C38789107EF}"/>
                  </a:ext>
                </a:extLst>
              </p:cNvPr>
              <p:cNvSpPr txBox="1">
                <a:spLocks noRot="1" noChangeAspect="1" noMove="1" noResize="1" noEditPoints="1" noAdjustHandles="1" noChangeArrowheads="1" noChangeShapeType="1" noTextEdit="1"/>
              </p:cNvSpPr>
              <p:nvPr/>
            </p:nvSpPr>
            <p:spPr>
              <a:xfrm>
                <a:off x="180110" y="2197004"/>
                <a:ext cx="6774871" cy="443776"/>
              </a:xfrm>
              <a:prstGeom prst="rect">
                <a:avLst/>
              </a:prstGeom>
              <a:blipFill>
                <a:blip r:embed="rId4"/>
                <a:stretch>
                  <a:fillRect l="-270" b="-1370"/>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F93831A3-79DA-41EE-A117-F711D61A2DE7}"/>
                  </a:ext>
                </a:extLst>
              </p:cNvPr>
              <p:cNvSpPr txBox="1"/>
              <p:nvPr/>
            </p:nvSpPr>
            <p:spPr>
              <a:xfrm>
                <a:off x="270164" y="3189518"/>
                <a:ext cx="1620982" cy="30777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IN" sz="1400" i="1" smtClean="0">
                          <a:latin typeface="Cambria Math" panose="02040503050406030204" pitchFamily="18" charset="0"/>
                        </a:rPr>
                        <m:t>𝜎</m:t>
                      </m:r>
                      <m:r>
                        <a:rPr lang="en-IN" sz="1400" i="1" smtClean="0">
                          <a:latin typeface="Cambria Math" panose="02040503050406030204" pitchFamily="18" charset="0"/>
                        </a:rPr>
                        <m:t>=</m:t>
                      </m:r>
                      <m:r>
                        <a:rPr lang="en-IN" sz="1400" i="1" smtClean="0">
                          <a:latin typeface="Cambria Math" panose="02040503050406030204" pitchFamily="18" charset="0"/>
                        </a:rPr>
                        <m:t>𝑛𝑒</m:t>
                      </m:r>
                      <m:r>
                        <a:rPr lang="en-IN" sz="1400" i="1" smtClean="0">
                          <a:latin typeface="Cambria Math" panose="02040503050406030204" pitchFamily="18" charset="0"/>
                        </a:rPr>
                        <m:t>𝜇</m:t>
                      </m:r>
                    </m:oMath>
                  </m:oMathPara>
                </a14:m>
                <a:endParaRPr lang="en-IN" dirty="0"/>
              </a:p>
            </p:txBody>
          </p:sp>
        </mc:Choice>
        <mc:Fallback>
          <p:sp>
            <p:nvSpPr>
              <p:cNvPr id="10" name="TextBox 9">
                <a:extLst>
                  <a:ext uri="{FF2B5EF4-FFF2-40B4-BE49-F238E27FC236}">
                    <a16:creationId xmlns:a16="http://schemas.microsoft.com/office/drawing/2014/main" id="{F93831A3-79DA-41EE-A117-F711D61A2DE7}"/>
                  </a:ext>
                </a:extLst>
              </p:cNvPr>
              <p:cNvSpPr txBox="1">
                <a:spLocks noRot="1" noChangeAspect="1" noMove="1" noResize="1" noEditPoints="1" noAdjustHandles="1" noChangeArrowheads="1" noChangeShapeType="1" noTextEdit="1"/>
              </p:cNvSpPr>
              <p:nvPr/>
            </p:nvSpPr>
            <p:spPr>
              <a:xfrm>
                <a:off x="270164" y="3189518"/>
                <a:ext cx="1620982" cy="307777"/>
              </a:xfrm>
              <a:prstGeom prst="rect">
                <a:avLst/>
              </a:prstGeom>
              <a:blipFill>
                <a:blip r:embed="rId5"/>
                <a:stretch>
                  <a:fillRect b="-1961"/>
                </a:stretch>
              </a:blipFill>
            </p:spPr>
            <p:txBody>
              <a:bodyPr/>
              <a:lstStyle/>
              <a:p>
                <a:r>
                  <a:rPr lang="en-IN">
                    <a:noFill/>
                  </a:rPr>
                  <a:t> </a:t>
                </a:r>
              </a:p>
            </p:txBody>
          </p:sp>
        </mc:Fallback>
      </mc:AlternateContent>
      <p:pic>
        <p:nvPicPr>
          <p:cNvPr id="11" name="Google Shape;63;p14">
            <a:extLst>
              <a:ext uri="{FF2B5EF4-FFF2-40B4-BE49-F238E27FC236}">
                <a16:creationId xmlns:a16="http://schemas.microsoft.com/office/drawing/2014/main" id="{95936698-93F7-4E96-83BD-48A64CF380C6}"/>
              </a:ext>
            </a:extLst>
          </p:cNvPr>
          <p:cNvPicPr preferRelativeResize="0"/>
          <p:nvPr/>
        </p:nvPicPr>
        <p:blipFill rotWithShape="1">
          <a:blip r:embed="rId6">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38739979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cs typeface="Arial" panose="020B0604020202020204" pitchFamily="34" charset="0"/>
              </a:rPr>
              <a:t>Numerical</a:t>
            </a:r>
          </a:p>
        </p:txBody>
      </p:sp>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554272"/>
          </a:xfrm>
          <a:prstGeom prst="rect">
            <a:avLst/>
          </a:prstGeom>
          <a:noFill/>
        </p:spPr>
        <p:txBody>
          <a:bodyPr wrap="square" rtlCol="0">
            <a:spAutoFit/>
          </a:bodyPr>
          <a:lstStyle/>
          <a:p>
            <a:pPr>
              <a:spcAft>
                <a:spcPts val="600"/>
              </a:spcAft>
            </a:pPr>
            <a:r>
              <a:rPr lang="en-IN" sz="1500" b="1" dirty="0"/>
              <a:t>Question: </a:t>
            </a:r>
            <a:r>
              <a:rPr lang="en-IN" sz="1500" dirty="0"/>
              <a:t>In the given figures between the points A and B </a:t>
            </a:r>
          </a:p>
          <a:p>
            <a:pPr>
              <a:spcAft>
                <a:spcPts val="600"/>
              </a:spcAft>
            </a:pPr>
            <a:r>
              <a:rPr lang="en-IN" sz="1500" dirty="0"/>
              <a:t>(</a:t>
            </a:r>
            <a:r>
              <a:rPr lang="en-IN" sz="1500" dirty="0" err="1"/>
              <a:t>i</a:t>
            </a:r>
            <a:r>
              <a:rPr lang="en-IN" sz="1500" dirty="0"/>
              <a:t>) where drift velocity is high	   </a:t>
            </a:r>
          </a:p>
          <a:p>
            <a:pPr>
              <a:spcAft>
                <a:spcPts val="600"/>
              </a:spcAft>
            </a:pPr>
            <a:r>
              <a:rPr lang="en-IN" sz="1500" dirty="0"/>
              <a:t>(ii) where current is high		</a:t>
            </a:r>
          </a:p>
          <a:p>
            <a:pPr>
              <a:spcAft>
                <a:spcPts val="600"/>
              </a:spcAft>
            </a:pPr>
            <a:r>
              <a:rPr lang="en-IN" sz="1500" dirty="0"/>
              <a:t>(iii) where the current density is high.</a:t>
            </a:r>
          </a:p>
          <a:p>
            <a:pPr>
              <a:spcAft>
                <a:spcPts val="600"/>
              </a:spcAft>
            </a:pPr>
            <a:r>
              <a:rPr lang="en-IN" sz="1500" dirty="0"/>
              <a:t>Explain the cause.</a:t>
            </a:r>
          </a:p>
        </p:txBody>
      </p:sp>
      <p:pic>
        <p:nvPicPr>
          <p:cNvPr id="5" name="Picture 4">
            <a:extLst>
              <a:ext uri="{FF2B5EF4-FFF2-40B4-BE49-F238E27FC236}">
                <a16:creationId xmlns:a16="http://schemas.microsoft.com/office/drawing/2014/main" id="{12E7DB00-E536-4A48-98F3-405E34BA1B1A}"/>
              </a:ext>
            </a:extLst>
          </p:cNvPr>
          <p:cNvPicPr/>
          <p:nvPr/>
        </p:nvPicPr>
        <p:blipFill>
          <a:blip r:embed="rId2" cstate="print"/>
          <a:srcRect/>
          <a:stretch>
            <a:fillRect/>
          </a:stretch>
        </p:blipFill>
        <p:spPr bwMode="auto">
          <a:xfrm>
            <a:off x="5722255" y="420670"/>
            <a:ext cx="2496095" cy="2083370"/>
          </a:xfrm>
          <a:prstGeom prst="rect">
            <a:avLst/>
          </a:prstGeom>
          <a:noFill/>
          <a:ln w="9525">
            <a:noFill/>
            <a:miter lim="800000"/>
            <a:headEnd/>
            <a:tailEnd/>
          </a:ln>
        </p:spPr>
      </p:pic>
      <p:pic>
        <p:nvPicPr>
          <p:cNvPr id="6" name="Google Shape;63;p14">
            <a:extLst>
              <a:ext uri="{FF2B5EF4-FFF2-40B4-BE49-F238E27FC236}">
                <a16:creationId xmlns:a16="http://schemas.microsoft.com/office/drawing/2014/main" id="{1D3C0782-D938-4FFC-B0DA-75224816BAE0}"/>
              </a:ext>
            </a:extLst>
          </p:cNvPr>
          <p:cNvPicPr preferRelativeResize="0"/>
          <p:nvPr/>
        </p:nvPicPr>
        <p:blipFill rotWithShape="1">
          <a:blip r:embed="rId3">
            <a:alphaModFix/>
          </a:blip>
          <a:srcRect/>
          <a:stretch/>
        </p:blipFill>
        <p:spPr>
          <a:xfrm>
            <a:off x="7690594" y="4301238"/>
            <a:ext cx="1356425" cy="764625"/>
          </a:xfrm>
          <a:prstGeom prst="rect">
            <a:avLst/>
          </a:prstGeom>
          <a:noFill/>
          <a:ln>
            <a:noFill/>
          </a:ln>
        </p:spPr>
      </p:pic>
    </p:spTree>
    <p:extLst>
      <p:ext uri="{BB962C8B-B14F-4D97-AF65-F5344CB8AC3E}">
        <p14:creationId xmlns:p14="http://schemas.microsoft.com/office/powerpoint/2010/main" val="11070889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cs typeface="Arial" panose="020B0604020202020204" pitchFamily="34" charset="0"/>
              </a:rPr>
              <a:t>Numerical</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186350"/>
              </a:xfrm>
              <a:prstGeom prst="rect">
                <a:avLst/>
              </a:prstGeom>
              <a:noFill/>
            </p:spPr>
            <p:txBody>
              <a:bodyPr wrap="square" rtlCol="0">
                <a:spAutoFit/>
              </a:bodyPr>
              <a:lstStyle/>
              <a:p>
                <a:pPr algn="just">
                  <a:lnSpc>
                    <a:spcPct val="150000"/>
                  </a:lnSpc>
                </a:pPr>
                <a:r>
                  <a:rPr lang="en-IN" sz="1600" b="1" dirty="0">
                    <a:latin typeface="Arial" panose="020B0604020202020204" pitchFamily="34" charset="0"/>
                    <a:cs typeface="Arial" panose="020B0604020202020204" pitchFamily="34" charset="0"/>
                  </a:rPr>
                  <a:t>Question: </a:t>
                </a:r>
                <a:r>
                  <a:rPr lang="en-IN" sz="1600" dirty="0">
                    <a:latin typeface="Arial" panose="020B0604020202020204" pitchFamily="34" charset="0"/>
                    <a:cs typeface="Arial" panose="020B0604020202020204" pitchFamily="34" charset="0"/>
                  </a:rPr>
                  <a:t>The number density of free electrons in copper is estimated to be 8.5 x </a:t>
                </a:r>
                <a14:m>
                  <m:oMath xmlns:m="http://schemas.openxmlformats.org/officeDocument/2006/math">
                    <m:sSup>
                      <m:sSupPr>
                        <m:ctrlPr>
                          <a:rPr lang="en-IN" sz="1600" i="1" dirty="0" smtClean="0">
                            <a:latin typeface="Cambria Math" panose="02040503050406030204" pitchFamily="18" charset="0"/>
                            <a:cs typeface="Arial" panose="020B0604020202020204" pitchFamily="34" charset="0"/>
                          </a:rPr>
                        </m:ctrlPr>
                      </m:sSupPr>
                      <m:e>
                        <m:r>
                          <a:rPr lang="en-US" sz="1600" b="0" i="1" dirty="0" smtClean="0">
                            <a:latin typeface="Cambria Math" panose="02040503050406030204" pitchFamily="18" charset="0"/>
                            <a:cs typeface="Arial" panose="020B0604020202020204" pitchFamily="34" charset="0"/>
                          </a:rPr>
                          <m:t>10</m:t>
                        </m:r>
                      </m:e>
                      <m:sup>
                        <m:r>
                          <a:rPr lang="en-US" sz="1600" b="0" i="1" dirty="0" smtClean="0">
                            <a:latin typeface="Cambria Math" panose="02040503050406030204" pitchFamily="18" charset="0"/>
                            <a:cs typeface="Arial" panose="020B0604020202020204" pitchFamily="34" charset="0"/>
                          </a:rPr>
                          <m:t>28</m:t>
                        </m:r>
                      </m:sup>
                    </m:sSup>
                  </m:oMath>
                </a14:m>
                <a:r>
                  <a:rPr lang="en-IN" sz="1600" dirty="0">
                    <a:latin typeface="Arial" panose="020B0604020202020204" pitchFamily="34" charset="0"/>
                    <a:cs typeface="Arial" panose="020B0604020202020204" pitchFamily="34" charset="0"/>
                  </a:rPr>
                  <a:t> </a:t>
                </a:r>
                <a14:m>
                  <m:oMath xmlns:m="http://schemas.openxmlformats.org/officeDocument/2006/math">
                    <m:sSup>
                      <m:sSupPr>
                        <m:ctrlPr>
                          <a:rPr lang="en-IN" sz="1600" i="1" dirty="0">
                            <a:latin typeface="Cambria Math" panose="02040503050406030204" pitchFamily="18" charset="0"/>
                            <a:cs typeface="Arial" panose="020B0604020202020204" pitchFamily="34" charset="0"/>
                          </a:rPr>
                        </m:ctrlPr>
                      </m:sSupPr>
                      <m:e>
                        <m:r>
                          <a:rPr lang="en-US" sz="1600" b="0" i="1" dirty="0" smtClean="0">
                            <a:latin typeface="Cambria Math" panose="02040503050406030204" pitchFamily="18" charset="0"/>
                            <a:cs typeface="Arial" panose="020B0604020202020204" pitchFamily="34" charset="0"/>
                          </a:rPr>
                          <m:t>𝑚</m:t>
                        </m:r>
                      </m:e>
                      <m:sup>
                        <m:r>
                          <a:rPr lang="en-US" sz="1600" b="0" i="1" dirty="0" smtClean="0">
                            <a:latin typeface="Cambria Math" panose="02040503050406030204" pitchFamily="18" charset="0"/>
                            <a:cs typeface="Arial" panose="020B0604020202020204" pitchFamily="34" charset="0"/>
                          </a:rPr>
                          <m:t>−3</m:t>
                        </m:r>
                      </m:sup>
                    </m:sSup>
                  </m:oMath>
                </a14:m>
                <a:r>
                  <a:rPr lang="en-IN" sz="1600" dirty="0">
                    <a:latin typeface="Arial" panose="020B0604020202020204" pitchFamily="34" charset="0"/>
                    <a:cs typeface="Arial" panose="020B0604020202020204" pitchFamily="34" charset="0"/>
                  </a:rPr>
                  <a:t> .How long does an electron take to drift from one end of a wire 3.0 m long to its other end ? The area of cross-section of the wire is 2.0 x </a:t>
                </a:r>
                <a14:m>
                  <m:oMath xmlns:m="http://schemas.openxmlformats.org/officeDocument/2006/math">
                    <m:sSup>
                      <m:sSupPr>
                        <m:ctrlPr>
                          <a:rPr lang="en-IN" sz="1600" i="1" dirty="0">
                            <a:latin typeface="Cambria Math" panose="02040503050406030204" pitchFamily="18" charset="0"/>
                            <a:cs typeface="Arial" panose="020B0604020202020204" pitchFamily="34" charset="0"/>
                          </a:rPr>
                        </m:ctrlPr>
                      </m:sSupPr>
                      <m:e>
                        <m:r>
                          <a:rPr lang="en-US" sz="1600" i="1" dirty="0">
                            <a:latin typeface="Cambria Math" panose="02040503050406030204" pitchFamily="18" charset="0"/>
                            <a:cs typeface="Arial" panose="020B0604020202020204" pitchFamily="34" charset="0"/>
                          </a:rPr>
                          <m:t>1</m:t>
                        </m:r>
                        <m:r>
                          <a:rPr lang="en-US" sz="1600" b="0" i="1" dirty="0" smtClean="0">
                            <a:latin typeface="Cambria Math" panose="02040503050406030204" pitchFamily="18" charset="0"/>
                            <a:cs typeface="Arial" panose="020B0604020202020204" pitchFamily="34" charset="0"/>
                          </a:rPr>
                          <m:t>0</m:t>
                        </m:r>
                      </m:e>
                      <m:sup>
                        <m:r>
                          <a:rPr lang="en-US" sz="1600" b="0" i="1" dirty="0" smtClean="0">
                            <a:latin typeface="Cambria Math" panose="02040503050406030204" pitchFamily="18" charset="0"/>
                            <a:cs typeface="Arial" panose="020B0604020202020204" pitchFamily="34" charset="0"/>
                          </a:rPr>
                          <m:t>−6</m:t>
                        </m:r>
                      </m:sup>
                    </m:sSup>
                  </m:oMath>
                </a14:m>
                <a:r>
                  <a:rPr lang="en-IN" sz="1600" dirty="0">
                    <a:latin typeface="Arial" panose="020B0604020202020204" pitchFamily="34" charset="0"/>
                    <a:cs typeface="Arial" panose="020B0604020202020204" pitchFamily="34" charset="0"/>
                  </a:rPr>
                  <a:t> </a:t>
                </a:r>
                <a14:m>
                  <m:oMath xmlns:m="http://schemas.openxmlformats.org/officeDocument/2006/math">
                    <m:sSup>
                      <m:sSupPr>
                        <m:ctrlPr>
                          <a:rPr lang="en-IN" sz="1600" i="1" dirty="0">
                            <a:latin typeface="Cambria Math" panose="02040503050406030204" pitchFamily="18" charset="0"/>
                            <a:cs typeface="Arial" panose="020B0604020202020204" pitchFamily="34" charset="0"/>
                          </a:rPr>
                        </m:ctrlPr>
                      </m:sSupPr>
                      <m:e>
                        <m:r>
                          <a:rPr lang="en-US" sz="1600" b="0" i="1" dirty="0" smtClean="0">
                            <a:latin typeface="Cambria Math" panose="02040503050406030204" pitchFamily="18" charset="0"/>
                            <a:cs typeface="Arial" panose="020B0604020202020204" pitchFamily="34" charset="0"/>
                          </a:rPr>
                          <m:t>𝑚</m:t>
                        </m:r>
                      </m:e>
                      <m:sup>
                        <m:r>
                          <a:rPr lang="en-US" sz="1600" i="1" dirty="0">
                            <a:latin typeface="Cambria Math" panose="02040503050406030204" pitchFamily="18" charset="0"/>
                            <a:cs typeface="Arial" panose="020B0604020202020204" pitchFamily="34" charset="0"/>
                          </a:rPr>
                          <m:t>2</m:t>
                        </m:r>
                      </m:sup>
                    </m:sSup>
                  </m:oMath>
                </a14:m>
                <a:r>
                  <a:rPr lang="en-IN" sz="1600" dirty="0">
                    <a:latin typeface="Arial" panose="020B0604020202020204" pitchFamily="34" charset="0"/>
                    <a:cs typeface="Arial" panose="020B0604020202020204" pitchFamily="34" charset="0"/>
                  </a:rPr>
                  <a:t> and it is carrying a current of 3.0 A.</a:t>
                </a:r>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1186350"/>
              </a:xfrm>
              <a:prstGeom prst="rect">
                <a:avLst/>
              </a:prstGeom>
              <a:blipFill>
                <a:blip r:embed="rId3"/>
                <a:stretch>
                  <a:fillRect l="-408" r="-340" b="-3077"/>
                </a:stretch>
              </a:blipFill>
            </p:spPr>
            <p:txBody>
              <a:bodyPr/>
              <a:lstStyle/>
              <a:p>
                <a:r>
                  <a:rPr lang="en-IN">
                    <a:noFill/>
                  </a:rPr>
                  <a:t> </a:t>
                </a:r>
              </a:p>
            </p:txBody>
          </p:sp>
        </mc:Fallback>
      </mc:AlternateContent>
      <p:pic>
        <p:nvPicPr>
          <p:cNvPr id="5" name="Google Shape;63;p14">
            <a:extLst>
              <a:ext uri="{FF2B5EF4-FFF2-40B4-BE49-F238E27FC236}">
                <a16:creationId xmlns:a16="http://schemas.microsoft.com/office/drawing/2014/main" id="{3E371FC0-F246-4C53-BA46-9978B9BD19E7}"/>
              </a:ext>
            </a:extLst>
          </p:cNvPr>
          <p:cNvPicPr preferRelativeResize="0"/>
          <p:nvPr/>
        </p:nvPicPr>
        <p:blipFill rotWithShape="1">
          <a:blip r:embed="rId4">
            <a:alphaModFix/>
          </a:blip>
          <a:srcRect/>
          <a:stretch/>
        </p:blipFill>
        <p:spPr>
          <a:xfrm>
            <a:off x="7787575" y="4378875"/>
            <a:ext cx="1259444" cy="686988"/>
          </a:xfrm>
          <a:prstGeom prst="rect">
            <a:avLst/>
          </a:prstGeom>
          <a:noFill/>
          <a:ln>
            <a:noFill/>
          </a:ln>
        </p:spPr>
      </p:pic>
    </p:spTree>
    <p:extLst>
      <p:ext uri="{BB962C8B-B14F-4D97-AF65-F5344CB8AC3E}">
        <p14:creationId xmlns:p14="http://schemas.microsoft.com/office/powerpoint/2010/main" val="8379878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cs typeface="Arial" panose="020B0604020202020204" pitchFamily="34" charset="0"/>
              </a:rPr>
              <a:t>HOME ASSIGNMENT </a:t>
            </a:r>
          </a:p>
        </p:txBody>
      </p:sp>
      <p:sp>
        <p:nvSpPr>
          <p:cNvPr id="6" name="TextBox 5">
            <a:extLst>
              <a:ext uri="{FF2B5EF4-FFF2-40B4-BE49-F238E27FC236}">
                <a16:creationId xmlns:a16="http://schemas.microsoft.com/office/drawing/2014/main" id="{A0B2CFBF-E2BF-44A8-8906-0384C484814B}"/>
              </a:ext>
            </a:extLst>
          </p:cNvPr>
          <p:cNvSpPr txBox="1"/>
          <p:nvPr/>
        </p:nvSpPr>
        <p:spPr>
          <a:xfrm>
            <a:off x="180109" y="562386"/>
            <a:ext cx="8866909" cy="1169551"/>
          </a:xfrm>
          <a:prstGeom prst="rect">
            <a:avLst/>
          </a:prstGeom>
          <a:noFill/>
        </p:spPr>
        <p:txBody>
          <a:bodyPr wrap="square">
            <a:spAutoFit/>
          </a:bodyPr>
          <a:lstStyle/>
          <a:p>
            <a:pPr marL="342900" indent="-342900">
              <a:buFont typeface="+mj-lt"/>
              <a:buAutoNum type="arabicPeriod"/>
            </a:pPr>
            <a:r>
              <a:rPr lang="en-IN" sz="1400" dirty="0"/>
              <a:t>Using the concept of drift velocity of charge carriers in a conductor, deduce the relationship between current density and resistivity of the conductor.</a:t>
            </a:r>
          </a:p>
          <a:p>
            <a:pPr marL="342900" indent="-342900">
              <a:buFont typeface="+mj-lt"/>
              <a:buAutoNum type="arabicPeriod"/>
            </a:pPr>
            <a:r>
              <a:rPr lang="en-IN" sz="1400" dirty="0"/>
              <a:t>Define mobility of a charger carrier. Write the relation expression mobility in terms of relaxation time. Give its SI unit</a:t>
            </a:r>
            <a:r>
              <a:rPr lang="en-IN" dirty="0"/>
              <a:t>.</a:t>
            </a:r>
          </a:p>
          <a:p>
            <a:pPr marL="342900" indent="-342900">
              <a:buFont typeface="+mj-lt"/>
              <a:buAutoNum type="arabicPeriod"/>
            </a:pPr>
            <a:endParaRPr lang="en-IN" dirty="0"/>
          </a:p>
        </p:txBody>
      </p:sp>
      <p:sp>
        <p:nvSpPr>
          <p:cNvPr id="7" name="TextBox 6">
            <a:extLst>
              <a:ext uri="{FF2B5EF4-FFF2-40B4-BE49-F238E27FC236}">
                <a16:creationId xmlns:a16="http://schemas.microsoft.com/office/drawing/2014/main" id="{F2A3D804-E675-4BE3-991B-4F151F5A7D08}"/>
              </a:ext>
            </a:extLst>
          </p:cNvPr>
          <p:cNvSpPr txBox="1"/>
          <p:nvPr/>
        </p:nvSpPr>
        <p:spPr>
          <a:xfrm>
            <a:off x="173182" y="1479464"/>
            <a:ext cx="8970818" cy="3339376"/>
          </a:xfrm>
          <a:prstGeom prst="rect">
            <a:avLst/>
          </a:prstGeom>
          <a:noFill/>
        </p:spPr>
        <p:txBody>
          <a:bodyPr wrap="square" rtlCol="0">
            <a:spAutoFit/>
          </a:bodyPr>
          <a:lstStyle/>
          <a:p>
            <a:pPr>
              <a:spcAft>
                <a:spcPts val="600"/>
              </a:spcAft>
            </a:pPr>
            <a:r>
              <a:rPr lang="en-US" sz="1600" dirty="0"/>
              <a:t>3.   Answer the following.</a:t>
            </a:r>
            <a:endParaRPr lang="en-IN" sz="1600" dirty="0"/>
          </a:p>
          <a:p>
            <a:pPr marL="704850" lvl="1" indent="-342900">
              <a:spcAft>
                <a:spcPts val="600"/>
              </a:spcAft>
              <a:buFont typeface="+mj-lt"/>
              <a:buAutoNum type="alphaLcParenR"/>
            </a:pPr>
            <a:r>
              <a:rPr lang="en-US" sz="1600" dirty="0"/>
              <a:t>Derive an expression for drift velocity of electrons in a conductor. Hence, deduce Ohm’s law.</a:t>
            </a:r>
            <a:endParaRPr lang="en-IN" sz="1600" dirty="0"/>
          </a:p>
          <a:p>
            <a:pPr marL="704850" lvl="1" indent="-342900">
              <a:spcAft>
                <a:spcPts val="600"/>
              </a:spcAft>
              <a:buFont typeface="+mj-lt"/>
              <a:buAutoNum type="alphaLcParenR"/>
            </a:pPr>
            <a:r>
              <a:rPr lang="en-IN" sz="1600" dirty="0"/>
              <a:t>A wire whose cross-sectional area is increasing linearly from its one end to the other, is connected across a battery of V volts. Which of the following quantities remain constant in the wire?</a:t>
            </a:r>
          </a:p>
          <a:p>
            <a:pPr marL="1169988" lvl="2" indent="-457200">
              <a:spcAft>
                <a:spcPts val="600"/>
              </a:spcAft>
              <a:buFont typeface="+mj-lt"/>
              <a:buAutoNum type="romanLcPeriod"/>
            </a:pPr>
            <a:r>
              <a:rPr lang="en-IN" sz="1600" dirty="0"/>
              <a:t>Drift speed</a:t>
            </a:r>
          </a:p>
          <a:p>
            <a:pPr marL="1169988" lvl="2" indent="-457200">
              <a:spcAft>
                <a:spcPts val="600"/>
              </a:spcAft>
              <a:buFont typeface="+mj-lt"/>
              <a:buAutoNum type="romanLcPeriod"/>
            </a:pPr>
            <a:r>
              <a:rPr lang="en-IN" sz="1600" dirty="0"/>
              <a:t>Current density</a:t>
            </a:r>
          </a:p>
          <a:p>
            <a:pPr marL="1169988" lvl="2" indent="-457200">
              <a:spcAft>
                <a:spcPts val="600"/>
              </a:spcAft>
              <a:buFont typeface="+mj-lt"/>
              <a:buAutoNum type="romanLcPeriod"/>
            </a:pPr>
            <a:r>
              <a:rPr lang="en-IN" sz="1600" dirty="0"/>
              <a:t>Electric current</a:t>
            </a:r>
          </a:p>
          <a:p>
            <a:pPr marL="1169988" lvl="2" indent="-457200">
              <a:spcAft>
                <a:spcPts val="600"/>
              </a:spcAft>
              <a:buFont typeface="+mj-lt"/>
              <a:buAutoNum type="romanLcPeriod"/>
            </a:pPr>
            <a:r>
              <a:rPr lang="en-IN" sz="1600" dirty="0"/>
              <a:t>Electric field</a:t>
            </a:r>
          </a:p>
          <a:p>
            <a:pPr marL="712788" lvl="2">
              <a:spcAft>
                <a:spcPts val="600"/>
              </a:spcAft>
            </a:pPr>
            <a:r>
              <a:rPr lang="en-IN" sz="1600" dirty="0"/>
              <a:t>Justify your answer.</a:t>
            </a:r>
          </a:p>
        </p:txBody>
      </p:sp>
      <p:pic>
        <p:nvPicPr>
          <p:cNvPr id="8" name="Google Shape;63;p14">
            <a:extLst>
              <a:ext uri="{FF2B5EF4-FFF2-40B4-BE49-F238E27FC236}">
                <a16:creationId xmlns:a16="http://schemas.microsoft.com/office/drawing/2014/main" id="{A9AD2345-C46B-489C-B90A-C1E264D1E435}"/>
              </a:ext>
            </a:extLst>
          </p:cNvPr>
          <p:cNvPicPr preferRelativeResize="0"/>
          <p:nvPr/>
        </p:nvPicPr>
        <p:blipFill rotWithShape="1">
          <a:blip r:embed="rId2">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10417653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Google Shape;77;p16">
            <a:extLst>
              <a:ext uri="{FF2B5EF4-FFF2-40B4-BE49-F238E27FC236}">
                <a16:creationId xmlns:a16="http://schemas.microsoft.com/office/drawing/2014/main" id="{4DFE0B35-E934-49AB-8367-1119C11FCDE1}"/>
              </a:ext>
            </a:extLst>
          </p:cNvPr>
          <p:cNvSpPr txBox="1"/>
          <p:nvPr/>
        </p:nvSpPr>
        <p:spPr>
          <a:xfrm>
            <a:off x="621506" y="742950"/>
            <a:ext cx="7800975" cy="3562350"/>
          </a:xfrm>
          <a:prstGeom prst="rect">
            <a:avLst/>
          </a:prstGeom>
          <a:noFill/>
          <a:ln>
            <a:noFill/>
          </a:ln>
        </p:spPr>
        <p:txBody>
          <a:bodyPr spcFirstLastPara="1" lIns="91425" tIns="91425" rIns="91425" bIns="91425" anchor="ctr"/>
          <a:lstStyle/>
          <a:p>
            <a:pPr marL="457189" algn="ctr">
              <a:lnSpc>
                <a:spcPct val="115000"/>
              </a:lnSpc>
              <a:buSzPts val="4000"/>
              <a:defRPr/>
            </a:pPr>
            <a:r>
              <a:rPr lang="en" sz="4000" b="1"/>
              <a:t>THANKING YOU</a:t>
            </a:r>
            <a:endParaRPr sz="4000" b="1"/>
          </a:p>
          <a:p>
            <a:pPr marL="457189" algn="ctr">
              <a:lnSpc>
                <a:spcPct val="115000"/>
              </a:lnSpc>
              <a:buSzPts val="4000"/>
              <a:defRPr/>
            </a:pPr>
            <a:r>
              <a:rPr lang="en" sz="4000" b="1">
                <a:solidFill>
                  <a:srgbClr val="FF0000"/>
                </a:solidFill>
              </a:rPr>
              <a:t>ODM EDUCATIONAL GROUP</a:t>
            </a:r>
            <a:endParaRPr sz="4000" b="1">
              <a:solidFill>
                <a:srgbClr val="FF0000"/>
              </a:solidFill>
            </a:endParaRPr>
          </a:p>
          <a:p>
            <a:pPr>
              <a:buSzPts val="1400"/>
              <a:defRPr/>
            </a:pPr>
            <a:endParaRPr/>
          </a:p>
        </p:txBody>
      </p:sp>
      <p:pic>
        <p:nvPicPr>
          <p:cNvPr id="4" name="Google Shape;63;p14">
            <a:extLst>
              <a:ext uri="{FF2B5EF4-FFF2-40B4-BE49-F238E27FC236}">
                <a16:creationId xmlns:a16="http://schemas.microsoft.com/office/drawing/2014/main" id="{3FFFD2A6-CC99-46E0-AF43-3CB105D9C53B}"/>
              </a:ext>
            </a:extLst>
          </p:cNvPr>
          <p:cNvPicPr preferRelativeResize="0"/>
          <p:nvPr/>
        </p:nvPicPr>
        <p:blipFill rotWithShape="1">
          <a:blip r:embed="rId3">
            <a:alphaModFix/>
          </a:blip>
          <a:srcRect/>
          <a:stretch/>
        </p:blipFill>
        <p:spPr>
          <a:xfrm>
            <a:off x="7787574" y="4378875"/>
            <a:ext cx="1280225" cy="68496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4" name="Google Shape;64;p14"/>
          <p:cNvSpPr txBox="1"/>
          <p:nvPr/>
        </p:nvSpPr>
        <p:spPr>
          <a:xfrm>
            <a:off x="272675" y="285050"/>
            <a:ext cx="8688300" cy="53115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a:solidFill>
                  <a:srgbClr val="FF0000"/>
                </a:solidFill>
                <a:latin typeface="Calibri" panose="020F0502020204030204" pitchFamily="34" charset="0"/>
                <a:cs typeface="Calibri" panose="020F0502020204030204" pitchFamily="34" charset="0"/>
                <a:sym typeface="Arial"/>
              </a:rPr>
              <a:t>LEARNING OUTCOME</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65" name="Google Shape;65;p14"/>
          <p:cNvSpPr txBox="1"/>
          <p:nvPr/>
        </p:nvSpPr>
        <p:spPr>
          <a:xfrm>
            <a:off x="272675" y="729778"/>
            <a:ext cx="8688300" cy="2889600"/>
          </a:xfrm>
          <a:prstGeom prst="rect">
            <a:avLst/>
          </a:prstGeom>
          <a:noFill/>
          <a:ln>
            <a:noFill/>
          </a:ln>
        </p:spPr>
        <p:txBody>
          <a:bodyPr spcFirstLastPara="1" wrap="square" lIns="91425" tIns="91425" rIns="91425" bIns="91425" anchor="t" anchorCtr="0">
            <a:noAutofit/>
          </a:bodyPr>
          <a:lstStyle/>
          <a:p>
            <a:pPr marR="0" lvl="0" algn="l" rtl="0">
              <a:lnSpc>
                <a:spcPct val="15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After this lesson, students will be able:</a:t>
            </a:r>
          </a:p>
          <a:p>
            <a:pPr marL="285750" marR="0" lvl="0" indent="-285750" algn="l" rtl="0">
              <a:lnSpc>
                <a:spcPct val="15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To </a:t>
            </a:r>
            <a:r>
              <a:rPr lang="en-US" dirty="0">
                <a:latin typeface="Calibri"/>
                <a:ea typeface="Calibri"/>
                <a:cs typeface="Calibri"/>
                <a:sym typeface="Calibri"/>
              </a:rPr>
              <a:t>derive relationship between drift velocity and mobility</a:t>
            </a:r>
            <a:r>
              <a:rPr lang="en-US" sz="1400" b="0" i="0" u="none" strike="noStrike" cap="none" dirty="0">
                <a:solidFill>
                  <a:srgbClr val="000000"/>
                </a:solidFill>
                <a:latin typeface="Calibri"/>
                <a:ea typeface="Calibri"/>
                <a:cs typeface="Calibri"/>
                <a:sym typeface="Calibri"/>
              </a:rPr>
              <a:t>.</a:t>
            </a:r>
          </a:p>
          <a:p>
            <a:pPr marL="285750" marR="0" lvl="0" indent="-285750" algn="l" rtl="0">
              <a:lnSpc>
                <a:spcPct val="15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To state the mathematical definition of </a:t>
            </a:r>
            <a:r>
              <a:rPr lang="en-US" dirty="0">
                <a:latin typeface="Calibri"/>
                <a:ea typeface="Calibri"/>
                <a:cs typeface="Calibri"/>
                <a:sym typeface="Calibri"/>
              </a:rPr>
              <a:t>current density</a:t>
            </a:r>
            <a:r>
              <a:rPr lang="en-US" sz="1400" b="0" i="0" u="none" strike="noStrike" cap="none" dirty="0">
                <a:solidFill>
                  <a:srgbClr val="000000"/>
                </a:solidFill>
                <a:latin typeface="Calibri"/>
                <a:ea typeface="Calibri"/>
                <a:cs typeface="Calibri"/>
                <a:sym typeface="Calibri"/>
              </a:rPr>
              <a:t>.</a:t>
            </a:r>
          </a:p>
          <a:p>
            <a:pPr marL="285750" marR="0" lvl="0" indent="-285750" algn="l" rtl="0">
              <a:lnSpc>
                <a:spcPct val="15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To use an understanding of the convention for electric field direction to identify the electric field direction around a source charge.</a:t>
            </a:r>
          </a:p>
          <a:p>
            <a:pPr marL="285750" marR="0" lvl="0" indent="-285750" algn="l" rtl="0">
              <a:lnSpc>
                <a:spcPct val="15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To derive relationship of Mobility in terms of relaxation time </a:t>
            </a:r>
          </a:p>
          <a:p>
            <a:pPr marL="285750" marR="0" lvl="0" indent="-285750" algn="l" rtl="0">
              <a:lnSpc>
                <a:spcPct val="150000"/>
              </a:lnSpc>
              <a:spcBef>
                <a:spcPts val="0"/>
              </a:spcBef>
              <a:spcAft>
                <a:spcPts val="0"/>
              </a:spcAft>
              <a:buClr>
                <a:srgbClr val="000000"/>
              </a:buClr>
              <a:buSzPts val="1400"/>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To derive relationship between Mobility </a:t>
            </a:r>
            <a:r>
              <a:rPr lang="en-US" dirty="0">
                <a:latin typeface="Calibri"/>
                <a:ea typeface="Calibri"/>
                <a:cs typeface="Calibri"/>
                <a:sym typeface="Calibri"/>
              </a:rPr>
              <a:t>and conductivity.</a:t>
            </a:r>
            <a:r>
              <a:rPr lang="en-US" sz="1400" b="0" i="0" u="none" strike="noStrike" cap="none" dirty="0">
                <a:solidFill>
                  <a:srgbClr val="000000"/>
                </a:solidFill>
                <a:latin typeface="Calibri"/>
                <a:ea typeface="Calibri"/>
                <a:cs typeface="Calibri"/>
                <a:sym typeface="Calibri"/>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4" name="Google Shape;64;p14"/>
          <p:cNvSpPr txBox="1"/>
          <p:nvPr/>
        </p:nvSpPr>
        <p:spPr>
          <a:xfrm>
            <a:off x="272675" y="285050"/>
            <a:ext cx="8688300" cy="53115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a:solidFill>
                  <a:srgbClr val="FF0000"/>
                </a:solidFill>
                <a:latin typeface="Arial"/>
                <a:ea typeface="Arial"/>
                <a:cs typeface="Arial"/>
                <a:sym typeface="Arial"/>
              </a:rPr>
              <a:t>REVIEW</a:t>
            </a:r>
          </a:p>
        </p:txBody>
      </p:sp>
      <p:sp>
        <p:nvSpPr>
          <p:cNvPr id="65" name="Google Shape;65;p14"/>
          <p:cNvSpPr txBox="1"/>
          <p:nvPr/>
        </p:nvSpPr>
        <p:spPr>
          <a:xfrm>
            <a:off x="272675" y="729778"/>
            <a:ext cx="8688300" cy="4260972"/>
          </a:xfrm>
          <a:prstGeom prst="rect">
            <a:avLst/>
          </a:prstGeom>
          <a:noFill/>
          <a:ln>
            <a:noFill/>
          </a:ln>
        </p:spPr>
        <p:txBody>
          <a:bodyPr spcFirstLastPara="1" wrap="square" lIns="91425" tIns="91425" rIns="91425" bIns="91425" anchor="t" anchorCtr="0">
            <a:noAutofit/>
          </a:bodyPr>
          <a:lstStyle/>
          <a:p>
            <a:pPr marR="0" lvl="0" algn="l" rtl="0">
              <a:lnSpc>
                <a:spcPct val="150000"/>
              </a:lnSpc>
              <a:spcBef>
                <a:spcPts val="0"/>
              </a:spcBef>
              <a:spcAft>
                <a:spcPts val="0"/>
              </a:spcAft>
              <a:buClr>
                <a:srgbClr val="000000"/>
              </a:buClr>
              <a:buSzPts val="1400"/>
            </a:pPr>
            <a:endParaRPr lang="en-US" sz="1400" b="0" i="0" u="none" strike="noStrike" cap="none" dirty="0">
              <a:solidFill>
                <a:srgbClr val="000000"/>
              </a:solidFill>
              <a:latin typeface="Calibri"/>
              <a:ea typeface="Calibri"/>
              <a:cs typeface="Calibri"/>
              <a:sym typeface="Calibri"/>
            </a:endParaRPr>
          </a:p>
          <a:p>
            <a:pPr marL="342900" marR="0" lvl="0" indent="-342900" algn="l" rtl="0">
              <a:lnSpc>
                <a:spcPct val="150000"/>
              </a:lnSpc>
              <a:spcBef>
                <a:spcPts val="0"/>
              </a:spcBef>
              <a:spcAft>
                <a:spcPts val="0"/>
              </a:spcAft>
              <a:buClr>
                <a:srgbClr val="000000"/>
              </a:buClr>
              <a:buSzPts val="1400"/>
              <a:buFont typeface="+mj-lt"/>
              <a:buAutoNum type="arabicPeriod"/>
            </a:pPr>
            <a:r>
              <a:rPr lang="en-US" sz="1400" b="0" i="0" u="none" strike="noStrike" cap="none" dirty="0">
                <a:solidFill>
                  <a:srgbClr val="000000"/>
                </a:solidFill>
                <a:latin typeface="Calibri"/>
                <a:ea typeface="Calibri"/>
                <a:cs typeface="Calibri"/>
                <a:sym typeface="Calibri"/>
              </a:rPr>
              <a:t>What is a </a:t>
            </a:r>
            <a:r>
              <a:rPr lang="en-US" dirty="0">
                <a:latin typeface="Calibri"/>
                <a:ea typeface="Calibri"/>
                <a:cs typeface="Calibri"/>
                <a:sym typeface="Calibri"/>
              </a:rPr>
              <a:t>drift velocity</a:t>
            </a:r>
            <a:r>
              <a:rPr lang="en-US" sz="1400" b="0" i="0" u="none" strike="noStrike" cap="none" dirty="0">
                <a:solidFill>
                  <a:srgbClr val="000000"/>
                </a:solidFill>
                <a:latin typeface="Calibri"/>
                <a:ea typeface="Calibri"/>
                <a:cs typeface="Calibri"/>
                <a:sym typeface="Calibri"/>
              </a:rPr>
              <a:t>?</a:t>
            </a:r>
          </a:p>
          <a:p>
            <a:pPr marL="342900" marR="0" lvl="0" indent="-342900" algn="l" rtl="0">
              <a:lnSpc>
                <a:spcPct val="150000"/>
              </a:lnSpc>
              <a:spcBef>
                <a:spcPts val="0"/>
              </a:spcBef>
              <a:spcAft>
                <a:spcPts val="0"/>
              </a:spcAft>
              <a:buClr>
                <a:srgbClr val="000000"/>
              </a:buClr>
              <a:buSzPts val="1400"/>
              <a:buFont typeface="+mj-lt"/>
              <a:buAutoNum type="arabicPeriod"/>
            </a:pPr>
            <a:r>
              <a:rPr lang="en-US" sz="1400" b="0" i="0" u="none" strike="noStrike" cap="none" dirty="0">
                <a:solidFill>
                  <a:srgbClr val="000000"/>
                </a:solidFill>
                <a:latin typeface="Calibri"/>
                <a:ea typeface="Calibri"/>
                <a:cs typeface="Calibri"/>
                <a:sym typeface="Calibri"/>
              </a:rPr>
              <a:t>Are the paths of electrons straight lines between successive collisions (with positive ions of the metal) in the </a:t>
            </a:r>
          </a:p>
          <a:p>
            <a:pPr marR="0" lvl="0" algn="l" rtl="0">
              <a:lnSpc>
                <a:spcPct val="150000"/>
              </a:lnSpc>
              <a:spcBef>
                <a:spcPts val="0"/>
              </a:spcBef>
              <a:spcAft>
                <a:spcPts val="0"/>
              </a:spcAft>
              <a:buClr>
                <a:srgbClr val="000000"/>
              </a:buClr>
              <a:buSzPts val="1400"/>
            </a:pPr>
            <a:r>
              <a:rPr lang="en-US" dirty="0">
                <a:latin typeface="Calibri"/>
                <a:ea typeface="Calibri"/>
                <a:cs typeface="Calibri"/>
                <a:sym typeface="Calibri"/>
              </a:rPr>
              <a:t>        </a:t>
            </a:r>
            <a:r>
              <a:rPr lang="en-US" sz="1400" b="0" i="0" u="none" strike="noStrike" cap="none" dirty="0">
                <a:solidFill>
                  <a:srgbClr val="000000"/>
                </a:solidFill>
                <a:latin typeface="Calibri"/>
                <a:ea typeface="Calibri"/>
                <a:cs typeface="Calibri"/>
                <a:sym typeface="Calibri"/>
              </a:rPr>
              <a:t>(</a:t>
            </a:r>
            <a:r>
              <a:rPr lang="en-US" sz="1400" b="0" i="0" u="none" strike="noStrike" cap="none" dirty="0" err="1">
                <a:solidFill>
                  <a:srgbClr val="000000"/>
                </a:solidFill>
                <a:latin typeface="Calibri"/>
                <a:ea typeface="Calibri"/>
                <a:cs typeface="Calibri"/>
                <a:sym typeface="Calibri"/>
              </a:rPr>
              <a:t>i</a:t>
            </a:r>
            <a:r>
              <a:rPr lang="en-US" sz="1400" b="0" i="0" u="none" strike="noStrike" cap="none" dirty="0">
                <a:solidFill>
                  <a:srgbClr val="000000"/>
                </a:solidFill>
                <a:latin typeface="Calibri"/>
                <a:ea typeface="Calibri"/>
                <a:cs typeface="Calibri"/>
                <a:sym typeface="Calibri"/>
              </a:rPr>
              <a:t>) Absence of electric field</a:t>
            </a:r>
          </a:p>
          <a:p>
            <a:pPr marR="0" lvl="0" algn="l" rtl="0">
              <a:lnSpc>
                <a:spcPct val="150000"/>
              </a:lnSpc>
              <a:spcBef>
                <a:spcPts val="0"/>
              </a:spcBef>
              <a:spcAft>
                <a:spcPts val="0"/>
              </a:spcAft>
              <a:buClr>
                <a:srgbClr val="000000"/>
              </a:buClr>
              <a:buSzPts val="1400"/>
            </a:pPr>
            <a:r>
              <a:rPr lang="en-US" dirty="0">
                <a:latin typeface="Calibri"/>
                <a:ea typeface="Calibri"/>
                <a:cs typeface="Calibri"/>
                <a:sym typeface="Calibri"/>
              </a:rPr>
              <a:t>        </a:t>
            </a:r>
            <a:r>
              <a:rPr lang="en-US" sz="1400" b="0" i="0" u="none" strike="noStrike" cap="none" dirty="0">
                <a:solidFill>
                  <a:srgbClr val="000000"/>
                </a:solidFill>
                <a:latin typeface="Calibri"/>
                <a:ea typeface="Calibri"/>
                <a:cs typeface="Calibri"/>
                <a:sym typeface="Calibri"/>
              </a:rPr>
              <a:t>(ii) Presence of electric field.</a:t>
            </a:r>
          </a:p>
          <a:p>
            <a:pPr marR="0" lvl="0" algn="l" rtl="0">
              <a:lnSpc>
                <a:spcPct val="150000"/>
              </a:lnSpc>
              <a:spcBef>
                <a:spcPts val="0"/>
              </a:spcBef>
              <a:spcAft>
                <a:spcPts val="0"/>
              </a:spcAft>
              <a:buClr>
                <a:srgbClr val="000000"/>
              </a:buClr>
              <a:buSzPts val="1400"/>
            </a:pPr>
            <a:r>
              <a:rPr lang="en-US" dirty="0">
                <a:latin typeface="Calibri"/>
                <a:ea typeface="Calibri"/>
                <a:cs typeface="Calibri"/>
                <a:sym typeface="Calibri"/>
              </a:rPr>
              <a:t>3.     How does drift velocity depend upon temperature?</a:t>
            </a:r>
          </a:p>
          <a:p>
            <a:pPr marR="0" lvl="0" algn="l" rtl="0">
              <a:lnSpc>
                <a:spcPct val="150000"/>
              </a:lnSpc>
              <a:spcBef>
                <a:spcPts val="0"/>
              </a:spcBef>
              <a:spcAft>
                <a:spcPts val="0"/>
              </a:spcAft>
              <a:buClr>
                <a:srgbClr val="000000"/>
              </a:buClr>
              <a:buSzPts val="1400"/>
            </a:pPr>
            <a:r>
              <a:rPr lang="en-US" sz="1400" b="0" i="0" u="none" strike="noStrike" cap="none" dirty="0">
                <a:solidFill>
                  <a:srgbClr val="000000"/>
                </a:solidFill>
                <a:latin typeface="Calibri"/>
                <a:ea typeface="Calibri"/>
                <a:cs typeface="Calibri"/>
                <a:sym typeface="Calibri"/>
              </a:rPr>
              <a:t>4.     How is drift velocity related to current?</a:t>
            </a:r>
          </a:p>
        </p:txBody>
      </p:sp>
    </p:spTree>
    <p:extLst>
      <p:ext uri="{BB962C8B-B14F-4D97-AF65-F5344CB8AC3E}">
        <p14:creationId xmlns:p14="http://schemas.microsoft.com/office/powerpoint/2010/main" val="3106205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0" y="77638"/>
            <a:ext cx="906779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cs typeface="Arial" panose="020B0604020202020204" pitchFamily="34" charset="0"/>
              </a:rPr>
              <a:t>THE RELATION BETWEEN ELECTRIC CURRENT AND DRIFT VELOCITY :</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609850"/>
                <a:ext cx="6636326" cy="1326197"/>
              </a:xfrm>
              <a:prstGeom prst="rect">
                <a:avLst/>
              </a:prstGeom>
              <a:noFill/>
            </p:spPr>
            <p:txBody>
              <a:bodyPr wrap="square" rtlCol="0">
                <a:spAutoFit/>
              </a:bodyPr>
              <a:lstStyle/>
              <a:p>
                <a:pPr>
                  <a:spcAft>
                    <a:spcPts val="600"/>
                  </a:spcAft>
                </a:pPr>
                <a:endParaRPr lang="en-IN" sz="1600" dirty="0"/>
              </a:p>
              <a:p>
                <a:pPr>
                  <a:spcAft>
                    <a:spcPts val="600"/>
                  </a:spcAft>
                </a:pPr>
                <a:r>
                  <a:rPr lang="en-IN" sz="1600" dirty="0"/>
                  <a:t>Hence current through the conductor is  </a:t>
                </a:r>
                <a:endParaRPr lang="en-US" sz="1600" i="1" dirty="0">
                  <a:latin typeface="Cambria Math" panose="02040503050406030204" pitchFamily="18" charset="0"/>
                </a:endParaRPr>
              </a:p>
              <a:p>
                <a:pPr>
                  <a:spcAft>
                    <a:spcPts val="600"/>
                  </a:spcAft>
                </a:pPr>
                <a14:m>
                  <m:oMathPara xmlns:m="http://schemas.openxmlformats.org/officeDocument/2006/math">
                    <m:oMathParaPr>
                      <m:jc m:val="centerGroup"/>
                    </m:oMathParaPr>
                    <m:oMath xmlns:m="http://schemas.openxmlformats.org/officeDocument/2006/math">
                      <m:r>
                        <a:rPr lang="en-IN" sz="1600" i="1">
                          <a:latin typeface="Cambria Math" panose="02040503050406030204" pitchFamily="18" charset="0"/>
                        </a:rPr>
                        <m:t>𝐼</m:t>
                      </m:r>
                      <m:r>
                        <a:rPr lang="en-IN" sz="1600" i="1">
                          <a:latin typeface="Cambria Math" panose="02040503050406030204" pitchFamily="18" charset="0"/>
                        </a:rPr>
                        <m:t>=</m:t>
                      </m:r>
                      <m:f>
                        <m:fPr>
                          <m:ctrlPr>
                            <a:rPr lang="en-IN" sz="1600" i="1">
                              <a:latin typeface="Cambria Math" panose="02040503050406030204" pitchFamily="18" charset="0"/>
                            </a:rPr>
                          </m:ctrlPr>
                        </m:fPr>
                        <m:num>
                          <m:r>
                            <a:rPr lang="en-IN" sz="1600" i="1">
                              <a:latin typeface="Cambria Math" panose="02040503050406030204" pitchFamily="18" charset="0"/>
                            </a:rPr>
                            <m:t>𝛥</m:t>
                          </m:r>
                          <m:r>
                            <a:rPr lang="en-IN" sz="1600" i="1">
                              <a:latin typeface="Cambria Math" panose="02040503050406030204" pitchFamily="18" charset="0"/>
                            </a:rPr>
                            <m:t>𝑞</m:t>
                          </m:r>
                        </m:num>
                        <m:den>
                          <m:r>
                            <a:rPr lang="en-IN" sz="1600" i="1">
                              <a:latin typeface="Cambria Math" panose="02040503050406030204" pitchFamily="18" charset="0"/>
                            </a:rPr>
                            <m:t>𝛥</m:t>
                          </m:r>
                          <m:r>
                            <a:rPr lang="en-IN" sz="1600" i="1">
                              <a:latin typeface="Cambria Math" panose="02040503050406030204" pitchFamily="18" charset="0"/>
                            </a:rPr>
                            <m:t>𝑡</m:t>
                          </m:r>
                        </m:den>
                      </m:f>
                      <m:r>
                        <a:rPr lang="en-IN" sz="1600" i="1">
                          <a:latin typeface="Cambria Math" panose="02040503050406030204" pitchFamily="18" charset="0"/>
                        </a:rPr>
                        <m:t>=</m:t>
                      </m:r>
                      <m:f>
                        <m:fPr>
                          <m:ctrlPr>
                            <a:rPr lang="en-IN" sz="1600" i="1">
                              <a:latin typeface="Cambria Math" panose="02040503050406030204" pitchFamily="18" charset="0"/>
                            </a:rPr>
                          </m:ctrlPr>
                        </m:fPr>
                        <m:num>
                          <m:r>
                            <a:rPr lang="en-IN" sz="1600" i="1">
                              <a:latin typeface="Cambria Math" panose="02040503050406030204" pitchFamily="18" charset="0"/>
                            </a:rPr>
                            <m:t>𝑛𝐴</m:t>
                          </m:r>
                          <m:r>
                            <a:rPr lang="en-US" sz="1600" i="1">
                              <a:latin typeface="Cambria Math" panose="02040503050406030204" pitchFamily="18" charset="0"/>
                            </a:rPr>
                            <m:t>(</m:t>
                          </m:r>
                          <m:r>
                            <a:rPr lang="en-IN" sz="1600" i="1">
                              <a:latin typeface="Cambria Math" panose="02040503050406030204" pitchFamily="18" charset="0"/>
                            </a:rPr>
                            <m:t>𝛥</m:t>
                          </m:r>
                          <m:r>
                            <a:rPr lang="en-IN" sz="1600" i="1">
                              <a:latin typeface="Cambria Math" panose="02040503050406030204" pitchFamily="18" charset="0"/>
                            </a:rPr>
                            <m:t>𝑥</m:t>
                          </m:r>
                          <m:r>
                            <a:rPr lang="en-US" sz="1600" i="1">
                              <a:latin typeface="Cambria Math" panose="02040503050406030204" pitchFamily="18" charset="0"/>
                            </a:rPr>
                            <m:t>)</m:t>
                          </m:r>
                          <m:r>
                            <a:rPr lang="en-IN" sz="1600" i="1">
                              <a:latin typeface="Cambria Math" panose="02040503050406030204" pitchFamily="18" charset="0"/>
                            </a:rPr>
                            <m:t>𝑒</m:t>
                          </m:r>
                        </m:num>
                        <m:den>
                          <m:r>
                            <a:rPr lang="en-IN" sz="1600" i="1">
                              <a:latin typeface="Cambria Math" panose="02040503050406030204" pitchFamily="18" charset="0"/>
                            </a:rPr>
                            <m:t>𝛥</m:t>
                          </m:r>
                          <m:r>
                            <a:rPr lang="en-IN" sz="1600" i="1">
                              <a:latin typeface="Cambria Math" panose="02040503050406030204" pitchFamily="18" charset="0"/>
                            </a:rPr>
                            <m:t>𝑥</m:t>
                          </m:r>
                          <m:r>
                            <a:rPr lang="en-IN" sz="1600" i="1">
                              <a:latin typeface="Cambria Math" panose="02040503050406030204" pitchFamily="18" charset="0"/>
                            </a:rPr>
                            <m:t>/</m:t>
                          </m:r>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den>
                      </m:f>
                      <m:r>
                        <a:rPr lang="en-IN" sz="1600" i="1">
                          <a:latin typeface="Cambria Math" panose="02040503050406030204" pitchFamily="18" charset="0"/>
                        </a:rPr>
                        <m:t>=</m:t>
                      </m:r>
                      <m:r>
                        <a:rPr lang="en-IN" sz="1600" i="1">
                          <a:latin typeface="Cambria Math" panose="02040503050406030204" pitchFamily="18" charset="0"/>
                        </a:rPr>
                        <m:t>𝑛𝐴</m:t>
                      </m:r>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r>
                        <a:rPr lang="en-IN" sz="1600" i="1">
                          <a:latin typeface="Cambria Math" panose="02040503050406030204" pitchFamily="18" charset="0"/>
                        </a:rPr>
                        <m:t>𝑒</m:t>
                      </m:r>
                      <m:r>
                        <a:rPr lang="en-IN" sz="1600" i="1">
                          <a:latin typeface="Cambria Math" panose="02040503050406030204" pitchFamily="18" charset="0"/>
                        </a:rPr>
                        <m:t>⇒</m:t>
                      </m:r>
                      <m:r>
                        <a:rPr lang="en-IN" sz="1600" i="1">
                          <a:latin typeface="Cambria Math" panose="02040503050406030204" pitchFamily="18" charset="0"/>
                        </a:rPr>
                        <m:t>𝐼</m:t>
                      </m:r>
                      <m:r>
                        <a:rPr lang="en-IN" sz="1600" i="1">
                          <a:latin typeface="Cambria Math" panose="02040503050406030204" pitchFamily="18" charset="0"/>
                        </a:rPr>
                        <m:t>=</m:t>
                      </m:r>
                      <m:r>
                        <a:rPr lang="en-IN" sz="1600" i="1">
                          <a:latin typeface="Cambria Math" panose="02040503050406030204" pitchFamily="18" charset="0"/>
                        </a:rPr>
                        <m:t>𝑛𝐴</m:t>
                      </m:r>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r>
                        <a:rPr lang="en-IN" sz="1600" i="1">
                          <a:latin typeface="Cambria Math" panose="02040503050406030204" pitchFamily="18" charset="0"/>
                        </a:rPr>
                        <m:t>𝑒</m:t>
                      </m:r>
                    </m:oMath>
                  </m:oMathPara>
                </a14:m>
                <a:endParaRPr lang="en-IN" sz="1600" dirty="0"/>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609850"/>
                <a:ext cx="6636326" cy="1326197"/>
              </a:xfrm>
              <a:prstGeom prst="rect">
                <a:avLst/>
              </a:prstGeom>
              <a:blipFill>
                <a:blip r:embed="rId2"/>
                <a:stretch>
                  <a:fillRect l="-551"/>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31BE6FE6-F284-4125-B598-6F27C0CAABAB}"/>
              </a:ext>
            </a:extLst>
          </p:cNvPr>
          <p:cNvPicPr>
            <a:picLocks noChangeAspect="1"/>
          </p:cNvPicPr>
          <p:nvPr/>
        </p:nvPicPr>
        <p:blipFill rotWithShape="1">
          <a:blip r:embed="rId3" cstate="print">
            <a:extLst>
              <a:ext uri="{BEBA8EAE-BF5A-486C-A8C5-ECC9F3942E4B}">
                <a14:imgProps xmlns:a14="http://schemas.microsoft.com/office/drawing/2010/main">
                  <a14:imgLayer r:embed="rId4">
                    <a14:imgEffect>
                      <a14:brightnessContrast bright="20000" contrast="-40000"/>
                    </a14:imgEffect>
                  </a14:imgLayer>
                </a14:imgProps>
              </a:ext>
            </a:extLst>
          </a:blip>
          <a:srcRect l="4511" t="10652" b="4636"/>
          <a:stretch/>
        </p:blipFill>
        <p:spPr bwMode="auto">
          <a:xfrm>
            <a:off x="6629400" y="1272949"/>
            <a:ext cx="2514601" cy="1039040"/>
          </a:xfrm>
          <a:prstGeom prst="rect">
            <a:avLst/>
          </a:prstGeom>
          <a:noFill/>
          <a:ln w="9525">
            <a:noFill/>
            <a:miter lim="800000"/>
            <a:headEnd/>
            <a:tailEnd/>
          </a:ln>
        </p:spPr>
      </p:pic>
      <p:pic>
        <p:nvPicPr>
          <p:cNvPr id="6" name="Google Shape;63;p14">
            <a:extLst>
              <a:ext uri="{FF2B5EF4-FFF2-40B4-BE49-F238E27FC236}">
                <a16:creationId xmlns:a16="http://schemas.microsoft.com/office/drawing/2014/main" id="{F2CC3AC6-BE2C-40A2-87BC-00481FF98EA2}"/>
              </a:ext>
            </a:extLst>
          </p:cNvPr>
          <p:cNvPicPr preferRelativeResize="0"/>
          <p:nvPr/>
        </p:nvPicPr>
        <p:blipFill rotWithShape="1">
          <a:blip r:embed="rId5">
            <a:alphaModFix/>
          </a:blip>
          <a:srcRect/>
          <a:stretch/>
        </p:blipFill>
        <p:spPr>
          <a:xfrm>
            <a:off x="7787575" y="4301237"/>
            <a:ext cx="1280224" cy="764625"/>
          </a:xfrm>
          <a:prstGeom prst="rect">
            <a:avLst/>
          </a:prstGeom>
          <a:noFill/>
          <a:ln>
            <a:noFill/>
          </a:ln>
        </p:spPr>
      </p:pic>
    </p:spTree>
    <p:extLst>
      <p:ext uri="{BB962C8B-B14F-4D97-AF65-F5344CB8AC3E}">
        <p14:creationId xmlns:p14="http://schemas.microsoft.com/office/powerpoint/2010/main" val="6279623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cs typeface="Arial" panose="020B0604020202020204" pitchFamily="34" charset="0"/>
              </a:rPr>
              <a:t>NOTE</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2914131"/>
              </a:xfrm>
              <a:prstGeom prst="rect">
                <a:avLst/>
              </a:prstGeom>
              <a:noFill/>
            </p:spPr>
            <p:txBody>
              <a:bodyPr wrap="square" rtlCol="0">
                <a:spAutoFit/>
              </a:bodyPr>
              <a:lstStyle/>
              <a:p>
                <a:pPr>
                  <a:lnSpc>
                    <a:spcPct val="150000"/>
                  </a:lnSpc>
                </a:pPr>
                <a:r>
                  <a:rPr lang="en-IN" sz="1600" dirty="0">
                    <a:latin typeface="Arial" panose="020B0604020202020204" pitchFamily="34" charset="0"/>
                    <a:cs typeface="Arial" panose="020B0604020202020204" pitchFamily="34" charset="0"/>
                  </a:rPr>
                  <a:t>(</a:t>
                </a:r>
                <a:r>
                  <a:rPr lang="en-IN" sz="1600" dirty="0" err="1">
                    <a:latin typeface="Arial" panose="020B0604020202020204" pitchFamily="34" charset="0"/>
                    <a:cs typeface="Arial" panose="020B0604020202020204" pitchFamily="34" charset="0"/>
                  </a:rPr>
                  <a:t>i</a:t>
                </a:r>
                <a:r>
                  <a:rPr lang="en-IN" sz="1600" dirty="0">
                    <a:latin typeface="Arial" panose="020B0604020202020204" pitchFamily="34" charset="0"/>
                    <a:cs typeface="Arial" panose="020B0604020202020204" pitchFamily="34" charset="0"/>
                  </a:rPr>
                  <a:t>) Since A, n, and e are constants</a:t>
                </a:r>
                <a14:m>
                  <m:oMath xmlns:m="http://schemas.openxmlformats.org/officeDocument/2006/math">
                    <m:r>
                      <a:rPr lang="en-US" sz="1600" b="0" i="0" smtClean="0">
                        <a:latin typeface="Cambria Math" panose="02040503050406030204" pitchFamily="18" charset="0"/>
                        <a:cs typeface="Arial" panose="020B0604020202020204" pitchFamily="34" charset="0"/>
                      </a:rPr>
                      <m:t> </m:t>
                    </m:r>
                    <m:r>
                      <m:rPr>
                        <m:nor/>
                      </m:rPr>
                      <a:rPr lang="en-IN" sz="1600">
                        <a:latin typeface="Arial" panose="020B0604020202020204" pitchFamily="34" charset="0"/>
                        <a:cs typeface="Arial" panose="020B0604020202020204" pitchFamily="34" charset="0"/>
                      </a:rPr>
                      <m:t>I</m:t>
                    </m:r>
                    <m:r>
                      <m:rPr>
                        <m:nor/>
                      </m:rPr>
                      <a:rPr lang="en-IN" sz="1600">
                        <a:latin typeface="Arial" panose="020B0604020202020204" pitchFamily="34" charset="0"/>
                        <a:cs typeface="Arial" panose="020B0604020202020204" pitchFamily="34" charset="0"/>
                      </a:rPr>
                      <m:t> </m:t>
                    </m:r>
                    <m:r>
                      <m:rPr>
                        <m:nor/>
                      </m:rPr>
                      <a:rPr lang="en-IN" sz="1600">
                        <a:latin typeface="Arial" panose="020B0604020202020204" pitchFamily="34" charset="0"/>
                        <a:cs typeface="Arial" panose="020B0604020202020204" pitchFamily="34" charset="0"/>
                      </a:rPr>
                      <m:t>α</m:t>
                    </m:r>
                    <m:r>
                      <m:rPr>
                        <m:nor/>
                      </m:rPr>
                      <a:rPr lang="en-IN" sz="1600">
                        <a:latin typeface="Arial" panose="020B0604020202020204" pitchFamily="34" charset="0"/>
                        <a:cs typeface="Arial" panose="020B0604020202020204" pitchFamily="34" charset="0"/>
                      </a:rPr>
                      <m:t> </m:t>
                    </m:r>
                    <m:sSub>
                      <m:sSubPr>
                        <m:ctrlPr>
                          <a:rPr lang="en-IN" sz="1600" i="1">
                            <a:latin typeface="Cambria Math" panose="02040503050406030204" pitchFamily="18" charset="0"/>
                          </a:rPr>
                        </m:ctrlPr>
                      </m:sSubPr>
                      <m:e>
                        <m:r>
                          <m:rPr>
                            <m:nor/>
                          </m:rPr>
                          <a:rPr lang="en-IN" sz="1600">
                            <a:latin typeface="Arial" panose="020B0604020202020204" pitchFamily="34" charset="0"/>
                            <a:cs typeface="Arial" panose="020B0604020202020204" pitchFamily="34" charset="0"/>
                          </a:rPr>
                          <m:t>v</m:t>
                        </m:r>
                      </m:e>
                      <m:sub>
                        <m:r>
                          <a:rPr lang="en-IN" sz="1600" i="1">
                            <a:latin typeface="Cambria Math" panose="02040503050406030204" pitchFamily="18" charset="0"/>
                          </a:rPr>
                          <m:t>𝑑</m:t>
                        </m:r>
                      </m:sub>
                    </m:sSub>
                  </m:oMath>
                </a14:m>
                <a:endParaRPr lang="en-IN" sz="1600" dirty="0">
                  <a:latin typeface="Arial" panose="020B0604020202020204" pitchFamily="34" charset="0"/>
                  <a:cs typeface="Arial" panose="020B0604020202020204" pitchFamily="34" charset="0"/>
                </a:endParaRPr>
              </a:p>
              <a:p>
                <a:pPr>
                  <a:lnSpc>
                    <a:spcPct val="150000"/>
                  </a:lnSpc>
                </a:pPr>
                <a:r>
                  <a:rPr lang="en-IN" sz="1600" dirty="0">
                    <a:latin typeface="Arial" panose="020B0604020202020204" pitchFamily="34" charset="0"/>
                    <a:cs typeface="Arial" panose="020B0604020202020204" pitchFamily="34" charset="0"/>
                  </a:rPr>
                  <a:t>(ii) If </a:t>
                </a:r>
                <a14:m>
                  <m:oMath xmlns:m="http://schemas.openxmlformats.org/officeDocument/2006/math">
                    <m:r>
                      <a:rPr lang="en-IN" sz="1600" i="1">
                        <a:latin typeface="Cambria Math" panose="02040503050406030204" pitchFamily="18" charset="0"/>
                      </a:rPr>
                      <m:t>𝐼</m:t>
                    </m:r>
                  </m:oMath>
                </a14:m>
                <a:r>
                  <a:rPr lang="en-IN" sz="1600" dirty="0">
                    <a:latin typeface="Arial" panose="020B0604020202020204" pitchFamily="34" charset="0"/>
                    <a:cs typeface="Arial" panose="020B0604020202020204" pitchFamily="34" charset="0"/>
                  </a:rPr>
                  <a:t> = constant	</a:t>
                </a:r>
                <a14:m>
                  <m:oMath xmlns:m="http://schemas.openxmlformats.org/officeDocument/2006/math">
                    <m:r>
                      <a:rPr lang="en-IN" sz="1600" i="1">
                        <a:latin typeface="Cambria Math" panose="02040503050406030204" pitchFamily="18" charset="0"/>
                      </a:rPr>
                      <m:t>⇒</m:t>
                    </m:r>
                  </m:oMath>
                </a14:m>
                <a:r>
                  <a:rPr lang="en-IN" sz="1600" dirty="0">
                    <a:latin typeface="Arial" panose="020B0604020202020204" pitchFamily="34" charset="0"/>
                    <a:cs typeface="Arial" panose="020B0604020202020204" pitchFamily="34" charset="0"/>
                  </a:rPr>
                  <a:t>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r>
                      <a:rPr lang="en-IN" sz="1600" i="1">
                        <a:latin typeface="Cambria Math" panose="02040503050406030204" pitchFamily="18" charset="0"/>
                      </a:rPr>
                      <m:t>𝛼</m:t>
                    </m:r>
                    <m:f>
                      <m:fPr>
                        <m:ctrlPr>
                          <a:rPr lang="en-IN" sz="1600" i="1">
                            <a:latin typeface="Cambria Math" panose="02040503050406030204" pitchFamily="18" charset="0"/>
                          </a:rPr>
                        </m:ctrlPr>
                      </m:fPr>
                      <m:num>
                        <m:r>
                          <a:rPr lang="en-IN" sz="1600" i="1">
                            <a:latin typeface="Cambria Math" panose="02040503050406030204" pitchFamily="18" charset="0"/>
                          </a:rPr>
                          <m:t>1</m:t>
                        </m:r>
                      </m:num>
                      <m:den>
                        <m:r>
                          <a:rPr lang="en-IN" sz="1600" i="1">
                            <a:latin typeface="Cambria Math" panose="02040503050406030204" pitchFamily="18" charset="0"/>
                          </a:rPr>
                          <m:t>𝐴</m:t>
                        </m:r>
                      </m:den>
                    </m:f>
                  </m:oMath>
                </a14:m>
                <a:r>
                  <a:rPr lang="en-IN" sz="1600" dirty="0">
                    <a:latin typeface="Arial" panose="020B0604020202020204" pitchFamily="34" charset="0"/>
                    <a:cs typeface="Arial" panose="020B0604020202020204" pitchFamily="34" charset="0"/>
                  </a:rPr>
                  <a:t>	( since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r>
                      <a:rPr lang="en-IN" sz="1600" i="1">
                        <a:latin typeface="Cambria Math" panose="02040503050406030204" pitchFamily="18" charset="0"/>
                      </a:rPr>
                      <m:t>=</m:t>
                    </m:r>
                    <m:f>
                      <m:fPr>
                        <m:ctrlPr>
                          <a:rPr lang="en-IN" sz="1600" i="1">
                            <a:latin typeface="Cambria Math" panose="02040503050406030204" pitchFamily="18" charset="0"/>
                          </a:rPr>
                        </m:ctrlPr>
                      </m:fPr>
                      <m:num>
                        <m:r>
                          <a:rPr lang="en-IN" sz="1600" i="1">
                            <a:latin typeface="Cambria Math" panose="02040503050406030204" pitchFamily="18" charset="0"/>
                          </a:rPr>
                          <m:t>𝐼</m:t>
                        </m:r>
                      </m:num>
                      <m:den>
                        <m:r>
                          <a:rPr lang="en-IN" sz="1600" i="1">
                            <a:latin typeface="Cambria Math" panose="02040503050406030204" pitchFamily="18" charset="0"/>
                          </a:rPr>
                          <m:t>𝑛𝐴𝑒</m:t>
                        </m:r>
                      </m:den>
                    </m:f>
                  </m:oMath>
                </a14:m>
                <a:r>
                  <a:rPr lang="en-IN" sz="1600" dirty="0">
                    <a:latin typeface="Arial" panose="020B0604020202020204" pitchFamily="34" charset="0"/>
                    <a:cs typeface="Arial" panose="020B0604020202020204" pitchFamily="34" charset="0"/>
                  </a:rPr>
                  <a:t> )</a:t>
                </a:r>
              </a:p>
              <a:p>
                <a:pPr>
                  <a:lnSpc>
                    <a:spcPct val="150000"/>
                  </a:lnSpc>
                </a:pPr>
                <a:r>
                  <a:rPr lang="en-IN" sz="1600" dirty="0">
                    <a:latin typeface="Arial" panose="020B0604020202020204" pitchFamily="34" charset="0"/>
                    <a:cs typeface="Arial" panose="020B0604020202020204" pitchFamily="34" charset="0"/>
                  </a:rPr>
                  <a:t>      In the given figure </a:t>
                </a:r>
                <a14:m>
                  <m:oMath xmlns:m="http://schemas.openxmlformats.org/officeDocument/2006/math">
                    <m:sSub>
                      <m:sSubPr>
                        <m:ctrlPr>
                          <a:rPr lang="en-IN" sz="1600" i="1">
                            <a:latin typeface="Cambria Math" panose="02040503050406030204" pitchFamily="18" charset="0"/>
                          </a:rPr>
                        </m:ctrlPr>
                      </m:sSubPr>
                      <m:e>
                        <m:d>
                          <m:dPr>
                            <m:ctrlPr>
                              <a:rPr lang="en-IN" sz="1600" i="1">
                                <a:latin typeface="Cambria Math" panose="02040503050406030204" pitchFamily="18" charset="0"/>
                              </a:rPr>
                            </m:ctrlPr>
                          </m:dPr>
                          <m:e>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e>
                        </m:d>
                      </m:e>
                      <m:sub>
                        <m:r>
                          <a:rPr lang="en-IN" sz="1600" i="1">
                            <a:latin typeface="Cambria Math" panose="02040503050406030204" pitchFamily="18" charset="0"/>
                          </a:rPr>
                          <m:t>𝐴</m:t>
                        </m:r>
                      </m:sub>
                    </m:sSub>
                    <m:r>
                      <a:rPr lang="en-IN" sz="1600" i="1">
                        <a:latin typeface="Cambria Math" panose="02040503050406030204" pitchFamily="18" charset="0"/>
                      </a:rPr>
                      <m:t>&gt;</m:t>
                    </m:r>
                    <m:sSub>
                      <m:sSubPr>
                        <m:ctrlPr>
                          <a:rPr lang="en-IN" sz="1600" i="1">
                            <a:latin typeface="Cambria Math" panose="02040503050406030204" pitchFamily="18" charset="0"/>
                          </a:rPr>
                        </m:ctrlPr>
                      </m:sSubPr>
                      <m:e>
                        <m:d>
                          <m:dPr>
                            <m:ctrlPr>
                              <a:rPr lang="en-IN" sz="1600" i="1">
                                <a:latin typeface="Cambria Math" panose="02040503050406030204" pitchFamily="18" charset="0"/>
                              </a:rPr>
                            </m:ctrlPr>
                          </m:dPr>
                          <m:e>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e>
                        </m:d>
                      </m:e>
                      <m:sub>
                        <m:r>
                          <a:rPr lang="en-IN" sz="1600" i="1">
                            <a:latin typeface="Cambria Math" panose="02040503050406030204" pitchFamily="18" charset="0"/>
                          </a:rPr>
                          <m:t>𝐵</m:t>
                        </m:r>
                      </m:sub>
                    </m:sSub>
                  </m:oMath>
                </a14:m>
                <a:endParaRPr lang="en-IN" sz="1600" dirty="0">
                  <a:latin typeface="Arial" panose="020B0604020202020204" pitchFamily="34" charset="0"/>
                  <a:cs typeface="Arial" panose="020B0604020202020204" pitchFamily="34" charset="0"/>
                </a:endParaRPr>
              </a:p>
              <a:p>
                <a:pPr>
                  <a:lnSpc>
                    <a:spcPct val="150000"/>
                  </a:lnSpc>
                </a:pPr>
                <a:r>
                  <a:rPr lang="en-IN" sz="1600" dirty="0">
                    <a:latin typeface="Arial" panose="020B0604020202020204" pitchFamily="34" charset="0"/>
                    <a:cs typeface="Arial" panose="020B0604020202020204" pitchFamily="34" charset="0"/>
                  </a:rPr>
                  <a:t>(iii) As drift speed can be,  </a:t>
                </a:r>
                <a14:m>
                  <m:oMath xmlns:m="http://schemas.openxmlformats.org/officeDocument/2006/math">
                    <m:sSub>
                      <m:sSubPr>
                        <m:ctrlPr>
                          <a:rPr lang="en-IN" sz="2000" i="1">
                            <a:latin typeface="Cambria Math" panose="02040503050406030204" pitchFamily="18" charset="0"/>
                          </a:rPr>
                        </m:ctrlPr>
                      </m:sSubPr>
                      <m:e>
                        <m:r>
                          <a:rPr lang="en-IN" sz="2000" i="1">
                            <a:latin typeface="Cambria Math" panose="02040503050406030204" pitchFamily="18" charset="0"/>
                          </a:rPr>
                          <m:t>𝑣</m:t>
                        </m:r>
                      </m:e>
                      <m:sub>
                        <m:r>
                          <a:rPr lang="en-IN" sz="2000" i="1">
                            <a:latin typeface="Cambria Math" panose="02040503050406030204" pitchFamily="18" charset="0"/>
                          </a:rPr>
                          <m:t>𝑑</m:t>
                        </m:r>
                      </m:sub>
                    </m:sSub>
                    <m:r>
                      <a:rPr lang="en-IN" sz="2000" i="1">
                        <a:latin typeface="Cambria Math" panose="02040503050406030204" pitchFamily="18" charset="0"/>
                      </a:rPr>
                      <m:t>=</m:t>
                    </m:r>
                    <m:f>
                      <m:fPr>
                        <m:ctrlPr>
                          <a:rPr lang="en-IN" sz="2000" i="1">
                            <a:latin typeface="Cambria Math" panose="02040503050406030204" pitchFamily="18" charset="0"/>
                          </a:rPr>
                        </m:ctrlPr>
                      </m:fPr>
                      <m:num>
                        <m:r>
                          <a:rPr lang="en-IN" sz="2000" i="1">
                            <a:latin typeface="Cambria Math" panose="02040503050406030204" pitchFamily="18" charset="0"/>
                          </a:rPr>
                          <m:t>𝐼</m:t>
                        </m:r>
                      </m:num>
                      <m:den>
                        <m:r>
                          <a:rPr lang="en-IN" sz="2000" i="1">
                            <a:latin typeface="Cambria Math" panose="02040503050406030204" pitchFamily="18" charset="0"/>
                          </a:rPr>
                          <m:t>𝑛𝐴𝑒</m:t>
                        </m:r>
                      </m:den>
                    </m:f>
                    <m:r>
                      <a:rPr lang="en-IN" sz="2000" i="1">
                        <a:latin typeface="Cambria Math" panose="02040503050406030204" pitchFamily="18" charset="0"/>
                      </a:rPr>
                      <m:t>=</m:t>
                    </m:r>
                    <m:f>
                      <m:fPr>
                        <m:ctrlPr>
                          <a:rPr lang="en-IN" sz="2000" i="1">
                            <a:latin typeface="Cambria Math" panose="02040503050406030204" pitchFamily="18" charset="0"/>
                          </a:rPr>
                        </m:ctrlPr>
                      </m:fPr>
                      <m:num>
                        <m:r>
                          <a:rPr lang="en-IN" sz="2000" i="1">
                            <a:latin typeface="Cambria Math" panose="02040503050406030204" pitchFamily="18" charset="0"/>
                          </a:rPr>
                          <m:t>𝑉</m:t>
                        </m:r>
                      </m:num>
                      <m:den>
                        <m:r>
                          <a:rPr lang="en-IN" sz="2000" i="1">
                            <a:latin typeface="Cambria Math" panose="02040503050406030204" pitchFamily="18" charset="0"/>
                          </a:rPr>
                          <m:t>𝑅𝑛𝐴𝑒</m:t>
                        </m:r>
                      </m:den>
                    </m:f>
                    <m:r>
                      <a:rPr lang="en-IN" sz="2000" i="1">
                        <a:latin typeface="Cambria Math" panose="02040503050406030204" pitchFamily="18" charset="0"/>
                      </a:rPr>
                      <m:t>=</m:t>
                    </m:r>
                    <m:f>
                      <m:fPr>
                        <m:ctrlPr>
                          <a:rPr lang="en-IN" sz="2000" i="1">
                            <a:latin typeface="Cambria Math" panose="02040503050406030204" pitchFamily="18" charset="0"/>
                          </a:rPr>
                        </m:ctrlPr>
                      </m:fPr>
                      <m:num>
                        <m:r>
                          <a:rPr lang="en-IN" sz="2000" i="1">
                            <a:latin typeface="Cambria Math" panose="02040503050406030204" pitchFamily="18" charset="0"/>
                          </a:rPr>
                          <m:t>𝑉</m:t>
                        </m:r>
                      </m:num>
                      <m:den>
                        <m:d>
                          <m:dPr>
                            <m:ctrlPr>
                              <a:rPr lang="en-IN" sz="2000" i="1">
                                <a:latin typeface="Cambria Math" panose="02040503050406030204" pitchFamily="18" charset="0"/>
                              </a:rPr>
                            </m:ctrlPr>
                          </m:dPr>
                          <m:e>
                            <m:f>
                              <m:fPr>
                                <m:ctrlPr>
                                  <a:rPr lang="en-IN" sz="2000" i="1">
                                    <a:latin typeface="Cambria Math" panose="02040503050406030204" pitchFamily="18" charset="0"/>
                                  </a:rPr>
                                </m:ctrlPr>
                              </m:fPr>
                              <m:num>
                                <m:r>
                                  <a:rPr lang="en-IN" sz="2000" i="1">
                                    <a:latin typeface="Cambria Math" panose="02040503050406030204" pitchFamily="18" charset="0"/>
                                  </a:rPr>
                                  <m:t>𝜌</m:t>
                                </m:r>
                                <m:r>
                                  <a:rPr lang="en-IN" sz="2000" i="1">
                                    <a:latin typeface="Cambria Math" panose="02040503050406030204" pitchFamily="18" charset="0"/>
                                  </a:rPr>
                                  <m:t>𝑙</m:t>
                                </m:r>
                              </m:num>
                              <m:den>
                                <m:r>
                                  <a:rPr lang="en-IN" sz="2000" i="1">
                                    <a:latin typeface="Cambria Math" panose="02040503050406030204" pitchFamily="18" charset="0"/>
                                  </a:rPr>
                                  <m:t>𝐴</m:t>
                                </m:r>
                              </m:den>
                            </m:f>
                          </m:e>
                        </m:d>
                        <m:r>
                          <a:rPr lang="en-IN" sz="2000" i="1">
                            <a:latin typeface="Cambria Math" panose="02040503050406030204" pitchFamily="18" charset="0"/>
                          </a:rPr>
                          <m:t>𝑛𝐴𝑒</m:t>
                        </m:r>
                      </m:den>
                    </m:f>
                    <m:r>
                      <a:rPr lang="en-IN" sz="2000" i="1">
                        <a:latin typeface="Cambria Math" panose="02040503050406030204" pitchFamily="18" charset="0"/>
                      </a:rPr>
                      <m:t>=</m:t>
                    </m:r>
                    <m:f>
                      <m:fPr>
                        <m:ctrlPr>
                          <a:rPr lang="en-IN" sz="2000" i="1">
                            <a:latin typeface="Cambria Math" panose="02040503050406030204" pitchFamily="18" charset="0"/>
                          </a:rPr>
                        </m:ctrlPr>
                      </m:fPr>
                      <m:num>
                        <m:r>
                          <a:rPr lang="en-IN" sz="2000" i="1">
                            <a:latin typeface="Cambria Math" panose="02040503050406030204" pitchFamily="18" charset="0"/>
                          </a:rPr>
                          <m:t>𝑉</m:t>
                        </m:r>
                      </m:num>
                      <m:den>
                        <m:r>
                          <a:rPr lang="en-IN" sz="2000" i="1">
                            <a:latin typeface="Cambria Math" panose="02040503050406030204" pitchFamily="18" charset="0"/>
                          </a:rPr>
                          <m:t>𝑛</m:t>
                        </m:r>
                        <m:r>
                          <a:rPr lang="en-IN" sz="2000" i="1">
                            <a:latin typeface="Cambria Math" panose="02040503050406030204" pitchFamily="18" charset="0"/>
                          </a:rPr>
                          <m:t>𝜌</m:t>
                        </m:r>
                        <m:r>
                          <a:rPr lang="en-IN" sz="2000" i="1">
                            <a:latin typeface="Cambria Math" panose="02040503050406030204" pitchFamily="18" charset="0"/>
                          </a:rPr>
                          <m:t>𝑙𝑒</m:t>
                        </m:r>
                      </m:den>
                    </m:f>
                  </m:oMath>
                </a14:m>
                <a:endParaRPr lang="en-IN" sz="2000" dirty="0">
                  <a:latin typeface="Arial" panose="020B0604020202020204" pitchFamily="34" charset="0"/>
                  <a:cs typeface="Arial" panose="020B0604020202020204" pitchFamily="34" charset="0"/>
                </a:endParaRPr>
              </a:p>
              <a:p>
                <a:pPr>
                  <a:lnSpc>
                    <a:spcPct val="150000"/>
                  </a:lnSpc>
                </a:pPr>
                <a:r>
                  <a:rPr lang="en-IN" sz="1600" dirty="0">
                    <a:latin typeface="Arial" panose="020B0604020202020204" pitchFamily="34" charset="0"/>
                    <a:cs typeface="Arial" panose="020B0604020202020204" pitchFamily="34" charset="0"/>
                  </a:rPr>
                  <a:t>Hence if  V = constant then </a:t>
                </a:r>
                <a14:m>
                  <m:oMath xmlns:m="http://schemas.openxmlformats.org/officeDocument/2006/math">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oMath>
                </a14:m>
                <a:r>
                  <a:rPr lang="en-IN" sz="1600" dirty="0">
                    <a:latin typeface="Arial" panose="020B0604020202020204" pitchFamily="34" charset="0"/>
                    <a:cs typeface="Arial" panose="020B0604020202020204" pitchFamily="34" charset="0"/>
                  </a:rPr>
                  <a:t> is independent of the area of cross-section.</a:t>
                </a:r>
              </a:p>
              <a:p>
                <a:pPr>
                  <a:lnSpc>
                    <a:spcPct val="150000"/>
                  </a:lnSpc>
                </a:pPr>
                <a:r>
                  <a:rPr lang="en-IN" sz="1600" dirty="0">
                    <a:latin typeface="Arial" panose="020B0604020202020204" pitchFamily="34" charset="0"/>
                    <a:cs typeface="Arial" panose="020B0604020202020204" pitchFamily="34" charset="0"/>
                  </a:rPr>
                  <a:t>In the given figure </a:t>
                </a:r>
                <a14:m>
                  <m:oMath xmlns:m="http://schemas.openxmlformats.org/officeDocument/2006/math">
                    <m:sSub>
                      <m:sSubPr>
                        <m:ctrlPr>
                          <a:rPr lang="en-IN" sz="1600" i="1">
                            <a:latin typeface="Cambria Math" panose="02040503050406030204" pitchFamily="18" charset="0"/>
                          </a:rPr>
                        </m:ctrlPr>
                      </m:sSubPr>
                      <m:e>
                        <m:d>
                          <m:dPr>
                            <m:ctrlPr>
                              <a:rPr lang="en-IN" sz="1600" i="1">
                                <a:latin typeface="Cambria Math" panose="02040503050406030204" pitchFamily="18" charset="0"/>
                              </a:rPr>
                            </m:ctrlPr>
                          </m:dPr>
                          <m:e>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e>
                        </m:d>
                      </m:e>
                      <m:sub>
                        <m:r>
                          <a:rPr lang="en-IN" sz="1600" i="1">
                            <a:latin typeface="Cambria Math" panose="02040503050406030204" pitchFamily="18" charset="0"/>
                          </a:rPr>
                          <m:t>𝐴</m:t>
                        </m:r>
                      </m:sub>
                    </m:sSub>
                    <m:r>
                      <a:rPr lang="en-IN" sz="1600" i="1">
                        <a:latin typeface="Cambria Math" panose="02040503050406030204" pitchFamily="18" charset="0"/>
                      </a:rPr>
                      <m:t>=</m:t>
                    </m:r>
                    <m:sSub>
                      <m:sSubPr>
                        <m:ctrlPr>
                          <a:rPr lang="en-IN" sz="1600" i="1">
                            <a:latin typeface="Cambria Math" panose="02040503050406030204" pitchFamily="18" charset="0"/>
                          </a:rPr>
                        </m:ctrlPr>
                      </m:sSubPr>
                      <m:e>
                        <m:d>
                          <m:dPr>
                            <m:ctrlPr>
                              <a:rPr lang="en-IN" sz="1600" i="1">
                                <a:latin typeface="Cambria Math" panose="02040503050406030204" pitchFamily="18" charset="0"/>
                              </a:rPr>
                            </m:ctrlPr>
                          </m:dPr>
                          <m:e>
                            <m:sSub>
                              <m:sSubPr>
                                <m:ctrlPr>
                                  <a:rPr lang="en-IN" sz="1600" i="1">
                                    <a:latin typeface="Cambria Math" panose="02040503050406030204" pitchFamily="18" charset="0"/>
                                  </a:rPr>
                                </m:ctrlPr>
                              </m:sSubPr>
                              <m:e>
                                <m:r>
                                  <a:rPr lang="en-IN" sz="1600" i="1">
                                    <a:latin typeface="Cambria Math" panose="02040503050406030204" pitchFamily="18" charset="0"/>
                                  </a:rPr>
                                  <m:t>𝑣</m:t>
                                </m:r>
                              </m:e>
                              <m:sub>
                                <m:r>
                                  <a:rPr lang="en-IN" sz="1600" i="1">
                                    <a:latin typeface="Cambria Math" panose="02040503050406030204" pitchFamily="18" charset="0"/>
                                  </a:rPr>
                                  <m:t>𝑑</m:t>
                                </m:r>
                              </m:sub>
                            </m:sSub>
                          </m:e>
                        </m:d>
                      </m:e>
                      <m:sub>
                        <m:r>
                          <a:rPr lang="en-IN" sz="1600" i="1">
                            <a:latin typeface="Cambria Math" panose="02040503050406030204" pitchFamily="18" charset="0"/>
                          </a:rPr>
                          <m:t>𝐵</m:t>
                        </m:r>
                      </m:sub>
                    </m:sSub>
                  </m:oMath>
                </a14:m>
                <a:endParaRPr lang="en-IN" sz="1600" dirty="0">
                  <a:latin typeface="Arial" panose="020B0604020202020204" pitchFamily="34" charset="0"/>
                  <a:cs typeface="Arial" panose="020B0604020202020204" pitchFamily="34" charset="0"/>
                </a:endParaRPr>
              </a:p>
            </p:txBody>
          </p:sp>
        </mc:Choice>
        <mc:Fallback>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2914131"/>
              </a:xfrm>
              <a:prstGeom prst="rect">
                <a:avLst/>
              </a:prstGeom>
              <a:blipFill>
                <a:blip r:embed="rId2"/>
                <a:stretch>
                  <a:fillRect l="-408" b="-1883"/>
                </a:stretch>
              </a:blipFill>
            </p:spPr>
            <p:txBody>
              <a:bodyPr/>
              <a:lstStyle/>
              <a:p>
                <a:r>
                  <a:rPr lang="en-IN">
                    <a:noFill/>
                  </a:rPr>
                  <a:t> </a:t>
                </a:r>
              </a:p>
            </p:txBody>
          </p:sp>
        </mc:Fallback>
      </mc:AlternateContent>
      <p:pic>
        <p:nvPicPr>
          <p:cNvPr id="6" name="Picture 5">
            <a:extLst>
              <a:ext uri="{FF2B5EF4-FFF2-40B4-BE49-F238E27FC236}">
                <a16:creationId xmlns:a16="http://schemas.microsoft.com/office/drawing/2014/main" id="{EBAEB359-63B9-43AE-9DBA-67110A03D1BB}"/>
              </a:ext>
            </a:extLst>
          </p:cNvPr>
          <p:cNvPicPr>
            <a:picLocks noChangeAspect="1"/>
          </p:cNvPicPr>
          <p:nvPr/>
        </p:nvPicPr>
        <p:blipFill>
          <a:blip r:embed="rId3" cstate="print"/>
          <a:srcRect/>
          <a:stretch>
            <a:fillRect/>
          </a:stretch>
        </p:blipFill>
        <p:spPr bwMode="auto">
          <a:xfrm>
            <a:off x="6431577" y="184404"/>
            <a:ext cx="2186803" cy="1087361"/>
          </a:xfrm>
          <a:prstGeom prst="rect">
            <a:avLst/>
          </a:prstGeom>
          <a:noFill/>
          <a:ln w="9525">
            <a:noFill/>
            <a:miter lim="800000"/>
            <a:headEnd/>
            <a:tailEnd/>
          </a:ln>
        </p:spPr>
      </p:pic>
      <p:pic>
        <p:nvPicPr>
          <p:cNvPr id="7" name="Picture 6">
            <a:extLst>
              <a:ext uri="{FF2B5EF4-FFF2-40B4-BE49-F238E27FC236}">
                <a16:creationId xmlns:a16="http://schemas.microsoft.com/office/drawing/2014/main" id="{D5B34A91-E093-4340-AEF8-87A954B591A5}"/>
              </a:ext>
            </a:extLst>
          </p:cNvPr>
          <p:cNvPicPr>
            <a:picLocks noChangeAspect="1"/>
          </p:cNvPicPr>
          <p:nvPr/>
        </p:nvPicPr>
        <p:blipFill>
          <a:blip r:embed="rId4" cstate="print"/>
          <a:srcRect/>
          <a:stretch>
            <a:fillRect/>
          </a:stretch>
        </p:blipFill>
        <p:spPr bwMode="auto">
          <a:xfrm>
            <a:off x="6555321" y="1490651"/>
            <a:ext cx="2063059" cy="1259116"/>
          </a:xfrm>
          <a:prstGeom prst="rect">
            <a:avLst/>
          </a:prstGeom>
          <a:noFill/>
          <a:ln w="9525">
            <a:noFill/>
            <a:miter lim="800000"/>
            <a:headEnd/>
            <a:tailEnd/>
          </a:ln>
        </p:spPr>
      </p:pic>
      <p:pic>
        <p:nvPicPr>
          <p:cNvPr id="8" name="Google Shape;63;p14">
            <a:extLst>
              <a:ext uri="{FF2B5EF4-FFF2-40B4-BE49-F238E27FC236}">
                <a16:creationId xmlns:a16="http://schemas.microsoft.com/office/drawing/2014/main" id="{E72EECA6-9C9C-4713-A7FF-040A3CADC8BF}"/>
              </a:ext>
            </a:extLst>
          </p:cNvPr>
          <p:cNvPicPr preferRelativeResize="0"/>
          <p:nvPr/>
        </p:nvPicPr>
        <p:blipFill rotWithShape="1">
          <a:blip r:embed="rId5">
            <a:alphaModFix/>
          </a:blip>
          <a:srcRect/>
          <a:stretch/>
        </p:blipFill>
        <p:spPr>
          <a:xfrm>
            <a:off x="7787575" y="4415415"/>
            <a:ext cx="1259444" cy="686988"/>
          </a:xfrm>
          <a:prstGeom prst="rect">
            <a:avLst/>
          </a:prstGeom>
          <a:noFill/>
          <a:ln>
            <a:noFill/>
          </a:ln>
        </p:spPr>
      </p:pic>
    </p:spTree>
    <p:extLst>
      <p:ext uri="{BB962C8B-B14F-4D97-AF65-F5344CB8AC3E}">
        <p14:creationId xmlns:p14="http://schemas.microsoft.com/office/powerpoint/2010/main" val="2126631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cs typeface="Arial" panose="020B0604020202020204" pitchFamily="34" charset="0"/>
              </a:rPr>
              <a:t>Numerical</a:t>
            </a:r>
          </a:p>
        </p:txBody>
      </p:sp>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785343"/>
          </a:xfrm>
          <a:prstGeom prst="rect">
            <a:avLst/>
          </a:prstGeom>
          <a:noFill/>
        </p:spPr>
        <p:txBody>
          <a:bodyPr wrap="square" rtlCol="0">
            <a:spAutoFit/>
          </a:bodyPr>
          <a:lstStyle/>
          <a:p>
            <a:pPr>
              <a:lnSpc>
                <a:spcPct val="150000"/>
              </a:lnSpc>
              <a:spcAft>
                <a:spcPts val="600"/>
              </a:spcAft>
            </a:pPr>
            <a:r>
              <a:rPr lang="en-US" sz="1600" b="1" dirty="0">
                <a:latin typeface="Arial" panose="020B0604020202020204" pitchFamily="34" charset="0"/>
                <a:cs typeface="Arial" panose="020B0604020202020204" pitchFamily="34" charset="0"/>
              </a:rPr>
              <a:t>Question</a:t>
            </a:r>
            <a:r>
              <a:rPr lang="en-US" sz="1600" dirty="0">
                <a:latin typeface="Arial" panose="020B0604020202020204" pitchFamily="34" charset="0"/>
                <a:cs typeface="Arial" panose="020B0604020202020204" pitchFamily="34" charset="0"/>
              </a:rPr>
              <a:t>: </a:t>
            </a:r>
            <a:r>
              <a:rPr lang="en-IN" sz="1600" dirty="0">
                <a:latin typeface="Arial" panose="020B0604020202020204" pitchFamily="34" charset="0"/>
                <a:cs typeface="Arial" panose="020B0604020202020204" pitchFamily="34" charset="0"/>
              </a:rPr>
              <a:t>For two nichrome wires connected in series with a battery, how does the ratio of drift velocities of electrons in them depend on their (</a:t>
            </a:r>
            <a:r>
              <a:rPr lang="en-IN" sz="1600" dirty="0" err="1">
                <a:latin typeface="Arial" panose="020B0604020202020204" pitchFamily="34" charset="0"/>
                <a:cs typeface="Arial" panose="020B0604020202020204" pitchFamily="34" charset="0"/>
              </a:rPr>
              <a:t>i</a:t>
            </a:r>
            <a:r>
              <a:rPr lang="en-IN" sz="1600" dirty="0">
                <a:latin typeface="Arial" panose="020B0604020202020204" pitchFamily="34" charset="0"/>
                <a:cs typeface="Arial" panose="020B0604020202020204" pitchFamily="34" charset="0"/>
              </a:rPr>
              <a:t>) lengths (ii) diameters.</a:t>
            </a:r>
          </a:p>
        </p:txBody>
      </p:sp>
      <p:pic>
        <p:nvPicPr>
          <p:cNvPr id="5" name="Google Shape;63;p14">
            <a:extLst>
              <a:ext uri="{FF2B5EF4-FFF2-40B4-BE49-F238E27FC236}">
                <a16:creationId xmlns:a16="http://schemas.microsoft.com/office/drawing/2014/main" id="{A784D4AE-F026-4721-98CE-6DE23A498B24}"/>
              </a:ext>
            </a:extLst>
          </p:cNvPr>
          <p:cNvPicPr preferRelativeResize="0"/>
          <p:nvPr/>
        </p:nvPicPr>
        <p:blipFill rotWithShape="1">
          <a:blip r:embed="rId2">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29364727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IN" sz="2000" b="1" dirty="0">
                <a:solidFill>
                  <a:srgbClr val="FF0000"/>
                </a:solidFill>
                <a:cs typeface="Arial" panose="020B0604020202020204" pitchFamily="34" charset="0"/>
              </a:rPr>
              <a:t>Numerical</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2770887"/>
              </a:xfrm>
              <a:prstGeom prst="rect">
                <a:avLst/>
              </a:prstGeom>
              <a:noFill/>
            </p:spPr>
            <p:txBody>
              <a:bodyPr wrap="square" rtlCol="0">
                <a:spAutoFit/>
              </a:bodyPr>
              <a:lstStyle/>
              <a:p>
                <a:pPr>
                  <a:lnSpc>
                    <a:spcPct val="150000"/>
                  </a:lnSpc>
                  <a:spcAft>
                    <a:spcPts val="600"/>
                  </a:spcAft>
                </a:pPr>
                <a:r>
                  <a:rPr lang="en-US" sz="1600" b="1" dirty="0">
                    <a:latin typeface="Arial" panose="020B0604020202020204" pitchFamily="34" charset="0"/>
                    <a:cs typeface="Arial" panose="020B0604020202020204" pitchFamily="34" charset="0"/>
                  </a:rPr>
                  <a:t>Question</a:t>
                </a:r>
                <a:r>
                  <a:rPr lang="en-US" sz="1600" dirty="0">
                    <a:latin typeface="Arial" panose="020B0604020202020204" pitchFamily="34" charset="0"/>
                    <a:cs typeface="Arial" panose="020B0604020202020204" pitchFamily="34" charset="0"/>
                  </a:rPr>
                  <a:t>: </a:t>
                </a:r>
                <a:r>
                  <a:rPr lang="en-IN" sz="1600" dirty="0">
                    <a:latin typeface="Arial" panose="020B0604020202020204" pitchFamily="34" charset="0"/>
                    <a:cs typeface="Arial" panose="020B0604020202020204" pitchFamily="34" charset="0"/>
                  </a:rPr>
                  <a:t>For two nichrome wires connected in series with a battery, how does the ratio of drift velocities of electrons in them depend on their (</a:t>
                </a:r>
                <a:r>
                  <a:rPr lang="en-IN" sz="1600" dirty="0" err="1">
                    <a:latin typeface="Arial" panose="020B0604020202020204" pitchFamily="34" charset="0"/>
                    <a:cs typeface="Arial" panose="020B0604020202020204" pitchFamily="34" charset="0"/>
                  </a:rPr>
                  <a:t>i</a:t>
                </a:r>
                <a:r>
                  <a:rPr lang="en-IN" sz="1600" dirty="0">
                    <a:latin typeface="Arial" panose="020B0604020202020204" pitchFamily="34" charset="0"/>
                    <a:cs typeface="Arial" panose="020B0604020202020204" pitchFamily="34" charset="0"/>
                  </a:rPr>
                  <a:t>) lengths (ii) diameters.</a:t>
                </a:r>
              </a:p>
              <a:p>
                <a:pPr>
                  <a:lnSpc>
                    <a:spcPct val="150000"/>
                  </a:lnSpc>
                  <a:spcAft>
                    <a:spcPts val="600"/>
                  </a:spcAft>
                </a:pPr>
                <a:endParaRPr lang="en-IN" sz="1600" dirty="0">
                  <a:latin typeface="Arial" panose="020B0604020202020204" pitchFamily="34" charset="0"/>
                  <a:cs typeface="Arial" panose="020B0604020202020204" pitchFamily="34" charset="0"/>
                </a:endParaRPr>
              </a:p>
              <a:p>
                <a:pPr>
                  <a:lnSpc>
                    <a:spcPct val="150000"/>
                  </a:lnSpc>
                </a:pPr>
                <a:r>
                  <a:rPr lang="en-IN" sz="1600" b="1" dirty="0">
                    <a:latin typeface="Arial" panose="020B0604020202020204" pitchFamily="34" charset="0"/>
                    <a:cs typeface="Arial" panose="020B0604020202020204" pitchFamily="34" charset="0"/>
                  </a:rPr>
                  <a:t>Solutions: </a:t>
                </a:r>
                <a:r>
                  <a:rPr lang="en-IN" sz="1600" dirty="0">
                    <a:latin typeface="Arial" panose="020B0604020202020204" pitchFamily="34" charset="0"/>
                    <a:cs typeface="Arial" panose="020B0604020202020204" pitchFamily="34" charset="0"/>
                  </a:rPr>
                  <a:t>In series connection current is constant.</a:t>
                </a:r>
              </a:p>
              <a:p>
                <a:pPr>
                  <a:lnSpc>
                    <a:spcPct val="150000"/>
                  </a:lnSpc>
                </a:pPr>
                <a14:m>
                  <m:oMath xmlns:m="http://schemas.openxmlformats.org/officeDocument/2006/math">
                    <m:r>
                      <a:rPr lang="en-IN" sz="1600" i="1">
                        <a:latin typeface="Cambria Math" panose="02040503050406030204" pitchFamily="18" charset="0"/>
                      </a:rPr>
                      <m:t>∴</m:t>
                    </m:r>
                  </m:oMath>
                </a14:m>
                <a:r>
                  <a:rPr lang="en-IN" sz="1600" dirty="0">
                    <a:latin typeface="Arial" panose="020B0604020202020204" pitchFamily="34" charset="0"/>
                    <a:cs typeface="Arial" panose="020B0604020202020204" pitchFamily="34" charset="0"/>
                  </a:rPr>
                  <a:t> </a:t>
                </a:r>
                <a14:m>
                  <m:oMath xmlns:m="http://schemas.openxmlformats.org/officeDocument/2006/math">
                    <m:sSub>
                      <m:sSubPr>
                        <m:ctrlPr>
                          <a:rPr lang="en-IN" sz="1800" i="1">
                            <a:latin typeface="Cambria Math" panose="02040503050406030204" pitchFamily="18" charset="0"/>
                          </a:rPr>
                        </m:ctrlPr>
                      </m:sSubPr>
                      <m:e>
                        <m:r>
                          <a:rPr lang="en-IN" sz="1800" i="1">
                            <a:latin typeface="Cambria Math" panose="02040503050406030204" pitchFamily="18" charset="0"/>
                          </a:rPr>
                          <m:t>𝑣</m:t>
                        </m:r>
                      </m:e>
                      <m:sub>
                        <m:r>
                          <a:rPr lang="en-IN" sz="1800" i="1">
                            <a:latin typeface="Cambria Math" panose="02040503050406030204" pitchFamily="18" charset="0"/>
                          </a:rPr>
                          <m:t>𝑑</m:t>
                        </m:r>
                      </m:sub>
                    </m:sSub>
                    <m:r>
                      <a:rPr lang="en-IN" sz="1800" i="1">
                        <a:latin typeface="Cambria Math" panose="02040503050406030204" pitchFamily="18" charset="0"/>
                      </a:rPr>
                      <m:t>=</m:t>
                    </m:r>
                    <m:f>
                      <m:fPr>
                        <m:ctrlPr>
                          <a:rPr lang="en-IN" sz="1800" i="1">
                            <a:latin typeface="Cambria Math" panose="02040503050406030204" pitchFamily="18" charset="0"/>
                          </a:rPr>
                        </m:ctrlPr>
                      </m:fPr>
                      <m:num>
                        <m:r>
                          <a:rPr lang="en-IN" sz="1800" i="1">
                            <a:latin typeface="Cambria Math" panose="02040503050406030204" pitchFamily="18" charset="0"/>
                          </a:rPr>
                          <m:t>𝐼</m:t>
                        </m:r>
                      </m:num>
                      <m:den>
                        <m:r>
                          <a:rPr lang="en-IN" sz="1800" i="1">
                            <a:latin typeface="Cambria Math" panose="02040503050406030204" pitchFamily="18" charset="0"/>
                          </a:rPr>
                          <m:t>𝑛𝐴𝑒</m:t>
                        </m:r>
                      </m:den>
                    </m:f>
                    <m:r>
                      <a:rPr lang="en-IN" sz="1800" i="1">
                        <a:latin typeface="Cambria Math" panose="02040503050406030204" pitchFamily="18" charset="0"/>
                      </a:rPr>
                      <m:t>⇒</m:t>
                    </m:r>
                    <m:sSub>
                      <m:sSubPr>
                        <m:ctrlPr>
                          <a:rPr lang="en-IN" sz="1800" i="1">
                            <a:latin typeface="Cambria Math" panose="02040503050406030204" pitchFamily="18" charset="0"/>
                          </a:rPr>
                        </m:ctrlPr>
                      </m:sSubPr>
                      <m:e>
                        <m:r>
                          <a:rPr lang="en-IN" sz="1800" i="1">
                            <a:latin typeface="Cambria Math" panose="02040503050406030204" pitchFamily="18" charset="0"/>
                          </a:rPr>
                          <m:t>𝑣</m:t>
                        </m:r>
                      </m:e>
                      <m:sub>
                        <m:r>
                          <a:rPr lang="en-IN" sz="1800" i="1">
                            <a:latin typeface="Cambria Math" panose="02040503050406030204" pitchFamily="18" charset="0"/>
                          </a:rPr>
                          <m:t>𝑑</m:t>
                        </m:r>
                      </m:sub>
                    </m:sSub>
                    <m:r>
                      <a:rPr lang="en-IN" sz="1800" i="1">
                        <a:latin typeface="Cambria Math" panose="02040503050406030204" pitchFamily="18" charset="0"/>
                      </a:rPr>
                      <m:t>𝛼</m:t>
                    </m:r>
                    <m:f>
                      <m:fPr>
                        <m:ctrlPr>
                          <a:rPr lang="en-IN" sz="1800" i="1">
                            <a:latin typeface="Cambria Math" panose="02040503050406030204" pitchFamily="18" charset="0"/>
                          </a:rPr>
                        </m:ctrlPr>
                      </m:fPr>
                      <m:num>
                        <m:r>
                          <a:rPr lang="en-IN" sz="1800" i="1">
                            <a:latin typeface="Cambria Math" panose="02040503050406030204" pitchFamily="18" charset="0"/>
                          </a:rPr>
                          <m:t>1</m:t>
                        </m:r>
                      </m:num>
                      <m:den>
                        <m:r>
                          <a:rPr lang="en-IN" sz="1800" i="1">
                            <a:latin typeface="Cambria Math" panose="02040503050406030204" pitchFamily="18" charset="0"/>
                          </a:rPr>
                          <m:t>𝐴</m:t>
                        </m:r>
                      </m:den>
                    </m:f>
                  </m:oMath>
                </a14:m>
                <a:r>
                  <a:rPr lang="en-IN" sz="1800" dirty="0">
                    <a:latin typeface="Arial" panose="020B0604020202020204" pitchFamily="34" charset="0"/>
                    <a:cs typeface="Arial" panose="020B0604020202020204" pitchFamily="34" charset="0"/>
                  </a:rPr>
                  <a:t>	</a:t>
                </a:r>
                <a14:m>
                  <m:oMath xmlns:m="http://schemas.openxmlformats.org/officeDocument/2006/math">
                    <m:r>
                      <a:rPr lang="en-IN" sz="1800" i="1">
                        <a:latin typeface="Cambria Math" panose="02040503050406030204" pitchFamily="18" charset="0"/>
                      </a:rPr>
                      <m:t>⇒</m:t>
                    </m:r>
                    <m:f>
                      <m:fPr>
                        <m:ctrlPr>
                          <a:rPr lang="en-IN" sz="1800" i="1">
                            <a:latin typeface="Cambria Math" panose="02040503050406030204" pitchFamily="18" charset="0"/>
                          </a:rPr>
                        </m:ctrlPr>
                      </m:fPr>
                      <m:num>
                        <m:sSub>
                          <m:sSubPr>
                            <m:ctrlPr>
                              <a:rPr lang="en-IN" sz="1800" i="1">
                                <a:latin typeface="Cambria Math" panose="02040503050406030204" pitchFamily="18" charset="0"/>
                              </a:rPr>
                            </m:ctrlPr>
                          </m:sSubPr>
                          <m:e>
                            <m:d>
                              <m:dPr>
                                <m:ctrlPr>
                                  <a:rPr lang="en-IN" sz="1800" i="1">
                                    <a:latin typeface="Cambria Math" panose="02040503050406030204" pitchFamily="18" charset="0"/>
                                  </a:rPr>
                                </m:ctrlPr>
                              </m:dPr>
                              <m:e>
                                <m:sSub>
                                  <m:sSubPr>
                                    <m:ctrlPr>
                                      <a:rPr lang="en-IN" sz="1800" i="1">
                                        <a:latin typeface="Cambria Math" panose="02040503050406030204" pitchFamily="18" charset="0"/>
                                      </a:rPr>
                                    </m:ctrlPr>
                                  </m:sSubPr>
                                  <m:e>
                                    <m:r>
                                      <a:rPr lang="en-IN" sz="1800" i="1">
                                        <a:latin typeface="Cambria Math" panose="02040503050406030204" pitchFamily="18" charset="0"/>
                                      </a:rPr>
                                      <m:t>𝑣</m:t>
                                    </m:r>
                                  </m:e>
                                  <m:sub>
                                    <m:r>
                                      <a:rPr lang="en-IN" sz="1800" i="1">
                                        <a:latin typeface="Cambria Math" panose="02040503050406030204" pitchFamily="18" charset="0"/>
                                      </a:rPr>
                                      <m:t>𝑑</m:t>
                                    </m:r>
                                  </m:sub>
                                </m:sSub>
                              </m:e>
                            </m:d>
                          </m:e>
                          <m:sub>
                            <m:r>
                              <a:rPr lang="en-IN" sz="1800" i="1">
                                <a:latin typeface="Cambria Math" panose="02040503050406030204" pitchFamily="18" charset="0"/>
                              </a:rPr>
                              <m:t>1</m:t>
                            </m:r>
                          </m:sub>
                        </m:sSub>
                      </m:num>
                      <m:den>
                        <m:sSub>
                          <m:sSubPr>
                            <m:ctrlPr>
                              <a:rPr lang="en-IN" sz="1800" i="1">
                                <a:latin typeface="Cambria Math" panose="02040503050406030204" pitchFamily="18" charset="0"/>
                              </a:rPr>
                            </m:ctrlPr>
                          </m:sSubPr>
                          <m:e>
                            <m:d>
                              <m:dPr>
                                <m:ctrlPr>
                                  <a:rPr lang="en-IN" sz="1800" i="1">
                                    <a:latin typeface="Cambria Math" panose="02040503050406030204" pitchFamily="18" charset="0"/>
                                  </a:rPr>
                                </m:ctrlPr>
                              </m:dPr>
                              <m:e>
                                <m:sSub>
                                  <m:sSubPr>
                                    <m:ctrlPr>
                                      <a:rPr lang="en-IN" sz="1800" i="1">
                                        <a:latin typeface="Cambria Math" panose="02040503050406030204" pitchFamily="18" charset="0"/>
                                      </a:rPr>
                                    </m:ctrlPr>
                                  </m:sSubPr>
                                  <m:e>
                                    <m:r>
                                      <a:rPr lang="en-IN" sz="1800" i="1">
                                        <a:latin typeface="Cambria Math" panose="02040503050406030204" pitchFamily="18" charset="0"/>
                                      </a:rPr>
                                      <m:t>𝑣</m:t>
                                    </m:r>
                                  </m:e>
                                  <m:sub>
                                    <m:r>
                                      <a:rPr lang="en-IN" sz="1800" i="1">
                                        <a:latin typeface="Cambria Math" panose="02040503050406030204" pitchFamily="18" charset="0"/>
                                      </a:rPr>
                                      <m:t>𝑑</m:t>
                                    </m:r>
                                  </m:sub>
                                </m:sSub>
                              </m:e>
                            </m:d>
                          </m:e>
                          <m:sub>
                            <m:r>
                              <a:rPr lang="en-IN" sz="1800" i="1">
                                <a:latin typeface="Cambria Math" panose="02040503050406030204" pitchFamily="18" charset="0"/>
                              </a:rPr>
                              <m:t>2</m:t>
                            </m:r>
                          </m:sub>
                        </m:sSub>
                      </m:den>
                    </m:f>
                    <m:r>
                      <a:rPr lang="en-IN" sz="1800" i="1">
                        <a:latin typeface="Cambria Math" panose="02040503050406030204" pitchFamily="18" charset="0"/>
                      </a:rPr>
                      <m:t>=</m:t>
                    </m:r>
                    <m:f>
                      <m:fPr>
                        <m:ctrlPr>
                          <a:rPr lang="en-IN" sz="1800" i="1">
                            <a:latin typeface="Cambria Math" panose="02040503050406030204" pitchFamily="18" charset="0"/>
                          </a:rPr>
                        </m:ctrlPr>
                      </m:fPr>
                      <m:num>
                        <m:sSub>
                          <m:sSubPr>
                            <m:ctrlPr>
                              <a:rPr lang="en-IN" sz="1800" i="1">
                                <a:latin typeface="Cambria Math" panose="02040503050406030204" pitchFamily="18" charset="0"/>
                              </a:rPr>
                            </m:ctrlPr>
                          </m:sSubPr>
                          <m:e>
                            <m:r>
                              <a:rPr lang="en-IN" sz="1800" i="1">
                                <a:latin typeface="Cambria Math" panose="02040503050406030204" pitchFamily="18" charset="0"/>
                              </a:rPr>
                              <m:t>𝐴</m:t>
                            </m:r>
                          </m:e>
                          <m:sub>
                            <m:r>
                              <a:rPr lang="en-IN" sz="1800" i="1">
                                <a:latin typeface="Cambria Math" panose="02040503050406030204" pitchFamily="18" charset="0"/>
                              </a:rPr>
                              <m:t>2</m:t>
                            </m:r>
                          </m:sub>
                        </m:sSub>
                      </m:num>
                      <m:den>
                        <m:sSub>
                          <m:sSubPr>
                            <m:ctrlPr>
                              <a:rPr lang="en-IN" sz="1800" i="1">
                                <a:latin typeface="Cambria Math" panose="02040503050406030204" pitchFamily="18" charset="0"/>
                              </a:rPr>
                            </m:ctrlPr>
                          </m:sSubPr>
                          <m:e>
                            <m:r>
                              <a:rPr lang="en-IN" sz="1800" i="1">
                                <a:latin typeface="Cambria Math" panose="02040503050406030204" pitchFamily="18" charset="0"/>
                              </a:rPr>
                              <m:t>𝐴</m:t>
                            </m:r>
                          </m:e>
                          <m:sub>
                            <m:r>
                              <a:rPr lang="en-IN" sz="1800" i="1">
                                <a:latin typeface="Cambria Math" panose="02040503050406030204" pitchFamily="18" charset="0"/>
                              </a:rPr>
                              <m:t>1</m:t>
                            </m:r>
                          </m:sub>
                        </m:sSub>
                      </m:den>
                    </m:f>
                    <m:r>
                      <a:rPr lang="en-IN" sz="1800" i="1">
                        <a:latin typeface="Cambria Math" panose="02040503050406030204" pitchFamily="18" charset="0"/>
                      </a:rPr>
                      <m:t>=</m:t>
                    </m:r>
                    <m:f>
                      <m:fPr>
                        <m:ctrlPr>
                          <a:rPr lang="en-IN" sz="1800" i="1">
                            <a:latin typeface="Cambria Math" panose="02040503050406030204" pitchFamily="18" charset="0"/>
                          </a:rPr>
                        </m:ctrlPr>
                      </m:fPr>
                      <m:num>
                        <m:r>
                          <a:rPr lang="en-IN" sz="1800" i="1">
                            <a:latin typeface="Cambria Math" panose="02040503050406030204" pitchFamily="18" charset="0"/>
                          </a:rPr>
                          <m:t>𝜋</m:t>
                        </m:r>
                        <m:sSubSup>
                          <m:sSubSupPr>
                            <m:ctrlPr>
                              <a:rPr lang="en-IN" sz="1800" i="1">
                                <a:latin typeface="Cambria Math" panose="02040503050406030204" pitchFamily="18" charset="0"/>
                              </a:rPr>
                            </m:ctrlPr>
                          </m:sSubSupPr>
                          <m:e>
                            <m:r>
                              <a:rPr lang="en-IN" sz="1800" i="1">
                                <a:latin typeface="Cambria Math" panose="02040503050406030204" pitchFamily="18" charset="0"/>
                              </a:rPr>
                              <m:t>𝑑</m:t>
                            </m:r>
                          </m:e>
                          <m:sub>
                            <m:r>
                              <a:rPr lang="en-IN" sz="1800" i="1">
                                <a:latin typeface="Cambria Math" panose="02040503050406030204" pitchFamily="18" charset="0"/>
                              </a:rPr>
                              <m:t>2</m:t>
                            </m:r>
                          </m:sub>
                          <m:sup>
                            <m:r>
                              <a:rPr lang="en-IN" sz="1800" i="1">
                                <a:latin typeface="Cambria Math" panose="02040503050406030204" pitchFamily="18" charset="0"/>
                              </a:rPr>
                              <m:t>2</m:t>
                            </m:r>
                          </m:sup>
                        </m:sSubSup>
                      </m:num>
                      <m:den>
                        <m:r>
                          <a:rPr lang="en-IN" sz="1800" i="1">
                            <a:latin typeface="Cambria Math" panose="02040503050406030204" pitchFamily="18" charset="0"/>
                          </a:rPr>
                          <m:t>𝜋</m:t>
                        </m:r>
                        <m:sSubSup>
                          <m:sSubSupPr>
                            <m:ctrlPr>
                              <a:rPr lang="en-IN" sz="1800" i="1">
                                <a:latin typeface="Cambria Math" panose="02040503050406030204" pitchFamily="18" charset="0"/>
                              </a:rPr>
                            </m:ctrlPr>
                          </m:sSubSupPr>
                          <m:e>
                            <m:r>
                              <a:rPr lang="en-IN" sz="1800" i="1">
                                <a:latin typeface="Cambria Math" panose="02040503050406030204" pitchFamily="18" charset="0"/>
                              </a:rPr>
                              <m:t>𝑑</m:t>
                            </m:r>
                          </m:e>
                          <m:sub>
                            <m:r>
                              <a:rPr lang="en-IN" sz="1800" i="1">
                                <a:latin typeface="Cambria Math" panose="02040503050406030204" pitchFamily="18" charset="0"/>
                              </a:rPr>
                              <m:t>1</m:t>
                            </m:r>
                          </m:sub>
                          <m:sup>
                            <m:r>
                              <a:rPr lang="en-IN" sz="1800" i="1">
                                <a:latin typeface="Cambria Math" panose="02040503050406030204" pitchFamily="18" charset="0"/>
                              </a:rPr>
                              <m:t>2</m:t>
                            </m:r>
                          </m:sup>
                        </m:sSubSup>
                      </m:den>
                    </m:f>
                    <m:r>
                      <a:rPr lang="en-IN" sz="1800" i="1">
                        <a:latin typeface="Cambria Math" panose="02040503050406030204" pitchFamily="18" charset="0"/>
                      </a:rPr>
                      <m:t>=</m:t>
                    </m:r>
                    <m:f>
                      <m:fPr>
                        <m:ctrlPr>
                          <a:rPr lang="en-IN" sz="1800" i="1">
                            <a:latin typeface="Cambria Math" panose="02040503050406030204" pitchFamily="18" charset="0"/>
                          </a:rPr>
                        </m:ctrlPr>
                      </m:fPr>
                      <m:num>
                        <m:sSubSup>
                          <m:sSubSupPr>
                            <m:ctrlPr>
                              <a:rPr lang="en-IN" sz="1800" i="1">
                                <a:latin typeface="Cambria Math" panose="02040503050406030204" pitchFamily="18" charset="0"/>
                              </a:rPr>
                            </m:ctrlPr>
                          </m:sSubSupPr>
                          <m:e>
                            <m:r>
                              <a:rPr lang="en-IN" sz="1800" i="1">
                                <a:latin typeface="Cambria Math" panose="02040503050406030204" pitchFamily="18" charset="0"/>
                              </a:rPr>
                              <m:t>𝑑</m:t>
                            </m:r>
                          </m:e>
                          <m:sub>
                            <m:r>
                              <a:rPr lang="en-IN" sz="1800" i="1">
                                <a:latin typeface="Cambria Math" panose="02040503050406030204" pitchFamily="18" charset="0"/>
                              </a:rPr>
                              <m:t>2</m:t>
                            </m:r>
                          </m:sub>
                          <m:sup>
                            <m:r>
                              <a:rPr lang="en-IN" sz="1800" i="1">
                                <a:latin typeface="Cambria Math" panose="02040503050406030204" pitchFamily="18" charset="0"/>
                              </a:rPr>
                              <m:t>2</m:t>
                            </m:r>
                          </m:sup>
                        </m:sSubSup>
                      </m:num>
                      <m:den>
                        <m:sSubSup>
                          <m:sSubSupPr>
                            <m:ctrlPr>
                              <a:rPr lang="en-IN" sz="1800" i="1">
                                <a:latin typeface="Cambria Math" panose="02040503050406030204" pitchFamily="18" charset="0"/>
                              </a:rPr>
                            </m:ctrlPr>
                          </m:sSubSupPr>
                          <m:e>
                            <m:r>
                              <a:rPr lang="en-IN" sz="1800" i="1">
                                <a:latin typeface="Cambria Math" panose="02040503050406030204" pitchFamily="18" charset="0"/>
                              </a:rPr>
                              <m:t>𝑑</m:t>
                            </m:r>
                          </m:e>
                          <m:sub>
                            <m:r>
                              <a:rPr lang="en-IN" sz="1800" i="1">
                                <a:latin typeface="Cambria Math" panose="02040503050406030204" pitchFamily="18" charset="0"/>
                              </a:rPr>
                              <m:t>1</m:t>
                            </m:r>
                          </m:sub>
                          <m:sup>
                            <m:r>
                              <a:rPr lang="en-IN" sz="1800" i="1">
                                <a:latin typeface="Cambria Math" panose="02040503050406030204" pitchFamily="18" charset="0"/>
                              </a:rPr>
                              <m:t>2</m:t>
                            </m:r>
                          </m:sup>
                        </m:sSubSup>
                      </m:den>
                    </m:f>
                  </m:oMath>
                </a14:m>
                <a:endParaRPr lang="en-IN" sz="1800" dirty="0">
                  <a:latin typeface="Arial" panose="020B0604020202020204" pitchFamily="34" charset="0"/>
                  <a:cs typeface="Arial" panose="020B0604020202020204" pitchFamily="34" charset="0"/>
                </a:endParaRPr>
              </a:p>
              <a:p>
                <a:pPr>
                  <a:lnSpc>
                    <a:spcPct val="150000"/>
                  </a:lnSpc>
                </a:pPr>
                <a:r>
                  <a:rPr lang="en-IN" sz="1600" dirty="0">
                    <a:latin typeface="Arial" panose="020B0604020202020204" pitchFamily="34" charset="0"/>
                    <a:cs typeface="Arial" panose="020B0604020202020204" pitchFamily="34" charset="0"/>
                  </a:rPr>
                  <a:t>In this case, drift speed is independent of length.</a:t>
                </a:r>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2770887"/>
              </a:xfrm>
              <a:prstGeom prst="rect">
                <a:avLst/>
              </a:prstGeom>
              <a:blipFill>
                <a:blip r:embed="rId3"/>
                <a:stretch>
                  <a:fillRect l="-408" b="-1978"/>
                </a:stretch>
              </a:blipFill>
            </p:spPr>
            <p:txBody>
              <a:bodyPr/>
              <a:lstStyle/>
              <a:p>
                <a:r>
                  <a:rPr lang="en-IN">
                    <a:noFill/>
                  </a:rPr>
                  <a:t> </a:t>
                </a:r>
              </a:p>
            </p:txBody>
          </p:sp>
        </mc:Fallback>
      </mc:AlternateContent>
      <p:pic>
        <p:nvPicPr>
          <p:cNvPr id="7" name="Google Shape;63;p14">
            <a:extLst>
              <a:ext uri="{FF2B5EF4-FFF2-40B4-BE49-F238E27FC236}">
                <a16:creationId xmlns:a16="http://schemas.microsoft.com/office/drawing/2014/main" id="{BA42B50A-476F-4E9B-AF31-8C73CEAF3530}"/>
              </a:ext>
            </a:extLst>
          </p:cNvPr>
          <p:cNvPicPr preferRelativeResize="0"/>
          <p:nvPr/>
        </p:nvPicPr>
        <p:blipFill rotWithShape="1">
          <a:blip r:embed="rId4">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12106742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3749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IN" sz="2000" b="1" dirty="0">
                    <a:solidFill>
                      <a:srgbClr val="FF0000"/>
                    </a:solidFill>
                  </a:rPr>
                  <a:t>Current Density (</a:t>
                </a:r>
                <a14:m>
                  <m:oMath xmlns:m="http://schemas.openxmlformats.org/officeDocument/2006/math">
                    <m:acc>
                      <m:accPr>
                        <m:chr m:val="⃗"/>
                        <m:ctrlPr>
                          <a:rPr lang="en-IN" sz="2000" i="1">
                            <a:solidFill>
                              <a:srgbClr val="FF0000"/>
                            </a:solidFill>
                            <a:latin typeface="Cambria Math" panose="02040503050406030204" pitchFamily="18" charset="0"/>
                          </a:rPr>
                        </m:ctrlPr>
                      </m:accPr>
                      <m:e>
                        <m:r>
                          <m:rPr>
                            <m:sty m:val="p"/>
                          </m:rPr>
                          <a:rPr lang="en-IN" sz="2000" i="0">
                            <a:solidFill>
                              <a:srgbClr val="FF0000"/>
                            </a:solidFill>
                            <a:latin typeface="Cambria Math" panose="02040503050406030204" pitchFamily="18" charset="0"/>
                          </a:rPr>
                          <m:t>J</m:t>
                        </m:r>
                      </m:e>
                    </m:acc>
                  </m:oMath>
                </a14:m>
                <a:r>
                  <a:rPr lang="en-IN" sz="2000" b="1" dirty="0">
                    <a:solidFill>
                      <a:srgbClr val="FF0000"/>
                    </a:solidFill>
                  </a:rPr>
                  <a:t>)</a:t>
                </a:r>
                <a:endParaRPr lang="en-US" altLang="en-US" sz="2000" b="1" dirty="0">
                  <a:solidFill>
                    <a:srgbClr val="FF0000"/>
                  </a:solidFill>
                </a:endParaRPr>
              </a:p>
            </p:txBody>
          </p:sp>
        </mc:Choice>
        <mc:Fallback xmlns="">
          <p:sp>
            <p:nvSpPr>
              <p:cNvPr id="27" name="Rectangle 4">
                <a:extLst>
                  <a:ext uri="{FF2B5EF4-FFF2-40B4-BE49-F238E27FC236}">
                    <a16:creationId xmlns:a16="http://schemas.microsoft.com/office/drawing/2014/main" id="{C79CC0FE-7364-4D32-B7F5-03F589773663}"/>
                  </a:ext>
                </a:extLst>
              </p:cNvPr>
              <p:cNvSpPr>
                <a:spLocks noRot="1" noChangeAspect="1" noMove="1" noResize="1" noEditPoints="1" noAdjustHandles="1" noChangeArrowheads="1" noChangeShapeType="1" noTextEdit="1"/>
              </p:cNvSpPr>
              <p:nvPr/>
            </p:nvSpPr>
            <p:spPr bwMode="auto">
              <a:xfrm>
                <a:off x="76201" y="77637"/>
                <a:ext cx="8970818" cy="437492"/>
              </a:xfrm>
              <a:prstGeom prst="rect">
                <a:avLst/>
              </a:prstGeom>
              <a:blipFill>
                <a:blip r:embed="rId3"/>
                <a:stretch>
                  <a:fillRect l="-748" t="-16667" b="-2500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507272"/>
              </a:xfrm>
              <a:prstGeom prst="rect">
                <a:avLst/>
              </a:prstGeom>
              <a:noFill/>
            </p:spPr>
            <p:txBody>
              <a:bodyPr wrap="square" rtlCol="0">
                <a:spAutoFit/>
              </a:bodyPr>
              <a:lstStyle/>
              <a:p>
                <a:pPr algn="just">
                  <a:spcAft>
                    <a:spcPts val="600"/>
                  </a:spcAft>
                </a:pPr>
                <a:r>
                  <a:rPr lang="en-IN" sz="1600" b="1" dirty="0"/>
                  <a:t>Definition: </a:t>
                </a:r>
                <a:r>
                  <a:rPr lang="en-IN" sz="1600" dirty="0"/>
                  <a:t>Current density at any point inside a conductor is defined as the magnitude of current passing through an infinitesimal area at that point provided that the area is being held perpendicular to the direction of flow of charge.</a:t>
                </a:r>
              </a:p>
              <a:p>
                <a:pPr marL="285750" indent="-285750" algn="just">
                  <a:spcAft>
                    <a:spcPts val="600"/>
                  </a:spcAft>
                  <a:buFont typeface="Arial" panose="020B0604020202020204" pitchFamily="34" charset="0"/>
                  <a:buChar char="•"/>
                </a:pPr>
                <a:r>
                  <a:rPr lang="en-IN" sz="1600" dirty="0"/>
                  <a:t>It is denoted by </a:t>
                </a:r>
                <a14:m>
                  <m:oMath xmlns:m="http://schemas.openxmlformats.org/officeDocument/2006/math">
                    <m:acc>
                      <m:accPr>
                        <m:chr m:val="⃗"/>
                        <m:ctrlPr>
                          <a:rPr lang="en-IN" sz="1600" i="1">
                            <a:latin typeface="Cambria Math" panose="02040503050406030204" pitchFamily="18" charset="0"/>
                          </a:rPr>
                        </m:ctrlPr>
                      </m:accPr>
                      <m:e>
                        <m:r>
                          <m:rPr>
                            <m:sty m:val="p"/>
                          </m:rPr>
                          <a:rPr lang="en-IN" sz="1600">
                            <a:latin typeface="Cambria Math" panose="02040503050406030204" pitchFamily="18" charset="0"/>
                          </a:rPr>
                          <m:t>J</m:t>
                        </m:r>
                      </m:e>
                    </m:acc>
                  </m:oMath>
                </a14:m>
                <a:r>
                  <a:rPr lang="en-IN" sz="1600" dirty="0"/>
                  <a:t>.  So current density is a vector quantity. </a:t>
                </a:r>
              </a:p>
              <a:p>
                <a:pPr marL="285750" indent="-285750" algn="just">
                  <a:spcAft>
                    <a:spcPts val="600"/>
                  </a:spcAft>
                  <a:buFont typeface="Arial" panose="020B0604020202020204" pitchFamily="34" charset="0"/>
                  <a:buChar char="•"/>
                </a:pPr>
                <a:r>
                  <a:rPr lang="en-IN" sz="1600" dirty="0"/>
                  <a:t>Its direction is along the direction of flow of +</a:t>
                </a:r>
                <a:r>
                  <a:rPr lang="en-IN" sz="1600" dirty="0" err="1"/>
                  <a:t>ve</a:t>
                </a:r>
                <a:r>
                  <a:rPr lang="en-IN" sz="1600" dirty="0"/>
                  <a:t> charge.</a:t>
                </a:r>
              </a:p>
            </p:txBody>
          </p:sp>
        </mc:Choice>
        <mc:Fallback xmlns="">
          <p:sp>
            <p:nvSpPr>
              <p:cNvPr id="3" name="TextBox 2">
                <a:extLst>
                  <a:ext uri="{FF2B5EF4-FFF2-40B4-BE49-F238E27FC236}">
                    <a16:creationId xmlns:a16="http://schemas.microsoft.com/office/drawing/2014/main" id="{70B7FB45-58F7-4605-B8FC-8F35823F0C6C}"/>
                  </a:ext>
                </a:extLst>
              </p:cNvPr>
              <p:cNvSpPr txBox="1">
                <a:spLocks noRot="1" noChangeAspect="1" noMove="1" noResize="1" noEditPoints="1" noAdjustHandles="1" noChangeArrowheads="1" noChangeShapeType="1" noTextEdit="1"/>
              </p:cNvSpPr>
              <p:nvPr/>
            </p:nvSpPr>
            <p:spPr>
              <a:xfrm>
                <a:off x="76201" y="488380"/>
                <a:ext cx="8970818" cy="1507272"/>
              </a:xfrm>
              <a:prstGeom prst="rect">
                <a:avLst/>
              </a:prstGeom>
              <a:blipFill>
                <a:blip r:embed="rId4"/>
                <a:stretch>
                  <a:fillRect l="-408" t="-1215" r="-340" b="-4453"/>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9125C416-743D-458C-9901-7FBCFF42C7E5}"/>
              </a:ext>
            </a:extLst>
          </p:cNvPr>
          <p:cNvPicPr>
            <a:picLocks noChangeAspect="1"/>
          </p:cNvPicPr>
          <p:nvPr/>
        </p:nvPicPr>
        <p:blipFill rotWithShape="1">
          <a:blip r:embed="rId5" cstate="print"/>
          <a:srcRect t="7066" b="8123"/>
          <a:stretch/>
        </p:blipFill>
        <p:spPr bwMode="auto">
          <a:xfrm>
            <a:off x="1193997" y="1995652"/>
            <a:ext cx="5980151" cy="1226129"/>
          </a:xfrm>
          <a:prstGeom prst="rect">
            <a:avLst/>
          </a:prstGeom>
          <a:noFill/>
          <a:ln w="9525">
            <a:noFill/>
            <a:miter lim="800000"/>
            <a:headEnd/>
            <a:tailEnd/>
          </a:ln>
        </p:spPr>
      </p:pic>
      <p:pic>
        <p:nvPicPr>
          <p:cNvPr id="6" name="Google Shape;63;p14">
            <a:extLst>
              <a:ext uri="{FF2B5EF4-FFF2-40B4-BE49-F238E27FC236}">
                <a16:creationId xmlns:a16="http://schemas.microsoft.com/office/drawing/2014/main" id="{345C9552-019D-4911-8C50-869F9A2BAEE6}"/>
              </a:ext>
            </a:extLst>
          </p:cNvPr>
          <p:cNvPicPr preferRelativeResize="0"/>
          <p:nvPr/>
        </p:nvPicPr>
        <p:blipFill rotWithShape="1">
          <a:blip r:embed="rId6">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31022070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spcAft>
                <a:spcPts val="600"/>
              </a:spcAft>
              <a:buFontTx/>
              <a:buNone/>
            </a:pPr>
            <a:r>
              <a:rPr lang="en-US" altLang="en-US" sz="2000" b="1" dirty="0">
                <a:solidFill>
                  <a:srgbClr val="FF0000"/>
                </a:solidFill>
              </a:rPr>
              <a:t>Numerical</a:t>
            </a:r>
          </a:p>
        </p:txBody>
      </p:sp>
      <p:sp>
        <p:nvSpPr>
          <p:cNvPr id="3" name="TextBox 2">
            <a:extLst>
              <a:ext uri="{FF2B5EF4-FFF2-40B4-BE49-F238E27FC236}">
                <a16:creationId xmlns:a16="http://schemas.microsoft.com/office/drawing/2014/main" id="{70B7FB45-58F7-4605-B8FC-8F35823F0C6C}"/>
              </a:ext>
            </a:extLst>
          </p:cNvPr>
          <p:cNvSpPr txBox="1"/>
          <p:nvPr/>
        </p:nvSpPr>
        <p:spPr>
          <a:xfrm>
            <a:off x="76201" y="488380"/>
            <a:ext cx="8970818" cy="1524007"/>
          </a:xfrm>
          <a:prstGeom prst="rect">
            <a:avLst/>
          </a:prstGeom>
          <a:noFill/>
        </p:spPr>
        <p:txBody>
          <a:bodyPr wrap="square" rtlCol="0">
            <a:spAutoFit/>
          </a:bodyPr>
          <a:lstStyle/>
          <a:p>
            <a:pPr>
              <a:lnSpc>
                <a:spcPct val="150000"/>
              </a:lnSpc>
            </a:pPr>
            <a:r>
              <a:rPr lang="en-IN" sz="1600" b="1" dirty="0">
                <a:latin typeface="Arial" panose="020B0604020202020204" pitchFamily="34" charset="0"/>
                <a:cs typeface="Arial" panose="020B0604020202020204" pitchFamily="34" charset="0"/>
              </a:rPr>
              <a:t>Question: </a:t>
            </a:r>
            <a:r>
              <a:rPr lang="en-IN" sz="1600" dirty="0">
                <a:latin typeface="Arial" panose="020B0604020202020204" pitchFamily="34" charset="0"/>
                <a:cs typeface="Arial" panose="020B0604020202020204" pitchFamily="34" charset="0"/>
              </a:rPr>
              <a:t>A steady current of 2 A flows through a conductor of the uniform circular cross-section of radius 2mm. Find </a:t>
            </a:r>
          </a:p>
          <a:p>
            <a:pPr>
              <a:lnSpc>
                <a:spcPct val="150000"/>
              </a:lnSpc>
            </a:pPr>
            <a:r>
              <a:rPr lang="en-IN" sz="1600" dirty="0">
                <a:latin typeface="Arial" panose="020B0604020202020204" pitchFamily="34" charset="0"/>
                <a:cs typeface="Arial" panose="020B0604020202020204" pitchFamily="34" charset="0"/>
              </a:rPr>
              <a:t>(</a:t>
            </a:r>
            <a:r>
              <a:rPr lang="en-IN" sz="1600" dirty="0" err="1">
                <a:latin typeface="Arial" panose="020B0604020202020204" pitchFamily="34" charset="0"/>
                <a:cs typeface="Arial" panose="020B0604020202020204" pitchFamily="34" charset="0"/>
              </a:rPr>
              <a:t>i</a:t>
            </a:r>
            <a:r>
              <a:rPr lang="en-IN" sz="1600" dirty="0">
                <a:latin typeface="Arial" panose="020B0604020202020204" pitchFamily="34" charset="0"/>
                <a:cs typeface="Arial" panose="020B0604020202020204" pitchFamily="34" charset="0"/>
              </a:rPr>
              <a:t>) The current density at any point inside the conductor</a:t>
            </a:r>
          </a:p>
          <a:p>
            <a:pPr>
              <a:lnSpc>
                <a:spcPct val="150000"/>
              </a:lnSpc>
            </a:pPr>
            <a:r>
              <a:rPr lang="en-IN" sz="1600" dirty="0">
                <a:latin typeface="Arial" panose="020B0604020202020204" pitchFamily="34" charset="0"/>
                <a:cs typeface="Arial" panose="020B0604020202020204" pitchFamily="34" charset="0"/>
              </a:rPr>
              <a:t>(ii) Total number of free electrons crossing a cross-section in 5 minutes. </a:t>
            </a:r>
          </a:p>
        </p:txBody>
      </p:sp>
      <p:pic>
        <p:nvPicPr>
          <p:cNvPr id="5" name="Google Shape;63;p14">
            <a:extLst>
              <a:ext uri="{FF2B5EF4-FFF2-40B4-BE49-F238E27FC236}">
                <a16:creationId xmlns:a16="http://schemas.microsoft.com/office/drawing/2014/main" id="{31BFBF76-9D3C-4CCE-9AB8-FB23C3BF05F2}"/>
              </a:ext>
            </a:extLst>
          </p:cNvPr>
          <p:cNvPicPr preferRelativeResize="0"/>
          <p:nvPr/>
        </p:nvPicPr>
        <p:blipFill rotWithShape="1">
          <a:blip r:embed="rId2">
            <a:alphaModFix/>
          </a:blip>
          <a:srcRect/>
          <a:stretch/>
        </p:blipFill>
        <p:spPr>
          <a:xfrm>
            <a:off x="7787575" y="4378875"/>
            <a:ext cx="1259444" cy="686988"/>
          </a:xfrm>
          <a:prstGeom prst="rect">
            <a:avLst/>
          </a:prstGeom>
          <a:noFill/>
          <a:ln>
            <a:noFill/>
          </a:ln>
        </p:spPr>
      </p:pic>
    </p:spTree>
    <p:extLst>
      <p:ext uri="{BB962C8B-B14F-4D97-AF65-F5344CB8AC3E}">
        <p14:creationId xmlns:p14="http://schemas.microsoft.com/office/powerpoint/2010/main" val="22485164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just">
          <a:spcAft>
            <a:spcPts val="600"/>
          </a:spcAft>
          <a:defRPr sz="1600" dirty="0"/>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8293</TotalTime>
  <Words>871</Words>
  <Application>Microsoft Office PowerPoint</Application>
  <PresentationFormat>On-screen Show (16:9)</PresentationFormat>
  <Paragraphs>78</Paragraphs>
  <Slides>15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Cambria Math</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pinky.23815@gmail.com</cp:lastModifiedBy>
  <cp:revision>630</cp:revision>
  <dcterms:modified xsi:type="dcterms:W3CDTF">2021-12-21T04:02:39Z</dcterms:modified>
</cp:coreProperties>
</file>