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68" r:id="rId4"/>
    <p:sldId id="267" r:id="rId5"/>
    <p:sldId id="266" r:id="rId6"/>
    <p:sldId id="265" r:id="rId7"/>
    <p:sldId id="264" r:id="rId8"/>
    <p:sldId id="263" r:id="rId9"/>
    <p:sldId id="262" r:id="rId10"/>
    <p:sldId id="261" r:id="rId11"/>
    <p:sldId id="270" r:id="rId12"/>
    <p:sldId id="269" r:id="rId13"/>
    <p:sldId id="272" r:id="rId14"/>
    <p:sldId id="271" r:id="rId15"/>
    <p:sldId id="274" r:id="rId16"/>
    <p:sldId id="273" r:id="rId17"/>
    <p:sldId id="276" r:id="rId18"/>
    <p:sldId id="275" r:id="rId19"/>
    <p:sldId id="25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2" d="100"/>
          <a:sy n="102" d="100"/>
        </p:scale>
        <p:origin x="-438"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000" b="1" i="0" u="none" strike="noStrike" cap="none" dirty="0" smtClean="0">
                <a:solidFill>
                  <a:srgbClr val="FF0000"/>
                </a:solidFill>
                <a:latin typeface="Calibri"/>
                <a:ea typeface="Calibri"/>
                <a:cs typeface="Calibri"/>
                <a:sym typeface="Calibri"/>
              </a:rPr>
              <a:t>SEXUAL REPRODUCTION IN FLOWERING PLANTS</a:t>
            </a:r>
          </a:p>
          <a:p>
            <a:pPr marL="0" marR="0" lvl="0" indent="0" algn="ctr" rtl="0">
              <a:lnSpc>
                <a:spcPct val="100000"/>
              </a:lnSpc>
              <a:spcBef>
                <a:spcPts val="0"/>
              </a:spcBef>
              <a:spcAft>
                <a:spcPts val="0"/>
              </a:spcAft>
              <a:buClr>
                <a:srgbClr val="000000"/>
              </a:buClr>
              <a:buSzPts val="3100"/>
              <a:buFont typeface="Arial"/>
              <a:buNone/>
            </a:pPr>
            <a:r>
              <a:rPr lang="en-US" sz="2500" b="1" i="0" u="none" strike="noStrike" cap="none" dirty="0" smtClean="0">
                <a:solidFill>
                  <a:schemeClr val="tx1"/>
                </a:solidFill>
                <a:latin typeface="Calibri"/>
                <a:ea typeface="Calibri"/>
                <a:cs typeface="Calibri"/>
                <a:sym typeface="Calibri"/>
              </a:rPr>
              <a:t>FRUIT AND SEEDS</a:t>
            </a:r>
            <a:endParaRPr sz="2500" b="1" i="0" u="none" strike="noStrike" cap="none">
              <a:solidFill>
                <a:schemeClr val="tx1"/>
              </a:solidFill>
              <a:latin typeface="Calibri"/>
              <a:ea typeface="Calibri"/>
              <a:cs typeface="Calibri"/>
              <a:sym typeface="Calibri"/>
            </a:endParaRPr>
          </a:p>
        </p:txBody>
      </p:sp>
      <p:sp>
        <p:nvSpPr>
          <p:cNvPr id="57" name="Google Shape;57;p13"/>
          <p:cNvSpPr txBox="1"/>
          <p:nvPr/>
        </p:nvSpPr>
        <p:spPr>
          <a:xfrm>
            <a:off x="2334142" y="2730359"/>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a:t>
            </a:r>
            <a:r>
              <a:rPr lang="en" b="1" dirty="0" smtClean="0"/>
              <a:t>:BIOLOGY</a:t>
            </a:r>
            <a:endParaRPr b="1"/>
          </a:p>
          <a:p>
            <a:pPr marL="0" lvl="0" indent="0" algn="l" rtl="0">
              <a:spcBef>
                <a:spcPts val="0"/>
              </a:spcBef>
              <a:spcAft>
                <a:spcPts val="0"/>
              </a:spcAft>
              <a:buNone/>
            </a:pPr>
            <a:r>
              <a:rPr lang="en" b="1" dirty="0"/>
              <a:t>CHAPTER </a:t>
            </a:r>
            <a:r>
              <a:rPr lang="en" b="1" dirty="0" smtClean="0"/>
              <a:t>NUMBER:02</a:t>
            </a:r>
            <a:endParaRPr b="1"/>
          </a:p>
          <a:p>
            <a:pPr marL="0" lvl="0" indent="0" algn="l" rtl="0">
              <a:spcBef>
                <a:spcPts val="0"/>
              </a:spcBef>
              <a:spcAft>
                <a:spcPts val="0"/>
              </a:spcAft>
              <a:buNone/>
            </a:pPr>
            <a:r>
              <a:rPr lang="en" b="1" dirty="0"/>
              <a:t>CHAPTER NAME </a:t>
            </a:r>
            <a:r>
              <a:rPr lang="en" b="1" dirty="0" smtClean="0"/>
              <a:t>:SEXUAL REPRODUCTION IN FLOWERING PLANTS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10749" y="327805"/>
            <a:ext cx="2988319"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ADVANTAGES OF SEEDS</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727787" y="1551447"/>
            <a:ext cx="7361853" cy="2569934"/>
          </a:xfrm>
          <a:prstGeom prst="rect">
            <a:avLst/>
          </a:prstGeom>
        </p:spPr>
        <p:txBody>
          <a:bodyPr wrap="square">
            <a:spAutoFit/>
          </a:bodyPr>
          <a:lstStyle/>
          <a:p>
            <a:pPr marL="342900" indent="-339725" algn="just" eaLnBrk="0">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Seed production is more dependable because reproductive processes in flowering plants are independent of water.</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dirty="0" smtClean="0">
              <a:latin typeface="Calibri" pitchFamily="34" charset="0"/>
              <a:cs typeface="Calibri" pitchFamily="34" charset="0"/>
            </a:endParaRPr>
          </a:p>
          <a:p>
            <a:pPr marL="342900" indent="-339725" algn="just" eaLnBrk="0">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They have better adaptive strategies for </a:t>
            </a:r>
            <a:r>
              <a:rPr lang="en-US" dirty="0" smtClean="0">
                <a:latin typeface="Calibri" pitchFamily="34" charset="0"/>
                <a:cs typeface="Calibri" pitchFamily="34" charset="0"/>
              </a:rPr>
              <a:t>dispersal Seeds </a:t>
            </a:r>
            <a:r>
              <a:rPr lang="en-US" dirty="0" smtClean="0">
                <a:latin typeface="Calibri" pitchFamily="34" charset="0"/>
                <a:cs typeface="Calibri" pitchFamily="34" charset="0"/>
              </a:rPr>
              <a:t>have enough food reserves which helps young seedlings to get nourishment.</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	</a:t>
            </a:r>
          </a:p>
          <a:p>
            <a:pPr marL="342900" indent="-339725" algn="just" eaLnBrk="0">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Dehydration and dormancy of mature seeds are crucial for storage of seeds. Thus, seeds can be used as food throughout the year.</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cs typeface="Times New Roman" pitchFamily="16" charset="0"/>
              </a:rPr>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77582" y="383788"/>
            <a:ext cx="3153427"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ADVANTAGES OF </a:t>
            </a:r>
            <a:r>
              <a:rPr lang="en-IN" sz="2200" b="1" dirty="0" smtClean="0">
                <a:solidFill>
                  <a:srgbClr val="FF0000"/>
                </a:solidFill>
                <a:latin typeface="Calibri" pitchFamily="34" charset="0"/>
                <a:cs typeface="Calibri" pitchFamily="34" charset="0"/>
              </a:rPr>
              <a:t> FRUITS</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214605" y="1702105"/>
            <a:ext cx="4572000" cy="1785104"/>
          </a:xfrm>
          <a:prstGeom prst="rect">
            <a:avLst/>
          </a:prstGeom>
        </p:spPr>
        <p:txBody>
          <a:bodyPr>
            <a:spAutoFit/>
          </a:bodyPr>
          <a:lstStyle/>
          <a:p>
            <a:pPr marL="342900" indent="-339725" algn="just" eaLnBrk="0">
              <a:spcBef>
                <a:spcPts val="1425"/>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Fruits are juicy, pulpy, colored, aromatic structure that encloses seeds.	</a:t>
            </a:r>
          </a:p>
          <a:p>
            <a:pPr marL="342900" indent="-339725" algn="just" eaLnBrk="0">
              <a:spcBef>
                <a:spcPts val="1425"/>
              </a:spcBef>
              <a:spcAft>
                <a:spcPts val="1988"/>
              </a:spcAft>
              <a:buClrTx/>
              <a:buSz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It develops from a </a:t>
            </a:r>
            <a:r>
              <a:rPr lang="en-US" dirty="0" err="1" smtClean="0">
                <a:latin typeface="Calibri" pitchFamily="34" charset="0"/>
                <a:cs typeface="Calibri" pitchFamily="34" charset="0"/>
              </a:rPr>
              <a:t>ripend</a:t>
            </a:r>
            <a:r>
              <a:rPr lang="en-US" dirty="0" smtClean="0">
                <a:latin typeface="Calibri" pitchFamily="34" charset="0"/>
                <a:cs typeface="Calibri" pitchFamily="34" charset="0"/>
              </a:rPr>
              <a:t> ovary. </a:t>
            </a:r>
          </a:p>
          <a:p>
            <a:pPr marL="342900" indent="-339725" algn="just" eaLnBrk="0">
              <a:spcBef>
                <a:spcPts val="1425"/>
              </a:spcBef>
              <a:buClrTx/>
              <a:buSz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They are a rich source of vitamin, minerals and fibers. They are the main source of a balanced diet.</a:t>
            </a:r>
            <a:endParaRPr lang="en-US" dirty="0">
              <a:latin typeface="Calibri" pitchFamily="34" charset="0"/>
              <a:cs typeface="Calibri" pitchFamily="34" charset="0"/>
            </a:endParaRPr>
          </a:p>
        </p:txBody>
      </p:sp>
      <p:pic>
        <p:nvPicPr>
          <p:cNvPr id="7" name="Picture 6"/>
          <p:cNvPicPr>
            <a:picLocks noChangeAspect="1" noChangeArrowheads="1"/>
          </p:cNvPicPr>
          <p:nvPr/>
        </p:nvPicPr>
        <p:blipFill>
          <a:blip r:embed="rId4"/>
          <a:srcRect/>
          <a:stretch>
            <a:fillRect/>
          </a:stretch>
        </p:blipFill>
        <p:spPr bwMode="auto">
          <a:xfrm>
            <a:off x="4981025" y="1600687"/>
            <a:ext cx="3816350" cy="2152650"/>
          </a:xfrm>
          <a:prstGeom prst="rect">
            <a:avLst/>
          </a:prstGeom>
          <a:noFill/>
          <a:ln w="9525">
            <a:noFill/>
            <a:round/>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991132" y="1059491"/>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75818" y="113201"/>
            <a:ext cx="2074607"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PARTS OF FRUIT</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485192" y="936993"/>
            <a:ext cx="3881535" cy="918200"/>
          </a:xfrm>
          <a:prstGeom prst="rect">
            <a:avLst/>
          </a:prstGeom>
        </p:spPr>
        <p:txBody>
          <a:bodyPr wrap="square">
            <a:spAutoFit/>
          </a:bodyPr>
          <a:lstStyle/>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A fruit comprises the following parts:</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	</a:t>
            </a:r>
          </a:p>
          <a:p>
            <a:pPr marL="342900" indent="-339725" algn="just" eaLnBrk="0">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		</a:t>
            </a:r>
            <a:r>
              <a:rPr lang="en-US" dirty="0" err="1" smtClean="0">
                <a:latin typeface="Calibri" pitchFamily="34" charset="0"/>
                <a:cs typeface="Calibri" pitchFamily="34" charset="0"/>
              </a:rPr>
              <a:t>Pericarp</a:t>
            </a:r>
            <a:r>
              <a:rPr lang="en-US" dirty="0" smtClean="0">
                <a:latin typeface="Calibri" pitchFamily="34" charset="0"/>
                <a:cs typeface="Calibri" pitchFamily="34" charset="0"/>
              </a:rPr>
              <a:t>  		Seeds</a:t>
            </a:r>
            <a:endParaRPr lang="en-US" dirty="0">
              <a:latin typeface="Calibri" pitchFamily="34" charset="0"/>
              <a:cs typeface="Calibri" pitchFamily="34" charset="0"/>
            </a:endParaRPr>
          </a:p>
        </p:txBody>
      </p:sp>
      <p:pic>
        <p:nvPicPr>
          <p:cNvPr id="7" name="Picture 5"/>
          <p:cNvPicPr>
            <a:picLocks noChangeAspect="1" noChangeArrowheads="1"/>
          </p:cNvPicPr>
          <p:nvPr/>
        </p:nvPicPr>
        <p:blipFill>
          <a:blip r:embed="rId4"/>
          <a:srcRect l="35226" t="5132" r="5" b="14"/>
          <a:stretch>
            <a:fillRect/>
          </a:stretch>
        </p:blipFill>
        <p:spPr bwMode="auto">
          <a:xfrm>
            <a:off x="3194018" y="1724997"/>
            <a:ext cx="5256212" cy="3081338"/>
          </a:xfrm>
          <a:prstGeom prst="rect">
            <a:avLst/>
          </a:prstGeom>
          <a:noFill/>
          <a:ln w="9525">
            <a:noFill/>
            <a:round/>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Rectangle 5"/>
          <p:cNvSpPr/>
          <p:nvPr/>
        </p:nvSpPr>
        <p:spPr>
          <a:xfrm>
            <a:off x="1023662" y="186194"/>
            <a:ext cx="1337226" cy="430887"/>
          </a:xfrm>
          <a:prstGeom prst="rect">
            <a:avLst/>
          </a:prstGeom>
        </p:spPr>
        <p:txBody>
          <a:bodyPr wrap="none">
            <a:spAutoFit/>
          </a:bodyPr>
          <a:lstStyle/>
          <a:p>
            <a:pPr lvl="0">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PERICARP</a:t>
            </a:r>
            <a:endParaRPr lang="en-IN" sz="2200" b="1" dirty="0">
              <a:solidFill>
                <a:srgbClr val="FF0000"/>
              </a:solidFill>
              <a:latin typeface="Calibri" pitchFamily="34" charset="0"/>
              <a:cs typeface="Calibri" pitchFamily="34" charset="0"/>
            </a:endParaRPr>
          </a:p>
        </p:txBody>
      </p:sp>
      <p:sp>
        <p:nvSpPr>
          <p:cNvPr id="7" name="Rectangle 6"/>
          <p:cNvSpPr/>
          <p:nvPr/>
        </p:nvSpPr>
        <p:spPr>
          <a:xfrm>
            <a:off x="289249" y="1133955"/>
            <a:ext cx="3918857" cy="2390398"/>
          </a:xfrm>
          <a:prstGeom prst="rect">
            <a:avLst/>
          </a:prstGeom>
        </p:spPr>
        <p:txBody>
          <a:bodyPr wrap="square">
            <a:spAutoFit/>
          </a:bodyPr>
          <a:lstStyle/>
          <a:p>
            <a:pPr marL="342900" indent="-339725" algn="just">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cs typeface="Times New Roman" pitchFamily="16" charset="0"/>
              </a:rPr>
              <a:t>      </a:t>
            </a:r>
            <a:r>
              <a:rPr lang="en-US" dirty="0" smtClean="0">
                <a:solidFill>
                  <a:schemeClr val="tx1"/>
                </a:solidFill>
                <a:latin typeface="Calibri" pitchFamily="34" charset="0"/>
                <a:cs typeface="Calibri" pitchFamily="34" charset="0"/>
              </a:rPr>
              <a:t>The </a:t>
            </a:r>
            <a:r>
              <a:rPr lang="en-US" dirty="0" err="1" smtClean="0">
                <a:solidFill>
                  <a:schemeClr val="tx1"/>
                </a:solidFill>
                <a:latin typeface="Calibri" pitchFamily="34" charset="0"/>
                <a:cs typeface="Calibri" pitchFamily="34" charset="0"/>
              </a:rPr>
              <a:t>pericarp</a:t>
            </a:r>
            <a:r>
              <a:rPr lang="en-US" dirty="0" smtClean="0">
                <a:solidFill>
                  <a:schemeClr val="tx1"/>
                </a:solidFill>
                <a:latin typeface="Calibri" pitchFamily="34" charset="0"/>
                <a:cs typeface="Calibri" pitchFamily="34" charset="0"/>
              </a:rPr>
              <a:t> is the wall of the ovary that develops as the wall of the fruits, which is further differentiated into three layers, namely:</a:t>
            </a:r>
          </a:p>
          <a:p>
            <a:pPr marL="342900" indent="-339725" algn="just">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Epicarp</a:t>
            </a:r>
            <a:r>
              <a:rPr lang="en-US" dirty="0" smtClean="0">
                <a:solidFill>
                  <a:schemeClr val="tx1"/>
                </a:solidFill>
                <a:latin typeface="Calibri" pitchFamily="34" charset="0"/>
                <a:cs typeface="Calibri" pitchFamily="34" charset="0"/>
              </a:rPr>
              <a:t>: Outermost layer, forms the peel.</a:t>
            </a:r>
          </a:p>
          <a:p>
            <a:pPr marL="342900" indent="-339725" algn="just">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Mesocarp</a:t>
            </a:r>
            <a:r>
              <a:rPr lang="en-US" dirty="0" smtClean="0">
                <a:solidFill>
                  <a:schemeClr val="tx1"/>
                </a:solidFill>
                <a:latin typeface="Calibri" pitchFamily="34" charset="0"/>
                <a:cs typeface="Calibri" pitchFamily="34" charset="0"/>
              </a:rPr>
              <a:t>: Middle layer, fleshy, edible portion of the fruits</a:t>
            </a:r>
          </a:p>
          <a:p>
            <a:pPr marL="342900" indent="-339725" algn="just">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Endocarp: Innermost layer where the seed is </a:t>
            </a:r>
          </a:p>
          <a:p>
            <a:pPr marL="342900" indent="-339725" algn="just">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accommodated.</a:t>
            </a:r>
            <a:endParaRPr lang="en-US" dirty="0">
              <a:solidFill>
                <a:schemeClr val="tx1"/>
              </a:solidFill>
              <a:latin typeface="Calibri" pitchFamily="34" charset="0"/>
              <a:cs typeface="Calibri" pitchFamily="34" charset="0"/>
            </a:endParaRPr>
          </a:p>
        </p:txBody>
      </p:sp>
      <p:pic>
        <p:nvPicPr>
          <p:cNvPr id="8" name="Picture 2"/>
          <p:cNvPicPr>
            <a:picLocks noChangeAspect="1" noChangeArrowheads="1"/>
          </p:cNvPicPr>
          <p:nvPr/>
        </p:nvPicPr>
        <p:blipFill>
          <a:blip r:embed="rId4"/>
          <a:srcRect l="9805" t="4536" r="7841" b="38701"/>
          <a:stretch>
            <a:fillRect/>
          </a:stretch>
        </p:blipFill>
        <p:spPr bwMode="auto">
          <a:xfrm>
            <a:off x="4357396" y="1650685"/>
            <a:ext cx="4673439" cy="1904278"/>
          </a:xfrm>
          <a:prstGeom prst="rect">
            <a:avLst/>
          </a:prstGeom>
          <a:noFill/>
          <a:ln w="9525">
            <a:noFill/>
            <a:round/>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49109" y="262491"/>
            <a:ext cx="1556836"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TRUE</a:t>
            </a:r>
            <a:r>
              <a:rPr lang="en-IN" sz="2200" dirty="0" smtClean="0">
                <a:solidFill>
                  <a:srgbClr val="FF0000"/>
                </a:solidFill>
                <a:latin typeface="Calibri" pitchFamily="34" charset="0"/>
                <a:cs typeface="Calibri" pitchFamily="34" charset="0"/>
              </a:rPr>
              <a:t> </a:t>
            </a:r>
            <a:r>
              <a:rPr lang="en-IN" sz="2200" b="1" dirty="0" smtClean="0">
                <a:solidFill>
                  <a:srgbClr val="FF0000"/>
                </a:solidFill>
                <a:latin typeface="Calibri" pitchFamily="34" charset="0"/>
                <a:cs typeface="Calibri" pitchFamily="34" charset="0"/>
              </a:rPr>
              <a:t>FRUIT</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0" y="1162301"/>
            <a:ext cx="4572000" cy="2408352"/>
          </a:xfrm>
          <a:prstGeom prst="rect">
            <a:avLst/>
          </a:prstGeom>
        </p:spPr>
        <p:txBody>
          <a:bodyPr>
            <a:spAutoFit/>
          </a:bodyPr>
          <a:lstStyle/>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In </a:t>
            </a:r>
            <a:r>
              <a:rPr lang="en-US" dirty="0" smtClean="0">
                <a:solidFill>
                  <a:schemeClr val="tx1"/>
                </a:solidFill>
                <a:latin typeface="Calibri" pitchFamily="34" charset="0"/>
                <a:cs typeface="Calibri" pitchFamily="34" charset="0"/>
              </a:rPr>
              <a:t>some plants, the fruit may be formed from the ovary and the other floral parts  persist only as withered remains.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This when happens, the fruits are described as true fruits. </a:t>
            </a:r>
          </a:p>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Examples include the tomato, orange, </a:t>
            </a:r>
            <a:r>
              <a:rPr lang="en-US" dirty="0" err="1" smtClean="0">
                <a:solidFill>
                  <a:schemeClr val="tx1"/>
                </a:solidFill>
                <a:latin typeface="Calibri" pitchFamily="34" charset="0"/>
                <a:cs typeface="Calibri" pitchFamily="34" charset="0"/>
              </a:rPr>
              <a:t>melon,banana,mango</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p:txBody>
      </p:sp>
      <p:pic>
        <p:nvPicPr>
          <p:cNvPr id="7" name="Picture 5"/>
          <p:cNvPicPr>
            <a:picLocks noChangeAspect="1" noChangeArrowheads="1"/>
          </p:cNvPicPr>
          <p:nvPr/>
        </p:nvPicPr>
        <p:blipFill>
          <a:blip r:embed="rId4"/>
          <a:srcRect r="2527" b="27972"/>
          <a:stretch>
            <a:fillRect/>
          </a:stretch>
        </p:blipFill>
        <p:spPr bwMode="auto">
          <a:xfrm>
            <a:off x="5075853" y="1660438"/>
            <a:ext cx="3799179" cy="1661324"/>
          </a:xfrm>
          <a:prstGeom prst="rect">
            <a:avLst/>
          </a:prstGeom>
          <a:noFill/>
          <a:ln w="9525">
            <a:noFill/>
            <a:round/>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30045" y="131863"/>
            <a:ext cx="1627369"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FALSE FRUIT</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419877" y="1424752"/>
            <a:ext cx="3974841" cy="1995418"/>
          </a:xfrm>
          <a:prstGeom prst="rect">
            <a:avLst/>
          </a:prstGeom>
        </p:spPr>
        <p:txBody>
          <a:bodyPr wrap="square">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Often</a:t>
            </a:r>
            <a:r>
              <a:rPr lang="en-IN" dirty="0" smtClean="0">
                <a:latin typeface="Calibri" pitchFamily="34" charset="0"/>
                <a:cs typeface="Calibri" pitchFamily="34" charset="0"/>
              </a:rPr>
              <a:t>, </a:t>
            </a:r>
            <a:r>
              <a:rPr lang="en-US" dirty="0" smtClean="0">
                <a:latin typeface="Calibri" pitchFamily="34" charset="0"/>
                <a:cs typeface="Calibri" pitchFamily="34" charset="0"/>
              </a:rPr>
              <a:t>however, other floral parts form an integral part of the fruit.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An example is the apple, in which the top of the flower stalk becomes fleshy, surrounds the ovary wall and fuses with it. Such fruits are often referred to as false fruits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latin typeface="Calibri" pitchFamily="34" charset="0"/>
                <a:cs typeface="Calibri" pitchFamily="34" charset="0"/>
              </a:rPr>
              <a:t>Examples of false fruits are apples, pineapples, strawberries, and cashews.</a:t>
            </a:r>
            <a:endParaRPr lang="en-US" dirty="0">
              <a:latin typeface="Calibri" pitchFamily="34" charset="0"/>
              <a:cs typeface="Calibri" pitchFamily="34" charset="0"/>
            </a:endParaRPr>
          </a:p>
        </p:txBody>
      </p:sp>
      <p:pic>
        <p:nvPicPr>
          <p:cNvPr id="7" name="Picture 2"/>
          <p:cNvPicPr>
            <a:picLocks noChangeAspect="1" noChangeArrowheads="1"/>
          </p:cNvPicPr>
          <p:nvPr/>
        </p:nvPicPr>
        <p:blipFill>
          <a:blip r:embed="rId4"/>
          <a:srcRect l="1253" t="59985" r="34169" b="8604"/>
          <a:stretch>
            <a:fillRect/>
          </a:stretch>
        </p:blipFill>
        <p:spPr bwMode="auto">
          <a:xfrm>
            <a:off x="5169158" y="839810"/>
            <a:ext cx="3247053" cy="2034020"/>
          </a:xfrm>
          <a:prstGeom prst="rect">
            <a:avLst/>
          </a:prstGeom>
          <a:noFill/>
          <a:ln w="9525">
            <a:noFill/>
            <a:round/>
            <a:headEnd/>
            <a:tailEnd/>
          </a:ln>
        </p:spPr>
      </p:pic>
      <p:pic>
        <p:nvPicPr>
          <p:cNvPr id="8" name="Picture 6"/>
          <p:cNvPicPr>
            <a:picLocks noChangeAspect="1" noChangeArrowheads="1"/>
          </p:cNvPicPr>
          <p:nvPr/>
        </p:nvPicPr>
        <p:blipFill>
          <a:blip r:embed="rId5"/>
          <a:srcRect/>
          <a:stretch>
            <a:fillRect/>
          </a:stretch>
        </p:blipFill>
        <p:spPr bwMode="auto">
          <a:xfrm>
            <a:off x="5477069" y="3186661"/>
            <a:ext cx="2907555" cy="1633863"/>
          </a:xfrm>
          <a:prstGeom prst="rect">
            <a:avLst/>
          </a:prstGeom>
          <a:noFill/>
          <a:ln w="9525">
            <a:noFill/>
            <a:round/>
            <a:headEnd/>
            <a:tailEnd/>
          </a:ln>
        </p:spPr>
      </p:pic>
      <p:sp>
        <p:nvSpPr>
          <p:cNvPr id="9" name="Rectangle 8"/>
          <p:cNvSpPr/>
          <p:nvPr/>
        </p:nvSpPr>
        <p:spPr>
          <a:xfrm>
            <a:off x="6514251" y="4835723"/>
            <a:ext cx="1191352" cy="307777"/>
          </a:xfrm>
          <a:prstGeom prst="rect">
            <a:avLst/>
          </a:prstGeom>
        </p:spPr>
        <p:txBody>
          <a:bodyPr wrap="none">
            <a:spAutoFit/>
          </a:bodyPr>
          <a:lstStyle/>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cs typeface="Times New Roman" pitchFamily="16" charset="0"/>
              </a:rPr>
              <a:t>Cashew nut</a:t>
            </a:r>
            <a:endParaRPr lang="en-US" b="1" dirty="0">
              <a:cs typeface="Times New Roman" pitchFamily="1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79230" y="178515"/>
            <a:ext cx="2480166"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PARTHENOGENESIS</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317241" y="1034987"/>
            <a:ext cx="4572000" cy="1438855"/>
          </a:xfrm>
          <a:prstGeom prst="rect">
            <a:avLst/>
          </a:prstGeom>
        </p:spPr>
        <p:txBody>
          <a:bodyPr>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In some species, fruits develop without fertilization.      Such fruits are called </a:t>
            </a:r>
            <a:r>
              <a:rPr lang="en-US" dirty="0" err="1" smtClean="0">
                <a:solidFill>
                  <a:schemeClr val="tx1"/>
                </a:solidFill>
                <a:latin typeface="Calibri" pitchFamily="34" charset="0"/>
                <a:cs typeface="Calibri" pitchFamily="34" charset="0"/>
              </a:rPr>
              <a:t>parthenocarpic</a:t>
            </a:r>
            <a:r>
              <a:rPr lang="en-US" dirty="0" smtClean="0">
                <a:solidFill>
                  <a:schemeClr val="tx1"/>
                </a:solidFill>
                <a:latin typeface="Calibri" pitchFamily="34" charset="0"/>
                <a:cs typeface="Calibri" pitchFamily="34" charset="0"/>
              </a:rPr>
              <a:t> fruit.</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This phenomenon is called </a:t>
            </a:r>
            <a:r>
              <a:rPr lang="en-US" dirty="0" err="1" smtClean="0">
                <a:solidFill>
                  <a:schemeClr val="tx1"/>
                </a:solidFill>
                <a:latin typeface="Calibri" pitchFamily="34" charset="0"/>
                <a:cs typeface="Calibri" pitchFamily="34" charset="0"/>
              </a:rPr>
              <a:t>parthenocarpy</a:t>
            </a:r>
            <a:r>
              <a:rPr lang="en-US" dirty="0" smtClean="0">
                <a:solidFill>
                  <a:schemeClr val="tx1"/>
                </a:solidFill>
                <a:latin typeface="Calibri" pitchFamily="34" charset="0"/>
                <a:cs typeface="Calibri" pitchFamily="34" charset="0"/>
              </a:rPr>
              <a:t>. </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Example: Banana.</a:t>
            </a:r>
            <a:endParaRPr lang="en-US" dirty="0">
              <a:solidFill>
                <a:schemeClr val="tx1"/>
              </a:solidFill>
              <a:latin typeface="Calibri" pitchFamily="34" charset="0"/>
              <a:cs typeface="Calibri" pitchFamily="34" charset="0"/>
            </a:endParaRPr>
          </a:p>
        </p:txBody>
      </p:sp>
      <p:pic>
        <p:nvPicPr>
          <p:cNvPr id="7" name="Picture 6"/>
          <p:cNvPicPr>
            <a:picLocks noChangeAspect="1" noChangeArrowheads="1"/>
          </p:cNvPicPr>
          <p:nvPr/>
        </p:nvPicPr>
        <p:blipFill>
          <a:blip r:embed="rId4"/>
          <a:srcRect/>
          <a:stretch>
            <a:fillRect/>
          </a:stretch>
        </p:blipFill>
        <p:spPr bwMode="auto">
          <a:xfrm>
            <a:off x="3845865" y="1981427"/>
            <a:ext cx="2295525" cy="1533525"/>
          </a:xfrm>
          <a:prstGeom prst="rect">
            <a:avLst/>
          </a:prstGeom>
          <a:noFill/>
          <a:ln w="9525">
            <a:noFill/>
            <a:round/>
            <a:headEnd/>
            <a:tailEnd/>
          </a:ln>
        </p:spPr>
      </p:pic>
      <p:pic>
        <p:nvPicPr>
          <p:cNvPr id="8" name="Picture 2"/>
          <p:cNvPicPr>
            <a:picLocks noChangeAspect="1" noChangeArrowheads="1"/>
          </p:cNvPicPr>
          <p:nvPr/>
        </p:nvPicPr>
        <p:blipFill>
          <a:blip r:embed="rId5"/>
          <a:srcRect l="11728" t="25311" r="15433" b="12959"/>
          <a:stretch>
            <a:fillRect/>
          </a:stretch>
        </p:blipFill>
        <p:spPr bwMode="auto">
          <a:xfrm>
            <a:off x="6346473" y="1931437"/>
            <a:ext cx="2601584" cy="1843347"/>
          </a:xfrm>
          <a:prstGeom prst="rect">
            <a:avLst/>
          </a:prstGeom>
          <a:noFill/>
          <a:ln w="9525">
            <a:noFill/>
            <a:round/>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0" y="0"/>
            <a:ext cx="3567002"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APOMIXIS / AGAMOSPERMY</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447868" y="600654"/>
            <a:ext cx="7501813" cy="1959511"/>
          </a:xfrm>
          <a:prstGeom prst="rect">
            <a:avLst/>
          </a:prstGeom>
        </p:spPr>
        <p:txBody>
          <a:bodyPr wrap="square">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err="1" smtClean="0">
                <a:solidFill>
                  <a:schemeClr val="tx1"/>
                </a:solidFill>
                <a:latin typeface="Calibri" pitchFamily="34" charset="0"/>
                <a:cs typeface="Calibri" pitchFamily="34" charset="0"/>
              </a:rPr>
              <a:t>Apomixis</a:t>
            </a:r>
            <a:r>
              <a:rPr lang="en-US" dirty="0" smtClean="0">
                <a:solidFill>
                  <a:schemeClr val="tx1"/>
                </a:solidFill>
                <a:latin typeface="Calibri" pitchFamily="34" charset="0"/>
                <a:cs typeface="Calibri" pitchFamily="34" charset="0"/>
              </a:rPr>
              <a:t> is the mechanism of seed production without involving the process of meiosis and </a:t>
            </a:r>
            <a:r>
              <a:rPr lang="en-US" dirty="0" err="1" smtClean="0">
                <a:solidFill>
                  <a:schemeClr val="tx1"/>
                </a:solidFill>
                <a:latin typeface="Calibri" pitchFamily="34" charset="0"/>
                <a:cs typeface="Calibri" pitchFamily="34" charset="0"/>
              </a:rPr>
              <a:t>syngamy</a:t>
            </a:r>
            <a:r>
              <a:rPr lang="en-US" dirty="0" smtClean="0">
                <a:solidFill>
                  <a:schemeClr val="tx1"/>
                </a:solidFill>
                <a:latin typeface="Calibri" pitchFamily="34" charset="0"/>
                <a:cs typeface="Calibri" pitchFamily="34" charset="0"/>
              </a:rPr>
              <a:t>. It plays an important role in hybrid seed production. </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Seeds are formed without fertilization.</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E.g.- Few flowering plants such as some species of </a:t>
            </a:r>
            <a:r>
              <a:rPr lang="en-US" dirty="0" err="1" smtClean="0">
                <a:solidFill>
                  <a:schemeClr val="tx1"/>
                </a:solidFill>
                <a:latin typeface="Calibri" pitchFamily="34" charset="0"/>
                <a:cs typeface="Calibri" pitchFamily="34" charset="0"/>
              </a:rPr>
              <a:t>Asteraceae</a:t>
            </a:r>
            <a:r>
              <a:rPr lang="en-US" dirty="0" smtClean="0">
                <a:solidFill>
                  <a:schemeClr val="tx1"/>
                </a:solidFill>
                <a:latin typeface="Calibri" pitchFamily="34" charset="0"/>
                <a:cs typeface="Calibri" pitchFamily="34" charset="0"/>
              </a:rPr>
              <a:t> and grasses show </a:t>
            </a:r>
            <a:r>
              <a:rPr lang="en-US" dirty="0" err="1" smtClean="0">
                <a:solidFill>
                  <a:schemeClr val="tx1"/>
                </a:solidFill>
                <a:latin typeface="Calibri" pitchFamily="34" charset="0"/>
                <a:cs typeface="Calibri" pitchFamily="34" charset="0"/>
              </a:rPr>
              <a:t>apomixis</a:t>
            </a:r>
            <a:endParaRPr lang="en-US" dirty="0" smtClean="0">
              <a:solidFill>
                <a:schemeClr val="tx1"/>
              </a:solidFill>
              <a:latin typeface="Calibri" pitchFamily="34" charset="0"/>
              <a:cs typeface="Calibri" pitchFamily="34" charset="0"/>
            </a:endParaRP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It </a:t>
            </a:r>
            <a:r>
              <a:rPr lang="en-US" dirty="0" smtClean="0">
                <a:solidFill>
                  <a:schemeClr val="tx1"/>
                </a:solidFill>
                <a:latin typeface="Calibri" pitchFamily="34" charset="0"/>
                <a:cs typeface="Calibri" pitchFamily="34" charset="0"/>
              </a:rPr>
              <a:t>may develop if a diploid egg cell or megaspore mother cell develops into embryo without fertilization.</a:t>
            </a:r>
          </a:p>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Sometimes </a:t>
            </a:r>
            <a:r>
              <a:rPr lang="en-US" dirty="0" smtClean="0">
                <a:solidFill>
                  <a:schemeClr val="tx1"/>
                </a:solidFill>
                <a:latin typeface="Calibri" pitchFamily="34" charset="0"/>
                <a:cs typeface="Calibri" pitchFamily="34" charset="0"/>
              </a:rPr>
              <a:t>cells of </a:t>
            </a:r>
            <a:r>
              <a:rPr lang="en-US" dirty="0" err="1" smtClean="0">
                <a:solidFill>
                  <a:schemeClr val="tx1"/>
                </a:solidFill>
                <a:latin typeface="Calibri" pitchFamily="34" charset="0"/>
                <a:cs typeface="Calibri" pitchFamily="34" charset="0"/>
              </a:rPr>
              <a:t>nucellus</a:t>
            </a:r>
            <a:r>
              <a:rPr lang="en-US" dirty="0" smtClean="0">
                <a:solidFill>
                  <a:schemeClr val="tx1"/>
                </a:solidFill>
                <a:latin typeface="Calibri" pitchFamily="34" charset="0"/>
                <a:cs typeface="Calibri" pitchFamily="34" charset="0"/>
              </a:rPr>
              <a:t> may develop into embryo .</a:t>
            </a:r>
            <a:endParaRPr lang="en-US" dirty="0">
              <a:solidFill>
                <a:schemeClr val="tx1"/>
              </a:solidFill>
              <a:latin typeface="Calibri" pitchFamily="34" charset="0"/>
              <a:cs typeface="Calibri" pitchFamily="34" charset="0"/>
            </a:endParaRPr>
          </a:p>
        </p:txBody>
      </p:sp>
      <p:sp>
        <p:nvSpPr>
          <p:cNvPr id="7" name="Rectangle 6"/>
          <p:cNvSpPr/>
          <p:nvPr/>
        </p:nvSpPr>
        <p:spPr>
          <a:xfrm>
            <a:off x="0" y="2623135"/>
            <a:ext cx="3480440"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SIGNIFICANCE OF APOMIXIS</a:t>
            </a:r>
            <a:endParaRPr lang="en-IN" sz="2200" b="1" dirty="0">
              <a:solidFill>
                <a:srgbClr val="FF0000"/>
              </a:solidFill>
              <a:latin typeface="Calibri" pitchFamily="34" charset="0"/>
              <a:cs typeface="Calibri" pitchFamily="34" charset="0"/>
            </a:endParaRPr>
          </a:p>
        </p:txBody>
      </p:sp>
      <p:sp>
        <p:nvSpPr>
          <p:cNvPr id="8" name="Rectangle 7"/>
          <p:cNvSpPr/>
          <p:nvPr/>
        </p:nvSpPr>
        <p:spPr>
          <a:xfrm>
            <a:off x="401216" y="2944007"/>
            <a:ext cx="8397551" cy="1785104"/>
          </a:xfrm>
          <a:prstGeom prst="rect">
            <a:avLst/>
          </a:prstGeom>
        </p:spPr>
        <p:txBody>
          <a:bodyPr wrap="square">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phenomenon can be used to maintain hybrid varieties indefinitely.</a:t>
            </a:r>
          </a:p>
          <a:p>
            <a:pPr marL="341313" indent="-339725" algn="just" eaLnBrk="0">
              <a:spcBef>
                <a:spcPts val="713"/>
              </a:spcBef>
              <a:spcAft>
                <a:spcPts val="340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method of producing hybrid seeds by cultivation is very expensive for </a:t>
            </a:r>
            <a:r>
              <a:rPr lang="en-US" dirty="0" smtClean="0">
                <a:solidFill>
                  <a:schemeClr val="tx1"/>
                </a:solidFill>
                <a:latin typeface="Calibri" pitchFamily="34" charset="0"/>
                <a:cs typeface="Calibri" pitchFamily="34" charset="0"/>
              </a:rPr>
              <a:t>farmers.</a:t>
            </a:r>
          </a:p>
          <a:p>
            <a:pPr marL="341313" indent="-339725" algn="just" eaLnBrk="0">
              <a:spcBef>
                <a:spcPts val="713"/>
              </a:spcBef>
              <a:spcAft>
                <a:spcPts val="3400"/>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Also</a:t>
            </a:r>
            <a:r>
              <a:rPr lang="en-US" dirty="0" smtClean="0">
                <a:solidFill>
                  <a:schemeClr val="tx1"/>
                </a:solidFill>
                <a:latin typeface="Calibri" pitchFamily="34" charset="0"/>
                <a:cs typeface="Calibri" pitchFamily="34" charset="0"/>
              </a:rPr>
              <a:t>, by sowing hybrid seeds, it is difficult to maintain hybrid characters as characters segregate during meiosis. </a:t>
            </a:r>
            <a:r>
              <a:rPr lang="en-US" dirty="0" smtClean="0">
                <a:solidFill>
                  <a:schemeClr val="tx1"/>
                </a:solidFill>
                <a:latin typeface="Calibri" pitchFamily="34" charset="0"/>
                <a:cs typeface="Calibri" pitchFamily="34" charset="0"/>
              </a:rPr>
              <a:t>Since </a:t>
            </a:r>
            <a:r>
              <a:rPr lang="en-US" dirty="0" smtClean="0">
                <a:solidFill>
                  <a:schemeClr val="tx1"/>
                </a:solidFill>
                <a:latin typeface="Calibri" pitchFamily="34" charset="0"/>
                <a:cs typeface="Calibri" pitchFamily="34" charset="0"/>
              </a:rPr>
              <a:t>the embryo in </a:t>
            </a:r>
            <a:r>
              <a:rPr lang="en-US" dirty="0" err="1" smtClean="0">
                <a:solidFill>
                  <a:schemeClr val="tx1"/>
                </a:solidFill>
                <a:latin typeface="Calibri" pitchFamily="34" charset="0"/>
                <a:cs typeface="Calibri" pitchFamily="34" charset="0"/>
              </a:rPr>
              <a:t>apomictic</a:t>
            </a:r>
            <a:r>
              <a:rPr lang="en-US" dirty="0" smtClean="0">
                <a:solidFill>
                  <a:schemeClr val="tx1"/>
                </a:solidFill>
                <a:latin typeface="Calibri" pitchFamily="34" charset="0"/>
                <a:cs typeface="Calibri" pitchFamily="34" charset="0"/>
              </a:rPr>
              <a:t> seeds often develops from diploid cells ,so </a:t>
            </a:r>
            <a:r>
              <a:rPr lang="en-US" dirty="0" err="1" smtClean="0">
                <a:solidFill>
                  <a:schemeClr val="tx1"/>
                </a:solidFill>
                <a:latin typeface="Calibri" pitchFamily="34" charset="0"/>
                <a:cs typeface="Calibri" pitchFamily="34" charset="0"/>
              </a:rPr>
              <a:t>apomixis</a:t>
            </a:r>
            <a:r>
              <a:rPr lang="en-US" dirty="0" smtClean="0">
                <a:solidFill>
                  <a:schemeClr val="tx1"/>
                </a:solidFill>
                <a:latin typeface="Calibri" pitchFamily="34" charset="0"/>
                <a:cs typeface="Calibri" pitchFamily="34" charset="0"/>
              </a:rPr>
              <a:t> prevents the loss of specific characters in the hybrid.	</a:t>
            </a:r>
            <a:endParaRPr lang="en-US" dirty="0">
              <a:solidFill>
                <a:schemeClr val="tx1"/>
              </a:solidFill>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481526" y="0"/>
            <a:ext cx="662473" cy="727788"/>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111968" y="122084"/>
            <a:ext cx="2414541" cy="512398"/>
          </a:xfrm>
          <a:prstGeom prst="rect">
            <a:avLst/>
          </a:prstGeom>
          <a:noFill/>
          <a:ln>
            <a:noFill/>
          </a:ln>
        </p:spPr>
        <p:txBody>
          <a:bodyPr spcFirstLastPara="1" wrap="square" lIns="91425" tIns="91425" rIns="91425" bIns="91425" anchor="t" anchorCtr="0">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POLYEMBRYONY</a:t>
            </a:r>
            <a:endParaRPr lang="en-IN" sz="2200" b="1" dirty="0">
              <a:solidFill>
                <a:srgbClr val="FF0000"/>
              </a:solidFill>
              <a:latin typeface="Calibri" pitchFamily="34" charset="0"/>
              <a:cs typeface="Calibri" pitchFamily="34" charset="0"/>
            </a:endParaRPr>
          </a:p>
        </p:txBody>
      </p:sp>
      <p:sp>
        <p:nvSpPr>
          <p:cNvPr id="5" name="Rectangle 4"/>
          <p:cNvSpPr/>
          <p:nvPr/>
        </p:nvSpPr>
        <p:spPr>
          <a:xfrm>
            <a:off x="270588" y="668000"/>
            <a:ext cx="4572000" cy="2228815"/>
          </a:xfrm>
          <a:prstGeom prst="rect">
            <a:avLst/>
          </a:prstGeom>
        </p:spPr>
        <p:txBody>
          <a:bodyPr>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It is the phenomenon of formation of more than one embryo during the development of seed.</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dirty="0" smtClean="0">
              <a:solidFill>
                <a:schemeClr val="tx1"/>
              </a:solidFill>
              <a:latin typeface="Calibri" pitchFamily="34" charset="0"/>
              <a:cs typeface="Calibri" pitchFamily="34" charset="0"/>
            </a:endParaRPr>
          </a:p>
          <a:p>
            <a:pPr marL="341313" indent="-339725" algn="just" eaLnBrk="0">
              <a:spcBef>
                <a:spcPts val="713"/>
              </a:spcBef>
              <a:spcAft>
                <a:spcPts val="2838"/>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err="1" smtClean="0">
                <a:solidFill>
                  <a:schemeClr val="tx1"/>
                </a:solidFill>
                <a:latin typeface="Calibri" pitchFamily="34" charset="0"/>
                <a:cs typeface="Calibri" pitchFamily="34" charset="0"/>
              </a:rPr>
              <a:t>Polyembryony</a:t>
            </a:r>
            <a:r>
              <a:rPr lang="en-US" dirty="0" smtClean="0">
                <a:solidFill>
                  <a:schemeClr val="tx1"/>
                </a:solidFill>
                <a:latin typeface="Calibri" pitchFamily="34" charset="0"/>
                <a:cs typeface="Calibri" pitchFamily="34" charset="0"/>
              </a:rPr>
              <a:t> occurs due to fertilization of more than one egg cell in an </a:t>
            </a:r>
            <a:r>
              <a:rPr lang="en-US" dirty="0" smtClean="0">
                <a:solidFill>
                  <a:schemeClr val="tx1"/>
                </a:solidFill>
                <a:latin typeface="Calibri" pitchFamily="34" charset="0"/>
                <a:cs typeface="Calibri" pitchFamily="34" charset="0"/>
              </a:rPr>
              <a:t>ovule.</a:t>
            </a:r>
          </a:p>
          <a:p>
            <a:pPr marL="341313" indent="-339725" algn="just" eaLnBrk="0">
              <a:spcBef>
                <a:spcPts val="713"/>
              </a:spcBef>
              <a:spcAft>
                <a:spcPts val="2838"/>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Sometime </a:t>
            </a:r>
            <a:r>
              <a:rPr lang="en-US" dirty="0" smtClean="0">
                <a:solidFill>
                  <a:schemeClr val="tx1"/>
                </a:solidFill>
                <a:latin typeface="Calibri" pitchFamily="34" charset="0"/>
                <a:cs typeface="Calibri" pitchFamily="34" charset="0"/>
              </a:rPr>
              <a:t>presence of more than one embryo sac gives rise to </a:t>
            </a:r>
            <a:r>
              <a:rPr lang="en-US" dirty="0" err="1" smtClean="0">
                <a:solidFill>
                  <a:schemeClr val="tx1"/>
                </a:solidFill>
                <a:latin typeface="Calibri" pitchFamily="34" charset="0"/>
                <a:cs typeface="Calibri" pitchFamily="34" charset="0"/>
              </a:rPr>
              <a:t>polyembryony</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p:txBody>
      </p:sp>
      <p:sp>
        <p:nvSpPr>
          <p:cNvPr id="6" name="Rectangle 5"/>
          <p:cNvSpPr/>
          <p:nvPr/>
        </p:nvSpPr>
        <p:spPr>
          <a:xfrm>
            <a:off x="270588" y="3085510"/>
            <a:ext cx="4572000" cy="828432"/>
          </a:xfrm>
          <a:prstGeom prst="rect">
            <a:avLst/>
          </a:prstGeom>
        </p:spPr>
        <p:txBody>
          <a:bodyPr>
            <a:spAutoFit/>
          </a:bodyPr>
          <a:lstStyle/>
          <a:p>
            <a:pPr marL="342900" indent="-339725" algn="just" eaLnBrk="0">
              <a:spcBef>
                <a:spcPts val="7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It also occurs when  different parts like </a:t>
            </a:r>
            <a:r>
              <a:rPr lang="en-US" dirty="0" err="1" smtClean="0">
                <a:solidFill>
                  <a:schemeClr val="tx1"/>
                </a:solidFill>
                <a:latin typeface="Calibri" pitchFamily="34" charset="0"/>
                <a:cs typeface="Calibri" pitchFamily="34" charset="0"/>
              </a:rPr>
              <a:t>synergids</a:t>
            </a:r>
            <a:r>
              <a:rPr lang="en-US" dirty="0" smtClean="0">
                <a:solidFill>
                  <a:schemeClr val="tx1"/>
                </a:solidFill>
                <a:latin typeface="Calibri" pitchFamily="34" charset="0"/>
                <a:cs typeface="Calibri" pitchFamily="34" charset="0"/>
              </a:rPr>
              <a:t>, antipodal cells, </a:t>
            </a:r>
            <a:r>
              <a:rPr lang="en-US" dirty="0" err="1" smtClean="0">
                <a:solidFill>
                  <a:schemeClr val="tx1"/>
                </a:solidFill>
                <a:latin typeface="Calibri" pitchFamily="34" charset="0"/>
                <a:cs typeface="Calibri" pitchFamily="34" charset="0"/>
              </a:rPr>
              <a:t>nucellus</a:t>
            </a:r>
            <a:r>
              <a:rPr lang="en-US" dirty="0" smtClean="0">
                <a:solidFill>
                  <a:schemeClr val="tx1"/>
                </a:solidFill>
                <a:latin typeface="Calibri" pitchFamily="34" charset="0"/>
                <a:cs typeface="Calibri" pitchFamily="34" charset="0"/>
              </a:rPr>
              <a:t> differentiate into embryo.</a:t>
            </a:r>
          </a:p>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chemeClr val="tx1"/>
                </a:solidFill>
                <a:latin typeface="Calibri" pitchFamily="34" charset="0"/>
                <a:cs typeface="Calibri" pitchFamily="34" charset="0"/>
              </a:rPr>
              <a:t>	E.g.- lemon, orange, onion etc</a:t>
            </a:r>
            <a:endParaRPr lang="en-US" dirty="0">
              <a:solidFill>
                <a:schemeClr val="tx1"/>
              </a:solidFill>
              <a:latin typeface="Calibri" pitchFamily="34" charset="0"/>
              <a:cs typeface="Calibri" pitchFamily="34" charset="0"/>
            </a:endParaRPr>
          </a:p>
        </p:txBody>
      </p:sp>
      <p:pic>
        <p:nvPicPr>
          <p:cNvPr id="7" name="Picture 5"/>
          <p:cNvPicPr>
            <a:picLocks noChangeAspect="1" noChangeArrowheads="1"/>
          </p:cNvPicPr>
          <p:nvPr/>
        </p:nvPicPr>
        <p:blipFill>
          <a:blip r:embed="rId4"/>
          <a:srcRect l="16054" t="32602" r="8920" b="3967"/>
          <a:stretch>
            <a:fillRect/>
          </a:stretch>
        </p:blipFill>
        <p:spPr bwMode="auto">
          <a:xfrm rot="5340000">
            <a:off x="6089230" y="651095"/>
            <a:ext cx="1474190" cy="1685081"/>
          </a:xfrm>
          <a:prstGeom prst="rect">
            <a:avLst/>
          </a:prstGeom>
          <a:noFill/>
          <a:ln w="9525">
            <a:noFill/>
            <a:round/>
            <a:headEnd/>
            <a:tailEnd/>
          </a:ln>
        </p:spPr>
      </p:pic>
      <p:pic>
        <p:nvPicPr>
          <p:cNvPr id="8" name="Picture 1"/>
          <p:cNvPicPr>
            <a:picLocks noChangeAspect="1" noChangeArrowheads="1"/>
          </p:cNvPicPr>
          <p:nvPr/>
        </p:nvPicPr>
        <p:blipFill>
          <a:blip r:embed="rId5"/>
          <a:srcRect l="3212" t="4216" b="17284"/>
          <a:stretch>
            <a:fillRect/>
          </a:stretch>
        </p:blipFill>
        <p:spPr bwMode="auto">
          <a:xfrm>
            <a:off x="4870578" y="2379377"/>
            <a:ext cx="3999237" cy="2258067"/>
          </a:xfrm>
          <a:prstGeom prst="rect">
            <a:avLst/>
          </a:prstGeom>
          <a:noFill/>
          <a:ln w="9525">
            <a:noFill/>
            <a:round/>
            <a:headEnd/>
            <a:tailEnd/>
          </a:ln>
        </p:spPr>
      </p:pic>
      <p:sp>
        <p:nvSpPr>
          <p:cNvPr id="9" name="Rectangle 8"/>
          <p:cNvSpPr/>
          <p:nvPr/>
        </p:nvSpPr>
        <p:spPr>
          <a:xfrm>
            <a:off x="4232461" y="4694531"/>
            <a:ext cx="4541949" cy="307777"/>
          </a:xfrm>
          <a:prstGeom prst="rect">
            <a:avLst/>
          </a:prstGeom>
        </p:spPr>
        <p:txBody>
          <a:bodyPr wrap="none">
            <a:spAutoFit/>
          </a:bodyPr>
          <a:lstStyle/>
          <a:p>
            <a:pPr marL="341313" indent="-339725" algn="just" eaLnBrk="0">
              <a:spcBef>
                <a:spcPts val="713"/>
              </a:spcBef>
              <a:spcAft>
                <a:spcPts val="2838"/>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smtClean="0">
                <a:cs typeface="Times New Roman" pitchFamily="16" charset="0"/>
              </a:rPr>
              <a:t>Citrus ovule showing normal and </a:t>
            </a:r>
            <a:r>
              <a:rPr lang="en-US" b="1" dirty="0" err="1" smtClean="0">
                <a:cs typeface="Times New Roman" pitchFamily="16" charset="0"/>
              </a:rPr>
              <a:t>nucellar</a:t>
            </a:r>
            <a:r>
              <a:rPr lang="en-US" b="1" dirty="0" smtClean="0">
                <a:cs typeface="Times New Roman" pitchFamily="16" charset="0"/>
              </a:rPr>
              <a:t> embryos</a:t>
            </a:r>
            <a:endParaRPr lang="en-US" b="1" dirty="0">
              <a:cs typeface="Times New Roman" pitchFamily="16" charset="0"/>
            </a:endParaRPr>
          </a:p>
        </p:txBody>
      </p:sp>
      <p:sp>
        <p:nvSpPr>
          <p:cNvPr id="10" name="AutoShape 6"/>
          <p:cNvSpPr>
            <a:spLocks noChangeArrowheads="1"/>
          </p:cNvSpPr>
          <p:nvPr/>
        </p:nvSpPr>
        <p:spPr bwMode="auto">
          <a:xfrm rot="10800000">
            <a:off x="6770463" y="1203648"/>
            <a:ext cx="1592342" cy="213390"/>
          </a:xfrm>
          <a:prstGeom prst="rightArrow">
            <a:avLst>
              <a:gd name="adj1" fmla="val 50000"/>
              <a:gd name="adj2" fmla="val 256906"/>
            </a:avLst>
          </a:prstGeom>
          <a:solidFill>
            <a:srgbClr val="FF0000"/>
          </a:solidFill>
          <a:ln w="9525">
            <a:solidFill>
              <a:srgbClr val="3465A4"/>
            </a:solidFill>
            <a:round/>
            <a:headEnd/>
            <a:tailEnd/>
          </a:ln>
        </p:spPr>
        <p:txBody>
          <a:bodyPr wrap="none" anchor="ctr"/>
          <a:lstStyle/>
          <a:p>
            <a:endParaRPr lang="en-US"/>
          </a:p>
        </p:txBody>
      </p:sp>
      <p:sp>
        <p:nvSpPr>
          <p:cNvPr id="11" name="Rectangle 10"/>
          <p:cNvSpPr/>
          <p:nvPr/>
        </p:nvSpPr>
        <p:spPr>
          <a:xfrm>
            <a:off x="7744642" y="1428816"/>
            <a:ext cx="1212511" cy="307777"/>
          </a:xfrm>
          <a:prstGeom prst="rect">
            <a:avLst/>
          </a:prstGeom>
        </p:spPr>
        <p:txBody>
          <a:bodyPr wrap="none">
            <a:spAutoFit/>
          </a:bodyPr>
          <a:lstStyle/>
          <a:p>
            <a:pPr marL="341313" indent="-339725" algn="just" eaLnBrk="0">
              <a:spcBef>
                <a:spcPts val="713"/>
              </a:spcBef>
              <a:spcAft>
                <a:spcPts val="2838"/>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err="1" smtClean="0">
                <a:cs typeface="Times New Roman" pitchFamily="16" charset="0"/>
              </a:rPr>
              <a:t>Polyembryo</a:t>
            </a:r>
            <a:endParaRPr lang="en-US" b="1" dirty="0">
              <a:cs typeface="Times New Roman" pitchFamily="1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39959" y="159191"/>
            <a:ext cx="3051110" cy="769441"/>
          </a:xfrm>
          <a:prstGeom prst="rect">
            <a:avLst/>
          </a:prstGeom>
        </p:spPr>
        <p:txBody>
          <a:bodyPr wrap="square">
            <a:spAutoFit/>
          </a:bodyPr>
          <a:lstStyle/>
          <a:p>
            <a:pPr algn="ctr" eaLnBrk="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en-US" sz="2200" b="1" dirty="0" smtClean="0">
                <a:solidFill>
                  <a:srgbClr val="FF0000"/>
                </a:solidFill>
                <a:latin typeface="Calibri" pitchFamily="32" charset="0"/>
              </a:rPr>
              <a:t>SEEDS</a:t>
            </a:r>
            <a:br>
              <a:rPr lang="en-US" sz="2200" b="1" dirty="0" smtClean="0">
                <a:solidFill>
                  <a:srgbClr val="FF0000"/>
                </a:solidFill>
                <a:latin typeface="Calibri" pitchFamily="32" charset="0"/>
              </a:rPr>
            </a:br>
            <a:endParaRPr lang="en-US" sz="2200" b="1" dirty="0">
              <a:solidFill>
                <a:srgbClr val="FF0000"/>
              </a:solidFill>
              <a:latin typeface="Calibri" pitchFamily="32" charset="0"/>
            </a:endParaRPr>
          </a:p>
        </p:txBody>
      </p:sp>
      <p:sp>
        <p:nvSpPr>
          <p:cNvPr id="6" name="Rectangle 5"/>
          <p:cNvSpPr/>
          <p:nvPr/>
        </p:nvSpPr>
        <p:spPr>
          <a:xfrm>
            <a:off x="531845" y="942169"/>
            <a:ext cx="4254759" cy="2195473"/>
          </a:xfrm>
          <a:prstGeom prst="rect">
            <a:avLst/>
          </a:prstGeom>
        </p:spPr>
        <p:txBody>
          <a:bodyPr wrap="square">
            <a:spAutoFit/>
          </a:bodyPr>
          <a:lstStyle/>
          <a:p>
            <a:pPr marL="342900" indent="-339725" algn="just">
              <a:lnSpc>
                <a:spcPct val="150000"/>
              </a:lnSpc>
              <a:spcBef>
                <a:spcPts val="713"/>
              </a:spcBef>
              <a:spcAft>
                <a:spcPts val="31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In </a:t>
            </a:r>
            <a:r>
              <a:rPr lang="en-US" dirty="0" smtClean="0">
                <a:solidFill>
                  <a:schemeClr val="tx1"/>
                </a:solidFill>
                <a:latin typeface="Calibri" pitchFamily="34" charset="0"/>
                <a:cs typeface="Calibri" pitchFamily="34" charset="0"/>
              </a:rPr>
              <a:t>angiosperms, the seed is the final product of </a:t>
            </a:r>
            <a:r>
              <a:rPr lang="en-US" dirty="0" smtClean="0">
                <a:solidFill>
                  <a:schemeClr val="tx1"/>
                </a:solidFill>
                <a:latin typeface="Calibri" pitchFamily="34" charset="0"/>
                <a:cs typeface="Calibri" pitchFamily="34" charset="0"/>
              </a:rPr>
              <a:t>sexual reproduction</a:t>
            </a:r>
            <a:r>
              <a:rPr lang="en-US" dirty="0" smtClean="0">
                <a:solidFill>
                  <a:schemeClr val="tx1"/>
                </a:solidFill>
                <a:latin typeface="Calibri" pitchFamily="34" charset="0"/>
                <a:cs typeface="Calibri" pitchFamily="34" charset="0"/>
              </a:rPr>
              <a:t>. Seeds </a:t>
            </a:r>
            <a:r>
              <a:rPr lang="en-US" dirty="0" smtClean="0">
                <a:solidFill>
                  <a:schemeClr val="tx1"/>
                </a:solidFill>
                <a:latin typeface="Calibri" pitchFamily="34" charset="0"/>
                <a:cs typeface="Calibri" pitchFamily="34" charset="0"/>
              </a:rPr>
              <a:t>are    formed </a:t>
            </a:r>
            <a:r>
              <a:rPr lang="en-US" dirty="0" smtClean="0">
                <a:solidFill>
                  <a:schemeClr val="tx1"/>
                </a:solidFill>
                <a:latin typeface="Calibri" pitchFamily="34" charset="0"/>
                <a:cs typeface="Calibri" pitchFamily="34" charset="0"/>
              </a:rPr>
              <a:t>inside fruits.  It is often described as a fertilized ovule</a:t>
            </a:r>
            <a:r>
              <a:rPr lang="en-US" dirty="0" smtClean="0">
                <a:solidFill>
                  <a:schemeClr val="tx1"/>
                </a:solidFill>
                <a:latin typeface="Calibri" pitchFamily="34" charset="0"/>
                <a:cs typeface="Calibri" pitchFamily="34" charset="0"/>
              </a:rPr>
              <a:t>.</a:t>
            </a:r>
          </a:p>
          <a:p>
            <a:pPr marL="342900" indent="-339725" algn="just">
              <a:lnSpc>
                <a:spcPct val="150000"/>
              </a:lnSpc>
              <a:spcBef>
                <a:spcPts val="713"/>
              </a:spcBef>
              <a:spcAft>
                <a:spcPts val="31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       A </a:t>
            </a:r>
            <a:r>
              <a:rPr lang="en-US" dirty="0" smtClean="0">
                <a:solidFill>
                  <a:schemeClr val="tx1"/>
                </a:solidFill>
                <a:latin typeface="Calibri" pitchFamily="34" charset="0"/>
                <a:cs typeface="Calibri" pitchFamily="34" charset="0"/>
              </a:rPr>
              <a:t>seed typically consists of seed coat(s), cotyledon(s) and an embryo axis.</a:t>
            </a:r>
            <a:endParaRPr lang="en-US" dirty="0">
              <a:solidFill>
                <a:schemeClr val="tx1"/>
              </a:solidFill>
              <a:latin typeface="Calibri" pitchFamily="34" charset="0"/>
              <a:cs typeface="Calibri" pitchFamily="34" charset="0"/>
            </a:endParaRPr>
          </a:p>
        </p:txBody>
      </p:sp>
      <p:sp>
        <p:nvSpPr>
          <p:cNvPr id="7" name="Rectangle 6"/>
          <p:cNvSpPr/>
          <p:nvPr/>
        </p:nvSpPr>
        <p:spPr>
          <a:xfrm>
            <a:off x="643813" y="3487081"/>
            <a:ext cx="3993501" cy="1061829"/>
          </a:xfrm>
          <a:prstGeom prst="rect">
            <a:avLst/>
          </a:prstGeom>
        </p:spPr>
        <p:txBody>
          <a:bodyPr wrap="square">
            <a:spAutoFit/>
          </a:bodyPr>
          <a:lstStyle/>
          <a:p>
            <a:pPr marL="342900" indent="-339725" algn="just">
              <a:lnSpc>
                <a:spcPct val="150000"/>
              </a:lnSpc>
              <a:spcBef>
                <a:spcPts val="713"/>
              </a:spcBef>
              <a:spcAft>
                <a:spcPts val="31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The </a:t>
            </a:r>
            <a:r>
              <a:rPr lang="en-US" dirty="0" smtClean="0">
                <a:solidFill>
                  <a:schemeClr val="tx1"/>
                </a:solidFill>
                <a:latin typeface="Calibri" pitchFamily="34" charset="0"/>
                <a:cs typeface="Calibri" pitchFamily="34" charset="0"/>
              </a:rPr>
              <a:t>cotyledons of the embryo are simple structures, thick and swollen due to storage of food reserves (as in legumes).</a:t>
            </a:r>
            <a:endParaRPr lang="en-US" dirty="0">
              <a:solidFill>
                <a:schemeClr val="tx1"/>
              </a:solidFill>
              <a:latin typeface="Calibri" pitchFamily="34" charset="0"/>
              <a:cs typeface="Calibri" pitchFamily="34" charset="0"/>
            </a:endParaRPr>
          </a:p>
        </p:txBody>
      </p:sp>
      <p:pic>
        <p:nvPicPr>
          <p:cNvPr id="8" name="Picture 3"/>
          <p:cNvPicPr>
            <a:picLocks noChangeAspect="1" noChangeArrowheads="1"/>
          </p:cNvPicPr>
          <p:nvPr/>
        </p:nvPicPr>
        <p:blipFill>
          <a:blip r:embed="rId4"/>
          <a:srcRect/>
          <a:stretch>
            <a:fillRect/>
          </a:stretch>
        </p:blipFill>
        <p:spPr bwMode="auto">
          <a:xfrm>
            <a:off x="4655976" y="1166326"/>
            <a:ext cx="4488024" cy="2472613"/>
          </a:xfrm>
          <a:prstGeom prst="rect">
            <a:avLst/>
          </a:prstGeom>
          <a:noFill/>
          <a:ln w="9525">
            <a:noFill/>
            <a:round/>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32372" y="290482"/>
            <a:ext cx="2071401" cy="430887"/>
          </a:xfrm>
          <a:prstGeom prst="rect">
            <a:avLst/>
          </a:prstGeom>
        </p:spPr>
        <p:txBody>
          <a:bodyPr wrap="non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dirty="0" smtClean="0">
                <a:solidFill>
                  <a:srgbClr val="FF0000"/>
                </a:solidFill>
                <a:latin typeface="Calibri" pitchFamily="34" charset="0"/>
                <a:cs typeface="Calibri" pitchFamily="34" charset="0"/>
              </a:rPr>
              <a:t>MATURE SEEDS </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195943" y="1172293"/>
            <a:ext cx="3442996" cy="523220"/>
          </a:xfrm>
          <a:prstGeom prst="rect">
            <a:avLst/>
          </a:prstGeom>
        </p:spPr>
        <p:txBody>
          <a:bodyPr wrap="squar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tx1"/>
                </a:solidFill>
                <a:latin typeface="Calibri" pitchFamily="34" charset="0"/>
                <a:cs typeface="Calibri" pitchFamily="34" charset="0"/>
              </a:rPr>
              <a:t>ALBUMINOUS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FFFF00"/>
              </a:solidFill>
              <a:latin typeface="-apple-system" charset="0"/>
            </a:endParaRPr>
          </a:p>
        </p:txBody>
      </p:sp>
      <p:sp>
        <p:nvSpPr>
          <p:cNvPr id="7" name="Rectangle 6"/>
          <p:cNvSpPr/>
          <p:nvPr/>
        </p:nvSpPr>
        <p:spPr>
          <a:xfrm>
            <a:off x="5092062" y="1177377"/>
            <a:ext cx="1633781" cy="307777"/>
          </a:xfrm>
          <a:prstGeom prst="rect">
            <a:avLst/>
          </a:prstGeom>
        </p:spPr>
        <p:txBody>
          <a:bodyPr wrap="none">
            <a:spAutoFit/>
          </a:bodyPr>
          <a:lstStyle/>
          <a:p>
            <a:r>
              <a:rPr lang="en-US" b="1" dirty="0" smtClean="0">
                <a:solidFill>
                  <a:schemeClr val="tx1"/>
                </a:solidFill>
                <a:latin typeface="Calibri" pitchFamily="34" charset="0"/>
                <a:cs typeface="Calibri" pitchFamily="34" charset="0"/>
              </a:rPr>
              <a:t>NON ALBUMINOUS</a:t>
            </a:r>
            <a:endParaRPr lang="en-US" dirty="0">
              <a:solidFill>
                <a:schemeClr val="tx1"/>
              </a:solidFill>
              <a:latin typeface="Calibri" pitchFamily="34" charset="0"/>
              <a:cs typeface="Calibri" pitchFamily="34" charset="0"/>
            </a:endParaRPr>
          </a:p>
        </p:txBody>
      </p:sp>
      <p:sp>
        <p:nvSpPr>
          <p:cNvPr id="8" name="Rectangle 7"/>
          <p:cNvSpPr/>
          <p:nvPr/>
        </p:nvSpPr>
        <p:spPr>
          <a:xfrm>
            <a:off x="1238868" y="1531453"/>
            <a:ext cx="1555234"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tx1"/>
                </a:solidFill>
                <a:latin typeface="Calibri" pitchFamily="34" charset="0"/>
                <a:cs typeface="Calibri" pitchFamily="34" charset="0"/>
              </a:rPr>
              <a:t>Albuminous</a:t>
            </a:r>
            <a:r>
              <a:rPr lang="en-IN" dirty="0" smtClean="0">
                <a:solidFill>
                  <a:schemeClr val="tx1"/>
                </a:solidFill>
                <a:latin typeface="Calibri" pitchFamily="34" charset="0"/>
                <a:cs typeface="Calibri" pitchFamily="34" charset="0"/>
              </a:rPr>
              <a:t> </a:t>
            </a:r>
            <a:r>
              <a:rPr lang="en-US" b="1" dirty="0" smtClean="0">
                <a:solidFill>
                  <a:schemeClr val="tx1"/>
                </a:solidFill>
                <a:latin typeface="Calibri" pitchFamily="34" charset="0"/>
                <a:cs typeface="Calibri" pitchFamily="34" charset="0"/>
              </a:rPr>
              <a:t>Seeds</a:t>
            </a:r>
            <a:endParaRPr lang="en-US" b="1" dirty="0">
              <a:solidFill>
                <a:schemeClr val="tx1"/>
              </a:solidFill>
              <a:latin typeface="Calibri" pitchFamily="34" charset="0"/>
              <a:cs typeface="Calibri" pitchFamily="34" charset="0"/>
            </a:endParaRPr>
          </a:p>
        </p:txBody>
      </p:sp>
      <p:sp>
        <p:nvSpPr>
          <p:cNvPr id="9" name="Rectangle 8"/>
          <p:cNvSpPr/>
          <p:nvPr/>
        </p:nvSpPr>
        <p:spPr>
          <a:xfrm>
            <a:off x="4972804" y="1522123"/>
            <a:ext cx="1920719"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tx1"/>
                </a:solidFill>
                <a:latin typeface="Calibri" pitchFamily="34" charset="0"/>
                <a:cs typeface="Calibri" pitchFamily="34" charset="0"/>
              </a:rPr>
              <a:t>Non-</a:t>
            </a:r>
            <a:r>
              <a:rPr lang="en-US" b="1" dirty="0" err="1" smtClean="0">
                <a:solidFill>
                  <a:schemeClr val="tx1"/>
                </a:solidFill>
                <a:latin typeface="Calibri" pitchFamily="34" charset="0"/>
                <a:cs typeface="Calibri" pitchFamily="34" charset="0"/>
              </a:rPr>
              <a:t>Albuminous</a:t>
            </a:r>
            <a:r>
              <a:rPr lang="en-US" b="1" dirty="0" smtClean="0">
                <a:solidFill>
                  <a:schemeClr val="tx1"/>
                </a:solidFill>
                <a:latin typeface="Calibri" pitchFamily="34" charset="0"/>
                <a:cs typeface="Calibri" pitchFamily="34" charset="0"/>
              </a:rPr>
              <a:t> Seeds</a:t>
            </a:r>
            <a:endParaRPr lang="en-US" b="1" dirty="0">
              <a:solidFill>
                <a:schemeClr val="tx1"/>
              </a:solidFill>
              <a:latin typeface="Calibri" pitchFamily="34" charset="0"/>
              <a:cs typeface="Calibri" pitchFamily="34" charset="0"/>
            </a:endParaRPr>
          </a:p>
        </p:txBody>
      </p:sp>
      <p:sp>
        <p:nvSpPr>
          <p:cNvPr id="10" name="Rectangle 9"/>
          <p:cNvSpPr/>
          <p:nvPr/>
        </p:nvSpPr>
        <p:spPr>
          <a:xfrm>
            <a:off x="485193" y="1864750"/>
            <a:ext cx="2705878" cy="2918748"/>
          </a:xfrm>
          <a:prstGeom prst="rect">
            <a:avLst/>
          </a:prstGeom>
        </p:spPr>
        <p:txBody>
          <a:bodyPr wrap="square">
            <a:spAutoFit/>
          </a:bodyPr>
          <a:lstStyle/>
          <a:p>
            <a:pPr marL="342900" indent="-339725" algn="just">
              <a:lnSpc>
                <a:spcPct val="150000"/>
              </a:lnSpc>
              <a:spcBef>
                <a:spcPts val="713"/>
              </a:spcBef>
              <a:spcAft>
                <a:spcPts val="3125"/>
              </a:spcAft>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Seed </a:t>
            </a:r>
            <a:r>
              <a:rPr lang="en-US" dirty="0" smtClean="0">
                <a:solidFill>
                  <a:schemeClr val="tx1"/>
                </a:solidFill>
                <a:latin typeface="Calibri" pitchFamily="34" charset="0"/>
                <a:cs typeface="Calibri" pitchFamily="34" charset="0"/>
              </a:rPr>
              <a:t>which retain a part of endosperm are called </a:t>
            </a:r>
            <a:r>
              <a:rPr lang="en-US" dirty="0" err="1" smtClean="0">
                <a:solidFill>
                  <a:schemeClr val="tx1"/>
                </a:solidFill>
                <a:latin typeface="Calibri" pitchFamily="34" charset="0"/>
                <a:cs typeface="Calibri" pitchFamily="34" charset="0"/>
              </a:rPr>
              <a:t>albuminous</a:t>
            </a:r>
            <a:r>
              <a:rPr lang="en-US" dirty="0" smtClean="0">
                <a:solidFill>
                  <a:schemeClr val="tx1"/>
                </a:solidFill>
                <a:latin typeface="Calibri" pitchFamily="34" charset="0"/>
                <a:cs typeface="Calibri" pitchFamily="34" charset="0"/>
              </a:rPr>
              <a:t> seeds.</a:t>
            </a:r>
          </a:p>
          <a:p>
            <a:pPr marL="342900" indent="-339725" algn="just">
              <a:lnSpc>
                <a:spcPct val="150000"/>
              </a:lnSpc>
              <a:spcBef>
                <a:spcPts val="600"/>
              </a:spcBef>
              <a:buClrTx/>
              <a:buSz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Endosperm</a:t>
            </a:r>
            <a:r>
              <a:rPr lang="en-US" dirty="0" smtClean="0">
                <a:solidFill>
                  <a:schemeClr val="tx1"/>
                </a:solidFill>
                <a:latin typeface="Calibri" pitchFamily="34" charset="0"/>
                <a:cs typeface="Calibri" pitchFamily="34" charset="0"/>
              </a:rPr>
              <a:t> is not completely used up during embryo development. </a:t>
            </a:r>
          </a:p>
          <a:p>
            <a:pPr marL="342900" indent="-339725" algn="just">
              <a:lnSpc>
                <a:spcPct val="150000"/>
              </a:lnSpc>
              <a:spcBef>
                <a:spcPts val="713"/>
              </a:spcBef>
              <a:spcAft>
                <a:spcPts val="31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e.g</a:t>
            </a:r>
            <a:r>
              <a:rPr lang="en-US" dirty="0" smtClean="0">
                <a:solidFill>
                  <a:schemeClr val="tx1"/>
                </a:solidFill>
                <a:latin typeface="Calibri" pitchFamily="34" charset="0"/>
                <a:cs typeface="Calibri" pitchFamily="34" charset="0"/>
              </a:rPr>
              <a:t>. wheat, maize, Sunflower </a:t>
            </a:r>
            <a:endParaRPr lang="en-US" dirty="0">
              <a:solidFill>
                <a:schemeClr val="tx1"/>
              </a:solidFill>
              <a:latin typeface="Calibri" pitchFamily="34" charset="0"/>
              <a:cs typeface="Calibri" pitchFamily="34" charset="0"/>
            </a:endParaRPr>
          </a:p>
        </p:txBody>
      </p:sp>
      <p:sp>
        <p:nvSpPr>
          <p:cNvPr id="11" name="Rectangle 10"/>
          <p:cNvSpPr/>
          <p:nvPr/>
        </p:nvSpPr>
        <p:spPr>
          <a:xfrm>
            <a:off x="4674637" y="1883411"/>
            <a:ext cx="2771192" cy="2918748"/>
          </a:xfrm>
          <a:prstGeom prst="rect">
            <a:avLst/>
          </a:prstGeom>
        </p:spPr>
        <p:txBody>
          <a:bodyPr wrap="square">
            <a:spAutoFit/>
          </a:bodyPr>
          <a:lstStyle/>
          <a:p>
            <a:pPr marL="342900" indent="-339725" algn="just">
              <a:lnSpc>
                <a:spcPct val="150000"/>
              </a:lnSpc>
              <a:spcBef>
                <a:spcPts val="713"/>
              </a:spcBef>
              <a:spcAft>
                <a:spcPts val="3125"/>
              </a:spcAft>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Seeds with no residual endosperm are called non-</a:t>
            </a:r>
            <a:r>
              <a:rPr lang="en-US" dirty="0" err="1" smtClean="0">
                <a:solidFill>
                  <a:schemeClr val="tx1"/>
                </a:solidFill>
                <a:latin typeface="Calibri" pitchFamily="34" charset="0"/>
                <a:cs typeface="Calibri" pitchFamily="34" charset="0"/>
              </a:rPr>
              <a:t>albuminous</a:t>
            </a:r>
            <a:r>
              <a:rPr lang="en-US" dirty="0" smtClean="0">
                <a:solidFill>
                  <a:schemeClr val="tx1"/>
                </a:solidFill>
                <a:latin typeface="Calibri" pitchFamily="34" charset="0"/>
                <a:cs typeface="Calibri" pitchFamily="34" charset="0"/>
              </a:rPr>
              <a:t> seeds. </a:t>
            </a:r>
          </a:p>
          <a:p>
            <a:pPr marL="342900" indent="-339725" algn="just">
              <a:lnSpc>
                <a:spcPct val="150000"/>
              </a:lnSpc>
              <a:spcBef>
                <a:spcPts val="6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It is completely consumed during embryo development in these seeds. </a:t>
            </a:r>
          </a:p>
          <a:p>
            <a:pPr marL="342900" indent="-339725" algn="just">
              <a:lnSpc>
                <a:spcPct val="150000"/>
              </a:lnSpc>
              <a:spcBef>
                <a:spcPts val="713"/>
              </a:spcBef>
              <a:spcAft>
                <a:spcPts val="31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e.g</a:t>
            </a:r>
            <a:r>
              <a:rPr lang="en-US" dirty="0" smtClean="0">
                <a:solidFill>
                  <a:schemeClr val="tx1"/>
                </a:solidFill>
                <a:latin typeface="Calibri" pitchFamily="34" charset="0"/>
                <a:cs typeface="Calibri" pitchFamily="34" charset="0"/>
              </a:rPr>
              <a:t>. pea, groundnut, etc.</a:t>
            </a:r>
            <a:endParaRPr lang="en-US" dirty="0">
              <a:solidFill>
                <a:schemeClr val="tx1"/>
              </a:solidFill>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369558" y="0"/>
            <a:ext cx="774441" cy="737118"/>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56791" y="115323"/>
            <a:ext cx="1537601" cy="547714"/>
          </a:xfrm>
          <a:prstGeom prst="rect">
            <a:avLst/>
          </a:prstGeom>
        </p:spPr>
        <p:txBody>
          <a:bodyPr wrap="none">
            <a:spAutoFit/>
          </a:bodyPr>
          <a:lstStyle/>
          <a:p>
            <a:pPr marL="342900" indent="-339725" algn="ctr">
              <a:lnSpc>
                <a:spcPct val="150000"/>
              </a:lnSpc>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IN" sz="2200" b="1" dirty="0" smtClean="0">
                <a:solidFill>
                  <a:srgbClr val="FF0000"/>
                </a:solidFill>
                <a:latin typeface="Calibri" pitchFamily="32" charset="0"/>
              </a:rPr>
              <a:t>PERISPERM</a:t>
            </a:r>
            <a:endParaRPr lang="en-IN" sz="2200" b="1" dirty="0">
              <a:solidFill>
                <a:srgbClr val="FF0000"/>
              </a:solidFill>
              <a:latin typeface="Calibri" pitchFamily="32" charset="0"/>
            </a:endParaRPr>
          </a:p>
        </p:txBody>
      </p:sp>
      <p:sp>
        <p:nvSpPr>
          <p:cNvPr id="6" name="Rectangle 5"/>
          <p:cNvSpPr/>
          <p:nvPr/>
        </p:nvSpPr>
        <p:spPr>
          <a:xfrm>
            <a:off x="1856791" y="836126"/>
            <a:ext cx="5299787" cy="1028423"/>
          </a:xfrm>
          <a:prstGeom prst="rect">
            <a:avLst/>
          </a:prstGeom>
        </p:spPr>
        <p:txBody>
          <a:bodyPr wrap="square">
            <a:spAutoFit/>
          </a:bodyPr>
          <a:lstStyle/>
          <a:p>
            <a:pPr marL="342900" indent="-339725" algn="just">
              <a:lnSpc>
                <a:spcPct val="150000"/>
              </a:lnSpc>
              <a:spcBef>
                <a:spcPts val="713"/>
              </a:spcBef>
              <a:spcAft>
                <a:spcPts val="3125"/>
              </a:spcAft>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         In </a:t>
            </a:r>
            <a:r>
              <a:rPr lang="en-US" dirty="0" smtClean="0">
                <a:solidFill>
                  <a:schemeClr val="tx1"/>
                </a:solidFill>
                <a:latin typeface="Calibri" pitchFamily="34" charset="0"/>
                <a:cs typeface="Calibri" pitchFamily="34" charset="0"/>
              </a:rPr>
              <a:t>some seeds, remnants of </a:t>
            </a:r>
            <a:r>
              <a:rPr lang="en-US" dirty="0" err="1" smtClean="0">
                <a:solidFill>
                  <a:schemeClr val="tx1"/>
                </a:solidFill>
                <a:latin typeface="Calibri" pitchFamily="34" charset="0"/>
                <a:cs typeface="Calibri" pitchFamily="34" charset="0"/>
              </a:rPr>
              <a:t>nucellus</a:t>
            </a:r>
            <a:r>
              <a:rPr lang="en-US" dirty="0" smtClean="0">
                <a:solidFill>
                  <a:schemeClr val="tx1"/>
                </a:solidFill>
                <a:latin typeface="Calibri" pitchFamily="34" charset="0"/>
                <a:cs typeface="Calibri" pitchFamily="34" charset="0"/>
              </a:rPr>
              <a:t> are also persistent, e.g. </a:t>
            </a:r>
            <a:r>
              <a:rPr lang="en-US" dirty="0" smtClean="0">
                <a:solidFill>
                  <a:schemeClr val="tx1"/>
                </a:solidFill>
                <a:latin typeface="Calibri" pitchFamily="34" charset="0"/>
                <a:cs typeface="Calibri" pitchFamily="34" charset="0"/>
              </a:rPr>
              <a:t>black pepper </a:t>
            </a:r>
            <a:r>
              <a:rPr lang="en-US" dirty="0" smtClean="0">
                <a:solidFill>
                  <a:schemeClr val="tx1"/>
                </a:solidFill>
                <a:latin typeface="Calibri" pitchFamily="34" charset="0"/>
                <a:cs typeface="Calibri" pitchFamily="34" charset="0"/>
              </a:rPr>
              <a:t>and beet. 	</a:t>
            </a:r>
            <a:r>
              <a:rPr lang="en-US" dirty="0" smtClean="0">
                <a:solidFill>
                  <a:schemeClr val="tx1"/>
                </a:solidFill>
                <a:latin typeface="Calibri" pitchFamily="34" charset="0"/>
                <a:cs typeface="Calibri" pitchFamily="34" charset="0"/>
              </a:rPr>
              <a:t>This </a:t>
            </a:r>
            <a:r>
              <a:rPr lang="en-US" dirty="0" smtClean="0">
                <a:solidFill>
                  <a:schemeClr val="tx1"/>
                </a:solidFill>
                <a:latin typeface="Calibri" pitchFamily="34" charset="0"/>
                <a:cs typeface="Calibri" pitchFamily="34" charset="0"/>
              </a:rPr>
              <a:t>residual, persistent </a:t>
            </a:r>
            <a:r>
              <a:rPr lang="en-US" dirty="0" err="1" smtClean="0">
                <a:solidFill>
                  <a:schemeClr val="tx1"/>
                </a:solidFill>
                <a:latin typeface="Calibri" pitchFamily="34" charset="0"/>
                <a:cs typeface="Calibri" pitchFamily="34" charset="0"/>
              </a:rPr>
              <a:t>nucellus</a:t>
            </a:r>
            <a:r>
              <a:rPr lang="en-US" dirty="0" smtClean="0">
                <a:solidFill>
                  <a:schemeClr val="tx1"/>
                </a:solidFill>
                <a:latin typeface="Calibri" pitchFamily="34" charset="0"/>
                <a:cs typeface="Calibri" pitchFamily="34" charset="0"/>
              </a:rPr>
              <a:t> is the </a:t>
            </a:r>
            <a:r>
              <a:rPr lang="en-US" dirty="0" err="1" smtClean="0">
                <a:solidFill>
                  <a:schemeClr val="tx1"/>
                </a:solidFill>
                <a:latin typeface="Calibri" pitchFamily="34" charset="0"/>
                <a:cs typeface="Calibri" pitchFamily="34" charset="0"/>
              </a:rPr>
              <a:t>perisperm</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p:txBody>
      </p:sp>
      <p:pic>
        <p:nvPicPr>
          <p:cNvPr id="7" name="Picture 5"/>
          <p:cNvPicPr>
            <a:picLocks noChangeAspect="1" noChangeArrowheads="1"/>
          </p:cNvPicPr>
          <p:nvPr/>
        </p:nvPicPr>
        <p:blipFill>
          <a:blip r:embed="rId4"/>
          <a:srcRect/>
          <a:stretch>
            <a:fillRect/>
          </a:stretch>
        </p:blipFill>
        <p:spPr bwMode="auto">
          <a:xfrm>
            <a:off x="1435357" y="2248678"/>
            <a:ext cx="2548814" cy="1853683"/>
          </a:xfrm>
          <a:prstGeom prst="rect">
            <a:avLst/>
          </a:prstGeom>
          <a:noFill/>
          <a:ln w="9525">
            <a:noFill/>
            <a:round/>
            <a:headEnd/>
            <a:tailEnd/>
          </a:ln>
        </p:spPr>
      </p:pic>
      <p:pic>
        <p:nvPicPr>
          <p:cNvPr id="8" name="Picture 8"/>
          <p:cNvPicPr>
            <a:picLocks noChangeAspect="1" noChangeArrowheads="1"/>
          </p:cNvPicPr>
          <p:nvPr/>
        </p:nvPicPr>
        <p:blipFill>
          <a:blip r:embed="rId5"/>
          <a:srcRect l="10065" t="11790" b="22688"/>
          <a:stretch>
            <a:fillRect/>
          </a:stretch>
        </p:blipFill>
        <p:spPr bwMode="auto">
          <a:xfrm>
            <a:off x="5309929" y="2239347"/>
            <a:ext cx="2322512" cy="1779361"/>
          </a:xfrm>
          <a:prstGeom prst="rect">
            <a:avLst/>
          </a:prstGeom>
          <a:noFill/>
          <a:ln w="9525">
            <a:noFill/>
            <a:round/>
            <a:headEnd/>
            <a:tailEnd/>
          </a:ln>
        </p:spPr>
      </p:pic>
      <p:sp>
        <p:nvSpPr>
          <p:cNvPr id="9" name="Rectangle 8"/>
          <p:cNvSpPr/>
          <p:nvPr/>
        </p:nvSpPr>
        <p:spPr>
          <a:xfrm>
            <a:off x="2358425" y="4405283"/>
            <a:ext cx="753732" cy="307777"/>
          </a:xfrm>
          <a:prstGeom prst="rect">
            <a:avLst/>
          </a:prstGeom>
        </p:spPr>
        <p:txBody>
          <a:bodyPr wrap="none">
            <a:spAutoFit/>
          </a:bodyPr>
          <a:lstStyle/>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latin typeface="Calibri" pitchFamily="34" charset="0"/>
                <a:cs typeface="Calibri" pitchFamily="34" charset="0"/>
              </a:rPr>
              <a:t>PEPPER</a:t>
            </a:r>
            <a:endParaRPr lang="en-US" b="1" dirty="0">
              <a:latin typeface="Calibri" pitchFamily="34" charset="0"/>
              <a:cs typeface="Calibri" pitchFamily="34" charset="0"/>
            </a:endParaRPr>
          </a:p>
        </p:txBody>
      </p:sp>
      <p:sp>
        <p:nvSpPr>
          <p:cNvPr id="10" name="Rectangle 9"/>
          <p:cNvSpPr/>
          <p:nvPr/>
        </p:nvSpPr>
        <p:spPr>
          <a:xfrm>
            <a:off x="6328472" y="4498588"/>
            <a:ext cx="574196" cy="307777"/>
          </a:xfrm>
          <a:prstGeom prst="rect">
            <a:avLst/>
          </a:prstGeom>
        </p:spPr>
        <p:txBody>
          <a:bodyPr wrap="none">
            <a:spAutoFit/>
          </a:bodyPr>
          <a:lstStyle/>
          <a:p>
            <a:pPr marL="342900" indent="-339725" algn="just" eaLnBrk="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latin typeface="Calibri" pitchFamily="34" charset="0"/>
                <a:cs typeface="Calibri" pitchFamily="34" charset="0"/>
              </a:rPr>
              <a:t>BEET</a:t>
            </a:r>
            <a:endParaRPr lang="en-US" b="1" dirty="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33265" y="320597"/>
            <a:ext cx="3720890" cy="547714"/>
          </a:xfrm>
          <a:prstGeom prst="rect">
            <a:avLst/>
          </a:prstGeom>
        </p:spPr>
        <p:txBody>
          <a:bodyPr wrap="none">
            <a:spAutoFit/>
          </a:bodyPr>
          <a:lstStyle/>
          <a:p>
            <a:pPr marL="342900" indent="-339725" algn="ctr">
              <a:lnSpc>
                <a:spcPct val="150000"/>
              </a:lnSpc>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IN" sz="2200" b="1" dirty="0" smtClean="0">
                <a:solidFill>
                  <a:srgbClr val="FF0000"/>
                </a:solidFill>
                <a:latin typeface="Calibri" pitchFamily="32" charset="0"/>
              </a:rPr>
              <a:t>PERISPERM AND ENDOSPERM</a:t>
            </a:r>
            <a:endParaRPr lang="en-IN" sz="2200" b="1" dirty="0">
              <a:solidFill>
                <a:srgbClr val="FF0000"/>
              </a:solidFill>
              <a:latin typeface="Calibri" pitchFamily="32" charset="0"/>
            </a:endParaRPr>
          </a:p>
        </p:txBody>
      </p:sp>
      <p:graphicFrame>
        <p:nvGraphicFramePr>
          <p:cNvPr id="6" name="Table 5"/>
          <p:cNvGraphicFramePr>
            <a:graphicFrameLocks noGrp="1"/>
          </p:cNvGraphicFramePr>
          <p:nvPr/>
        </p:nvGraphicFramePr>
        <p:xfrm>
          <a:off x="497632" y="959628"/>
          <a:ext cx="8133184" cy="3910954"/>
        </p:xfrm>
        <a:graphic>
          <a:graphicData uri="http://schemas.openxmlformats.org/drawingml/2006/table">
            <a:tbl>
              <a:tblPr/>
              <a:tblGrid>
                <a:gridCol w="4067326"/>
                <a:gridCol w="4065858"/>
              </a:tblGrid>
              <a:tr h="781689">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PERISPERM</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ENDOSPERM</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781689">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smtClean="0">
                          <a:ln>
                            <a:noFill/>
                          </a:ln>
                          <a:solidFill>
                            <a:srgbClr val="000000"/>
                          </a:solidFill>
                          <a:effectLst/>
                          <a:latin typeface="Calibri" pitchFamily="32" charset="0"/>
                          <a:ea typeface="Microsoft YaHei" charset="-122"/>
                        </a:rPr>
                        <a:t>It represents persistent remains of nucelus</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develops from PEN</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781689">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smtClean="0">
                          <a:ln>
                            <a:noFill/>
                          </a:ln>
                          <a:solidFill>
                            <a:srgbClr val="000000"/>
                          </a:solidFill>
                          <a:effectLst/>
                          <a:latin typeface="Calibri" pitchFamily="32" charset="0"/>
                          <a:ea typeface="Microsoft YaHei" charset="-122"/>
                        </a:rPr>
                        <a:t>It is a part of a seed</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contains reserve food materials</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781689">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smtClean="0">
                          <a:ln>
                            <a:noFill/>
                          </a:ln>
                          <a:solidFill>
                            <a:srgbClr val="000000"/>
                          </a:solidFill>
                          <a:effectLst/>
                          <a:latin typeface="Calibri" pitchFamily="32" charset="0"/>
                          <a:ea typeface="Microsoft YaHei" charset="-122"/>
                        </a:rPr>
                        <a:t>It is usually dry</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It is usually in fluid form or soft</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784198">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smtClean="0">
                          <a:ln>
                            <a:noFill/>
                          </a:ln>
                          <a:solidFill>
                            <a:srgbClr val="000000"/>
                          </a:solidFill>
                          <a:effectLst/>
                          <a:latin typeface="Calibri" pitchFamily="32" charset="0"/>
                          <a:ea typeface="Microsoft YaHei" charset="-122"/>
                        </a:rPr>
                        <a:t>Example- black pepper</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342900" marR="0" lvl="0" indent="-339725" algn="just" defTabSz="449263" rtl="0" eaLnBrk="1" fontAlgn="base" latinLnBrk="0" hangingPunct="1">
                        <a:lnSpc>
                          <a:spcPct val="102000"/>
                        </a:lnSpc>
                        <a:spcBef>
                          <a:spcPts val="600"/>
                        </a:spcBef>
                        <a:spcAft>
                          <a:spcPct val="0"/>
                        </a:spcAft>
                        <a:buClr>
                          <a:srgbClr val="000000"/>
                        </a:buClr>
                        <a:buSzPct val="100000"/>
                        <a:buFont typeface="Times New Roman" pitchFamily="16" charset="0"/>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kumimoji="0" lang="en-US" sz="1400" b="0" i="0" u="none" strike="noStrike" cap="none" normalizeH="0" baseline="0" dirty="0" smtClean="0">
                          <a:ln>
                            <a:noFill/>
                          </a:ln>
                          <a:solidFill>
                            <a:srgbClr val="000000"/>
                          </a:solidFill>
                          <a:effectLst/>
                          <a:latin typeface="Calibri" pitchFamily="32" charset="0"/>
                          <a:ea typeface="Microsoft YaHei" charset="-122"/>
                        </a:rPr>
                        <a:t>Example; water of coconut</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64302" y="262491"/>
            <a:ext cx="3523722"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SEED COAT </a:t>
            </a:r>
            <a:r>
              <a:rPr lang="en-US" sz="2200" b="1" dirty="0" smtClean="0">
                <a:solidFill>
                  <a:srgbClr val="FF0000"/>
                </a:solidFill>
                <a:latin typeface="Calibri" pitchFamily="34" charset="0"/>
                <a:cs typeface="Calibri" pitchFamily="34" charset="0"/>
              </a:rPr>
              <a:t>AND</a:t>
            </a:r>
            <a:r>
              <a:rPr lang="en-IN" sz="2200" b="1" dirty="0" smtClean="0">
                <a:solidFill>
                  <a:srgbClr val="FF0000"/>
                </a:solidFill>
                <a:latin typeface="Calibri" pitchFamily="34" charset="0"/>
                <a:cs typeface="Calibri" pitchFamily="34" charset="0"/>
              </a:rPr>
              <a:t> MICROPYLE</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279918" y="750029"/>
            <a:ext cx="6148874" cy="1567096"/>
          </a:xfrm>
          <a:prstGeom prst="rect">
            <a:avLst/>
          </a:prstGeom>
        </p:spPr>
        <p:txBody>
          <a:bodyPr wrap="square">
            <a:spAutoFit/>
          </a:bodyPr>
          <a:lstStyle/>
          <a:p>
            <a:pPr marL="342900" indent="-339725" algn="just">
              <a:lnSpc>
                <a:spcPct val="150000"/>
              </a:lnSpc>
              <a:spcBef>
                <a:spcPts val="700"/>
              </a:spcBef>
              <a:buClrTx/>
              <a:buFontTx/>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en-US" sz="1800" b="1" dirty="0" smtClean="0">
                <a:solidFill>
                  <a:schemeClr val="tx1"/>
                </a:solidFill>
                <a:latin typeface="Calibri" pitchFamily="34" charset="0"/>
                <a:cs typeface="Calibri" pitchFamily="34" charset="0"/>
              </a:rPr>
              <a:t>      Seed</a:t>
            </a:r>
            <a:r>
              <a:rPr lang="en-IN" sz="1800" b="1" dirty="0" smtClean="0">
                <a:solidFill>
                  <a:schemeClr val="tx1"/>
                </a:solidFill>
                <a:latin typeface="Calibri" pitchFamily="34" charset="0"/>
                <a:cs typeface="Calibri" pitchFamily="34" charset="0"/>
              </a:rPr>
              <a:t> </a:t>
            </a:r>
            <a:r>
              <a:rPr lang="en-US" sz="1800" b="1" dirty="0" smtClean="0">
                <a:solidFill>
                  <a:schemeClr val="tx1"/>
                </a:solidFill>
                <a:latin typeface="Calibri" pitchFamily="34" charset="0"/>
                <a:cs typeface="Calibri" pitchFamily="34" charset="0"/>
              </a:rPr>
              <a:t>Coat</a:t>
            </a:r>
            <a:r>
              <a:rPr lang="en-IN" sz="1800" b="1" dirty="0" smtClean="0">
                <a:solidFill>
                  <a:schemeClr val="tx1"/>
                </a:solidFill>
                <a:latin typeface="Calibri" pitchFamily="34" charset="0"/>
                <a:cs typeface="Calibri" pitchFamily="34" charset="0"/>
              </a:rPr>
              <a:t>:</a:t>
            </a: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Integuments of ovules harden as tough protective seed coats (</a:t>
            </a:r>
            <a:r>
              <a:rPr lang="en-US" dirty="0" err="1" smtClean="0">
                <a:solidFill>
                  <a:schemeClr val="tx1"/>
                </a:solidFill>
                <a:latin typeface="Calibri" pitchFamily="34" charset="0"/>
                <a:cs typeface="Calibri" pitchFamily="34" charset="0"/>
              </a:rPr>
              <a:t>testa</a:t>
            </a:r>
            <a:r>
              <a:rPr lang="en-US" dirty="0" smtClean="0">
                <a:solidFill>
                  <a:schemeClr val="tx1"/>
                </a:solidFill>
                <a:latin typeface="Calibri" pitchFamily="34" charset="0"/>
                <a:cs typeface="Calibri" pitchFamily="34" charset="0"/>
              </a:rPr>
              <a:t> and </a:t>
            </a:r>
            <a:r>
              <a:rPr lang="en-US" dirty="0" err="1" smtClean="0">
                <a:solidFill>
                  <a:schemeClr val="tx1"/>
                </a:solidFill>
                <a:latin typeface="Calibri" pitchFamily="34" charset="0"/>
                <a:cs typeface="Calibri" pitchFamily="34" charset="0"/>
              </a:rPr>
              <a:t>tegmen</a:t>
            </a:r>
            <a:r>
              <a:rPr lang="en-US" dirty="0" smtClean="0">
                <a:solidFill>
                  <a:schemeClr val="tx1"/>
                </a:solidFill>
                <a:latin typeface="Calibri" pitchFamily="34" charset="0"/>
                <a:cs typeface="Calibri" pitchFamily="34" charset="0"/>
              </a:rPr>
              <a:t>).</a:t>
            </a:r>
          </a:p>
          <a:p>
            <a:pPr marL="342900" indent="-339725" algn="just">
              <a:lnSpc>
                <a:spcPct val="150000"/>
              </a:lnSpc>
              <a:spcBef>
                <a:spcPts val="713"/>
              </a:spcBef>
              <a:spcAft>
                <a:spcPts val="3125"/>
              </a:spcAft>
              <a:buClrTx/>
              <a:buFontTx/>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The</a:t>
            </a:r>
            <a:r>
              <a:rPr lang="en-IN"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micropyle</a:t>
            </a:r>
            <a:r>
              <a:rPr lang="en-IN"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remains as a small pore in the seed coat which facilitates entry of oxygen and water into the seed during germination.</a:t>
            </a:r>
            <a:endParaRPr lang="en-US" dirty="0">
              <a:solidFill>
                <a:schemeClr val="tx1"/>
              </a:solidFill>
              <a:latin typeface="Calibri" pitchFamily="34" charset="0"/>
              <a:cs typeface="Calibri" pitchFamily="34" charset="0"/>
            </a:endParaRPr>
          </a:p>
        </p:txBody>
      </p:sp>
      <p:pic>
        <p:nvPicPr>
          <p:cNvPr id="7" name="Picture 3"/>
          <p:cNvPicPr>
            <a:picLocks noChangeAspect="1" noChangeArrowheads="1"/>
          </p:cNvPicPr>
          <p:nvPr/>
        </p:nvPicPr>
        <p:blipFill>
          <a:blip r:embed="rId4"/>
          <a:srcRect r="58725" b="15263"/>
          <a:stretch>
            <a:fillRect/>
          </a:stretch>
        </p:blipFill>
        <p:spPr bwMode="auto">
          <a:xfrm>
            <a:off x="908957" y="2552311"/>
            <a:ext cx="1890227" cy="2423033"/>
          </a:xfrm>
          <a:prstGeom prst="rect">
            <a:avLst/>
          </a:prstGeom>
          <a:noFill/>
          <a:ln w="9525">
            <a:noFill/>
            <a:round/>
            <a:headEnd/>
            <a:tailEnd/>
          </a:ln>
        </p:spPr>
      </p:pic>
      <p:pic>
        <p:nvPicPr>
          <p:cNvPr id="8" name="Picture 6"/>
          <p:cNvPicPr>
            <a:picLocks noChangeAspect="1" noChangeArrowheads="1"/>
          </p:cNvPicPr>
          <p:nvPr/>
        </p:nvPicPr>
        <p:blipFill>
          <a:blip r:embed="rId5"/>
          <a:srcRect l="25810" t="40431" r="39751" b="38324"/>
          <a:stretch>
            <a:fillRect/>
          </a:stretch>
        </p:blipFill>
        <p:spPr bwMode="auto">
          <a:xfrm>
            <a:off x="4380400" y="2554321"/>
            <a:ext cx="1590646" cy="2101656"/>
          </a:xfrm>
          <a:prstGeom prst="rect">
            <a:avLst/>
          </a:prstGeom>
          <a:noFill/>
          <a:ln w="9525">
            <a:noFill/>
            <a:round/>
            <a:headEnd/>
            <a:tailEnd/>
          </a:ln>
        </p:spPr>
      </p:pic>
      <p:sp>
        <p:nvSpPr>
          <p:cNvPr id="9" name="Rectangle 8"/>
          <p:cNvSpPr/>
          <p:nvPr/>
        </p:nvSpPr>
        <p:spPr>
          <a:xfrm>
            <a:off x="4611955" y="4640671"/>
            <a:ext cx="987771" cy="382092"/>
          </a:xfrm>
          <a:prstGeom prst="rect">
            <a:avLst/>
          </a:prstGeom>
        </p:spPr>
        <p:txBody>
          <a:bodyPr wrap="none">
            <a:spAutoFit/>
          </a:bodyPr>
          <a:lstStyle/>
          <a:p>
            <a:pPr marL="342900" indent="-339725" algn="just">
              <a:lnSpc>
                <a:spcPct val="150000"/>
              </a:lnSpc>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b="1" dirty="0" smtClean="0">
                <a:latin typeface="Calibri" pitchFamily="34" charset="0"/>
                <a:cs typeface="Calibri" pitchFamily="34" charset="0"/>
              </a:rPr>
              <a:t>Gram seed</a:t>
            </a:r>
            <a:endParaRPr lang="en-US" b="1" dirty="0">
              <a:latin typeface="Calibri" pitchFamily="34" charset="0"/>
              <a:cs typeface="Calibri" pitchFamily="34" charset="0"/>
            </a:endParaRPr>
          </a:p>
        </p:txBody>
      </p:sp>
      <p:sp>
        <p:nvSpPr>
          <p:cNvPr id="10" name="AutoShape 7"/>
          <p:cNvSpPr>
            <a:spLocks noChangeArrowheads="1"/>
          </p:cNvSpPr>
          <p:nvPr/>
        </p:nvSpPr>
        <p:spPr bwMode="auto">
          <a:xfrm rot="10800000">
            <a:off x="5047408" y="4040155"/>
            <a:ext cx="2025196" cy="213860"/>
          </a:xfrm>
          <a:prstGeom prst="rightArrow">
            <a:avLst>
              <a:gd name="adj1" fmla="val 50000"/>
              <a:gd name="adj2" fmla="val 175414"/>
            </a:avLst>
          </a:prstGeom>
          <a:solidFill>
            <a:srgbClr val="FF0000"/>
          </a:solidFill>
          <a:ln w="9525">
            <a:solidFill>
              <a:srgbClr val="3465A4"/>
            </a:solidFill>
            <a:round/>
            <a:headEnd/>
            <a:tailEnd/>
          </a:ln>
        </p:spPr>
        <p:txBody>
          <a:bodyPr wrap="none" anchor="ctr"/>
          <a:lstStyle/>
          <a:p>
            <a:endParaRPr lang="en-US"/>
          </a:p>
        </p:txBody>
      </p:sp>
      <p:sp>
        <p:nvSpPr>
          <p:cNvPr id="11" name="Rectangle 10"/>
          <p:cNvSpPr/>
          <p:nvPr/>
        </p:nvSpPr>
        <p:spPr>
          <a:xfrm>
            <a:off x="7102260" y="3912883"/>
            <a:ext cx="941283" cy="382092"/>
          </a:xfrm>
          <a:prstGeom prst="rect">
            <a:avLst/>
          </a:prstGeom>
        </p:spPr>
        <p:txBody>
          <a:bodyPr wrap="none">
            <a:spAutoFit/>
          </a:bodyPr>
          <a:lstStyle/>
          <a:p>
            <a:pPr marL="342900" indent="-339725" algn="just">
              <a:lnSpc>
                <a:spcPct val="150000"/>
              </a:lnSpc>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b="1" dirty="0" err="1" smtClean="0">
                <a:latin typeface="Calibri" pitchFamily="34" charset="0"/>
                <a:cs typeface="Calibri" pitchFamily="34" charset="0"/>
              </a:rPr>
              <a:t>Micropyle</a:t>
            </a:r>
            <a:endParaRPr lang="en-US" b="1"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0" y="122531"/>
            <a:ext cx="3647152" cy="430887"/>
          </a:xfrm>
          <a:prstGeom prst="rect">
            <a:avLst/>
          </a:prstGeom>
        </p:spPr>
        <p:txBody>
          <a:bodyPr wrap="none">
            <a:spAutoFit/>
          </a:bodyPr>
          <a:lstStyle/>
          <a:p>
            <a:pPr marL="342900" indent="-339725" algn="just">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sz="2200" b="1" dirty="0" smtClean="0">
                <a:solidFill>
                  <a:srgbClr val="FF0000"/>
                </a:solidFill>
                <a:latin typeface="Calibri" pitchFamily="34" charset="0"/>
                <a:cs typeface="Calibri" pitchFamily="34" charset="0"/>
              </a:rPr>
              <a:t>STRUCTURES OF SOME SEEDS</a:t>
            </a:r>
            <a:endParaRPr lang="en-US" sz="2200" b="1" dirty="0">
              <a:solidFill>
                <a:srgbClr val="FF0000"/>
              </a:solidFill>
              <a:latin typeface="Calibri" pitchFamily="34" charset="0"/>
              <a:cs typeface="Calibri" pitchFamily="34" charset="0"/>
            </a:endParaRPr>
          </a:p>
        </p:txBody>
      </p:sp>
      <p:pic>
        <p:nvPicPr>
          <p:cNvPr id="6" name="Picture 1"/>
          <p:cNvPicPr>
            <a:picLocks noChangeAspect="1" noChangeArrowheads="1"/>
          </p:cNvPicPr>
          <p:nvPr/>
        </p:nvPicPr>
        <p:blipFill>
          <a:blip r:embed="rId4"/>
          <a:srcRect l="5643" t="3600" r="52383" b="11438"/>
          <a:stretch>
            <a:fillRect/>
          </a:stretch>
        </p:blipFill>
        <p:spPr bwMode="auto">
          <a:xfrm>
            <a:off x="259630" y="1474235"/>
            <a:ext cx="3355334" cy="3230789"/>
          </a:xfrm>
          <a:prstGeom prst="rect">
            <a:avLst/>
          </a:prstGeom>
          <a:solidFill>
            <a:srgbClr val="00B0F0">
              <a:alpha val="52940"/>
            </a:srgbClr>
          </a:solidFill>
          <a:ln w="9525">
            <a:noFill/>
            <a:round/>
            <a:headEnd/>
            <a:tailEnd/>
          </a:ln>
        </p:spPr>
      </p:pic>
      <p:sp>
        <p:nvSpPr>
          <p:cNvPr id="7" name="Rectangle 6"/>
          <p:cNvSpPr/>
          <p:nvPr/>
        </p:nvSpPr>
        <p:spPr>
          <a:xfrm>
            <a:off x="1000025" y="1046262"/>
            <a:ext cx="1284326"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b="1" dirty="0" smtClean="0">
                <a:effectLst>
                  <a:outerShdw blurRad="38100" dist="38100" dir="2700000" algn="tl">
                    <a:srgbClr val="FFFFFF"/>
                  </a:outerShdw>
                </a:effectLst>
              </a:rPr>
              <a:t>BEAN SEED </a:t>
            </a:r>
            <a:endParaRPr lang="en-IN" b="1" dirty="0">
              <a:effectLst>
                <a:outerShdw blurRad="38100" dist="38100" dir="2700000" algn="tl">
                  <a:srgbClr val="FFFFFF"/>
                </a:outerShdw>
              </a:effectLst>
            </a:endParaRPr>
          </a:p>
        </p:txBody>
      </p:sp>
      <p:pic>
        <p:nvPicPr>
          <p:cNvPr id="8" name="Picture 5"/>
          <p:cNvPicPr>
            <a:picLocks noChangeAspect="1" noChangeArrowheads="1"/>
          </p:cNvPicPr>
          <p:nvPr/>
        </p:nvPicPr>
        <p:blipFill>
          <a:blip r:embed="rId4"/>
          <a:srcRect l="47148" b="59148"/>
          <a:stretch>
            <a:fillRect/>
          </a:stretch>
        </p:blipFill>
        <p:spPr bwMode="auto">
          <a:xfrm>
            <a:off x="3797559" y="549187"/>
            <a:ext cx="4127339" cy="1516475"/>
          </a:xfrm>
          <a:prstGeom prst="rect">
            <a:avLst/>
          </a:prstGeom>
          <a:solidFill>
            <a:srgbClr val="00B0F0">
              <a:alpha val="52940"/>
            </a:srgbClr>
          </a:solidFill>
          <a:ln w="9525">
            <a:noFill/>
            <a:round/>
            <a:headEnd/>
            <a:tailEnd/>
          </a:ln>
        </p:spPr>
      </p:pic>
      <p:sp>
        <p:nvSpPr>
          <p:cNvPr id="9" name="Rectangle 8"/>
          <p:cNvSpPr/>
          <p:nvPr/>
        </p:nvSpPr>
        <p:spPr>
          <a:xfrm>
            <a:off x="5438461" y="2035307"/>
            <a:ext cx="1532792"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b="1" dirty="0" smtClean="0">
                <a:effectLst>
                  <a:outerShdw blurRad="38100" dist="38100" dir="2700000" algn="tl">
                    <a:srgbClr val="FFFFFF"/>
                  </a:outerShdw>
                </a:effectLst>
              </a:rPr>
              <a:t>CASTOR SEED </a:t>
            </a:r>
            <a:endParaRPr lang="en-IN" b="1" dirty="0">
              <a:effectLst>
                <a:outerShdw blurRad="38100" dist="38100" dir="2700000" algn="tl">
                  <a:srgbClr val="FFFFFF"/>
                </a:outerShdw>
              </a:effectLst>
            </a:endParaRPr>
          </a:p>
        </p:txBody>
      </p:sp>
      <p:pic>
        <p:nvPicPr>
          <p:cNvPr id="10" name="Picture 4"/>
          <p:cNvPicPr>
            <a:picLocks noChangeAspect="1" noChangeArrowheads="1"/>
          </p:cNvPicPr>
          <p:nvPr/>
        </p:nvPicPr>
        <p:blipFill>
          <a:blip r:embed="rId4"/>
          <a:srcRect l="52650" t="39810" b="4631"/>
          <a:stretch>
            <a:fillRect/>
          </a:stretch>
        </p:blipFill>
        <p:spPr bwMode="auto">
          <a:xfrm>
            <a:off x="4553339" y="2363456"/>
            <a:ext cx="3339062" cy="1863214"/>
          </a:xfrm>
          <a:prstGeom prst="rect">
            <a:avLst/>
          </a:prstGeom>
          <a:solidFill>
            <a:srgbClr val="00B0F0">
              <a:alpha val="52940"/>
            </a:srgbClr>
          </a:solidFill>
          <a:ln w="9525">
            <a:noFill/>
            <a:round/>
            <a:headEnd/>
            <a:tailEnd/>
          </a:ln>
        </p:spPr>
      </p:pic>
      <p:sp>
        <p:nvSpPr>
          <p:cNvPr id="11" name="Rectangle 10"/>
          <p:cNvSpPr/>
          <p:nvPr/>
        </p:nvSpPr>
        <p:spPr>
          <a:xfrm>
            <a:off x="5753253" y="4209339"/>
            <a:ext cx="1332416"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b="1" dirty="0" smtClean="0">
                <a:effectLst>
                  <a:outerShdw blurRad="38100" dist="38100" dir="2700000" algn="tl">
                    <a:srgbClr val="FFFFFF"/>
                  </a:outerShdw>
                </a:effectLst>
              </a:rPr>
              <a:t>MAIZE SEED </a:t>
            </a:r>
            <a:endParaRPr lang="en-IN" b="1" dirty="0">
              <a:effectLst>
                <a:outerShdw blurRad="38100" dist="38100" dir="2700000" algn="tl">
                  <a:srgbClr val="FFFFFF"/>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375312" y="849871"/>
            <a:ext cx="6156117" cy="2889600"/>
          </a:xfrm>
          <a:prstGeom prst="rect">
            <a:avLst/>
          </a:prstGeom>
          <a:noFill/>
          <a:ln>
            <a:noFill/>
          </a:ln>
        </p:spPr>
        <p:txBody>
          <a:bodyPr spcFirstLastPara="1" wrap="square" lIns="91425" tIns="91425" rIns="91425" bIns="91425" anchor="t" anchorCtr="0">
            <a:noAutofit/>
          </a:bodyPr>
          <a:lstStyle/>
          <a:p>
            <a:pPr algn="just">
              <a:spcBef>
                <a:spcPts val="1425"/>
              </a:spcBef>
              <a:spcAft>
                <a:spcPts val="1700"/>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chemeClr val="tx1"/>
                </a:solidFill>
                <a:latin typeface="Calibri" pitchFamily="34" charset="0"/>
                <a:cs typeface="Calibri" pitchFamily="34" charset="0"/>
              </a:rPr>
              <a:t>As the seed matures, its water content is reduced and seeds become relatively dry (10-15 per cent moisture by mass</a:t>
            </a:r>
            <a:r>
              <a:rPr lang="en-US" dirty="0" smtClean="0">
                <a:solidFill>
                  <a:schemeClr val="tx1"/>
                </a:solidFill>
                <a:latin typeface="Calibri" pitchFamily="34" charset="0"/>
                <a:cs typeface="Calibri" pitchFamily="34" charset="0"/>
              </a:rPr>
              <a:t>).</a:t>
            </a:r>
          </a:p>
          <a:p>
            <a:pPr algn="just">
              <a:spcBef>
                <a:spcPts val="1425"/>
              </a:spcBef>
              <a:spcAft>
                <a:spcPts val="1700"/>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chemeClr val="tx1"/>
                </a:solidFill>
                <a:latin typeface="Calibri" pitchFamily="34" charset="0"/>
                <a:cs typeface="Calibri" pitchFamily="34" charset="0"/>
              </a:rPr>
              <a:t>     The </a:t>
            </a:r>
            <a:r>
              <a:rPr lang="en-US" dirty="0" smtClean="0">
                <a:solidFill>
                  <a:schemeClr val="tx1"/>
                </a:solidFill>
                <a:latin typeface="Calibri" pitchFamily="34" charset="0"/>
                <a:cs typeface="Calibri" pitchFamily="34" charset="0"/>
              </a:rPr>
              <a:t>general metabolic activity of the embryo slows down. The embryo may enter a state of inactivity called dormancy.</a:t>
            </a:r>
          </a:p>
          <a:p>
            <a:pPr marL="342900" indent="-339725" algn="just">
              <a:lnSpc>
                <a:spcPct val="150000"/>
              </a:lnSpc>
              <a:spcAft>
                <a:spcPts val="1425"/>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chemeClr val="tx1"/>
                </a:solidFill>
                <a:latin typeface="Calibri" pitchFamily="34" charset="0"/>
                <a:cs typeface="Calibri" pitchFamily="34" charset="0"/>
              </a:rPr>
              <a:t>When </a:t>
            </a:r>
            <a:r>
              <a:rPr lang="en-US" dirty="0" err="1" smtClean="0">
                <a:solidFill>
                  <a:schemeClr val="tx1"/>
                </a:solidFill>
                <a:latin typeface="Calibri" pitchFamily="34" charset="0"/>
                <a:cs typeface="Calibri" pitchFamily="34" charset="0"/>
              </a:rPr>
              <a:t>favourable</a:t>
            </a:r>
            <a:r>
              <a:rPr lang="en-US" dirty="0" smtClean="0">
                <a:solidFill>
                  <a:schemeClr val="tx1"/>
                </a:solidFill>
                <a:latin typeface="Calibri" pitchFamily="34" charset="0"/>
                <a:cs typeface="Calibri" pitchFamily="34" charset="0"/>
              </a:rPr>
              <a:t> conditions are available (adequate moisture, oxygen and suitable temperature), they germinate .</a:t>
            </a:r>
            <a:endParaRPr lang="en-US" dirty="0">
              <a:solidFill>
                <a:schemeClr val="tx1"/>
              </a:solidFill>
              <a:latin typeface="Calibri" pitchFamily="34" charset="0"/>
              <a:cs typeface="Calibri" pitchFamily="34" charset="0"/>
            </a:endParaRPr>
          </a:p>
        </p:txBody>
      </p:sp>
      <p:sp>
        <p:nvSpPr>
          <p:cNvPr id="5" name="Rectangle 4"/>
          <p:cNvSpPr/>
          <p:nvPr/>
        </p:nvSpPr>
        <p:spPr>
          <a:xfrm>
            <a:off x="116276" y="243829"/>
            <a:ext cx="2262158"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SEED DORMANCY</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419878" y="3579104"/>
            <a:ext cx="6064898" cy="523220"/>
          </a:xfrm>
          <a:prstGeom prst="rect">
            <a:avLst/>
          </a:prstGeom>
        </p:spPr>
        <p:txBody>
          <a:bodyPr wrap="square">
            <a:spAutoFit/>
          </a:bodyPr>
          <a:lstStyle/>
          <a:p>
            <a:pPr algn="just">
              <a:spcAft>
                <a:spcPts val="1425"/>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Calibri" pitchFamily="34" charset="0"/>
                <a:cs typeface="Calibri" pitchFamily="34" charset="0"/>
              </a:rPr>
              <a:t>The </a:t>
            </a:r>
            <a:r>
              <a:rPr lang="en-US" dirty="0" err="1" smtClean="0">
                <a:latin typeface="Calibri" pitchFamily="34" charset="0"/>
                <a:cs typeface="Calibri" pitchFamily="34" charset="0"/>
              </a:rPr>
              <a:t>micropyle</a:t>
            </a:r>
            <a:r>
              <a:rPr lang="en-US" dirty="0" smtClean="0">
                <a:latin typeface="Calibri" pitchFamily="34" charset="0"/>
                <a:cs typeface="Calibri" pitchFamily="34" charset="0"/>
              </a:rPr>
              <a:t> (small pore) facilitates entry of oxygen and water into the seed during germination.</a:t>
            </a:r>
            <a:endParaRPr lang="en-US"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2200" b="1" dirty="0" smtClean="0">
                <a:solidFill>
                  <a:srgbClr val="FF0000"/>
                </a:solidFill>
                <a:latin typeface="Calibri" pitchFamily="34" charset="0"/>
                <a:cs typeface="Calibri" pitchFamily="34" charset="0"/>
              </a:rPr>
              <a:t>SEED VIABILITY</a:t>
            </a:r>
            <a:r>
              <a:rPr lang="en-US" sz="2200" b="1" dirty="0" smtClean="0">
                <a:solidFill>
                  <a:srgbClr val="FF0000"/>
                </a:solidFill>
                <a:latin typeface="Calibri" pitchFamily="34" charset="0"/>
                <a:cs typeface="Calibri" pitchFamily="34" charset="0"/>
              </a:rPr>
              <a:t> </a:t>
            </a:r>
            <a:endParaRPr lang="en-US" sz="2200" b="1" dirty="0">
              <a:solidFill>
                <a:srgbClr val="FF0000"/>
              </a:solidFill>
              <a:latin typeface="Calibri" pitchFamily="34" charset="0"/>
              <a:cs typeface="Calibri" pitchFamily="34" charset="0"/>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98579" y="784165"/>
            <a:ext cx="7147249" cy="523220"/>
          </a:xfrm>
          <a:prstGeom prst="rect">
            <a:avLst/>
          </a:prstGeom>
        </p:spPr>
        <p:txBody>
          <a:bodyPr wrap="square">
            <a:spAutoFit/>
          </a:bodyPr>
          <a:lstStyle/>
          <a:p>
            <a:pPr marL="342900" indent="-339725" algn="just">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latin typeface="Calibri" pitchFamily="34" charset="0"/>
                <a:cs typeface="Calibri" pitchFamily="34" charset="0"/>
              </a:rPr>
              <a:t>The ability of seeds to retain the power of germination over a period of time  is called viability of seeds.</a:t>
            </a:r>
            <a:endParaRPr lang="en-US" dirty="0">
              <a:latin typeface="Calibri" pitchFamily="34" charset="0"/>
              <a:cs typeface="Calibri" pitchFamily="34" charset="0"/>
            </a:endParaRPr>
          </a:p>
        </p:txBody>
      </p:sp>
      <p:sp>
        <p:nvSpPr>
          <p:cNvPr id="6" name="Rectangle 5"/>
          <p:cNvSpPr/>
          <p:nvPr/>
        </p:nvSpPr>
        <p:spPr>
          <a:xfrm>
            <a:off x="344211" y="1410155"/>
            <a:ext cx="3839513" cy="369332"/>
          </a:xfrm>
          <a:prstGeom prst="rect">
            <a:avLst/>
          </a:prstGeom>
        </p:spPr>
        <p:txBody>
          <a:bodyPr wrap="none">
            <a:spAutoFit/>
          </a:bodyPr>
          <a:lstStyle/>
          <a:p>
            <a:pPr marL="342900" indent="-339725" algn="just">
              <a:spcBef>
                <a:spcPts val="7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US" sz="1800" b="1" dirty="0" smtClean="0">
                <a:solidFill>
                  <a:schemeClr val="tx1"/>
                </a:solidFill>
                <a:latin typeface="Calibri" pitchFamily="34" charset="0"/>
                <a:cs typeface="Calibri" pitchFamily="34" charset="0"/>
              </a:rPr>
              <a:t>RECORDS OF VERY OLD  VIAVLE SEEDS</a:t>
            </a:r>
            <a:endParaRPr lang="en-US" sz="1800" b="1" dirty="0">
              <a:solidFill>
                <a:schemeClr val="tx1"/>
              </a:solidFill>
              <a:latin typeface="Calibri" pitchFamily="34" charset="0"/>
              <a:cs typeface="Calibri" pitchFamily="34" charset="0"/>
            </a:endParaRPr>
          </a:p>
        </p:txBody>
      </p:sp>
      <p:sp>
        <p:nvSpPr>
          <p:cNvPr id="7" name="Rectangle 6"/>
          <p:cNvSpPr/>
          <p:nvPr/>
        </p:nvSpPr>
        <p:spPr>
          <a:xfrm>
            <a:off x="261258" y="1731424"/>
            <a:ext cx="4572000" cy="1564531"/>
          </a:xfrm>
          <a:prstGeom prst="rect">
            <a:avLst/>
          </a:prstGeom>
        </p:spPr>
        <p:txBody>
          <a:bodyPr>
            <a:spAutoFit/>
          </a:bodyPr>
          <a:lstStyle/>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oldest is that of a lupine (</a:t>
            </a:r>
            <a:r>
              <a:rPr lang="en-US" dirty="0" err="1" smtClean="0">
                <a:solidFill>
                  <a:schemeClr val="tx1"/>
                </a:solidFill>
                <a:latin typeface="Calibri" pitchFamily="34" charset="0"/>
                <a:cs typeface="Calibri" pitchFamily="34" charset="0"/>
              </a:rPr>
              <a:t>Lupinus</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arcticus</a:t>
            </a:r>
            <a:r>
              <a:rPr lang="en-US" dirty="0" smtClean="0">
                <a:solidFill>
                  <a:schemeClr val="tx1"/>
                </a:solidFill>
                <a:latin typeface="Calibri" pitchFamily="34" charset="0"/>
                <a:cs typeface="Calibri" pitchFamily="34" charset="0"/>
              </a:rPr>
              <a:t>) excavated from Arctic </a:t>
            </a:r>
            <a:r>
              <a:rPr lang="en-US" dirty="0" smtClean="0">
                <a:solidFill>
                  <a:schemeClr val="tx1"/>
                </a:solidFill>
                <a:latin typeface="Calibri" pitchFamily="34" charset="0"/>
                <a:cs typeface="Calibri" pitchFamily="34" charset="0"/>
              </a:rPr>
              <a:t>tundra.</a:t>
            </a:r>
          </a:p>
          <a:p>
            <a:pPr marL="342900" indent="-339725" algn="just">
              <a:lnSpc>
                <a:spcPct val="150000"/>
              </a:lnSpc>
              <a:spcAft>
                <a:spcPts val="1425"/>
              </a:spcAft>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dirty="0" smtClean="0">
                <a:solidFill>
                  <a:schemeClr val="tx1"/>
                </a:solidFill>
                <a:latin typeface="Calibri" pitchFamily="34" charset="0"/>
                <a:cs typeface="Calibri" pitchFamily="34" charset="0"/>
              </a:rPr>
              <a:t>The </a:t>
            </a:r>
            <a:r>
              <a:rPr lang="en-US" dirty="0" smtClean="0">
                <a:solidFill>
                  <a:schemeClr val="tx1"/>
                </a:solidFill>
                <a:latin typeface="Calibri" pitchFamily="34" charset="0"/>
                <a:cs typeface="Calibri" pitchFamily="34" charset="0"/>
              </a:rPr>
              <a:t>seed germinated </a:t>
            </a:r>
            <a:r>
              <a:rPr lang="en-US" dirty="0" smtClean="0">
                <a:solidFill>
                  <a:schemeClr val="tx1"/>
                </a:solidFill>
                <a:latin typeface="Calibri" pitchFamily="34" charset="0"/>
                <a:cs typeface="Calibri" pitchFamily="34" charset="0"/>
              </a:rPr>
              <a:t>and </a:t>
            </a:r>
            <a:r>
              <a:rPr lang="en-US" dirty="0" smtClean="0">
                <a:solidFill>
                  <a:schemeClr val="tx1"/>
                </a:solidFill>
                <a:latin typeface="Calibri" pitchFamily="34" charset="0"/>
                <a:cs typeface="Calibri" pitchFamily="34" charset="0"/>
              </a:rPr>
              <a:t>flowered after an </a:t>
            </a:r>
            <a:r>
              <a:rPr lang="en-US" dirty="0" smtClean="0">
                <a:solidFill>
                  <a:schemeClr val="tx1"/>
                </a:solidFill>
                <a:latin typeface="Calibri" pitchFamily="34" charset="0"/>
                <a:cs typeface="Calibri" pitchFamily="34" charset="0"/>
              </a:rPr>
              <a:t>estimated </a:t>
            </a:r>
            <a:r>
              <a:rPr lang="en-US" dirty="0" smtClean="0">
                <a:solidFill>
                  <a:schemeClr val="tx1"/>
                </a:solidFill>
                <a:latin typeface="Calibri" pitchFamily="34" charset="0"/>
                <a:cs typeface="Calibri" pitchFamily="34" charset="0"/>
              </a:rPr>
              <a:t>period </a:t>
            </a:r>
            <a:r>
              <a:rPr lang="en-US" dirty="0" smtClean="0">
                <a:solidFill>
                  <a:schemeClr val="tx1"/>
                </a:solidFill>
                <a:latin typeface="Calibri" pitchFamily="34" charset="0"/>
                <a:cs typeface="Calibri" pitchFamily="34" charset="0"/>
              </a:rPr>
              <a:t>of </a:t>
            </a:r>
            <a:r>
              <a:rPr lang="en-US" dirty="0" smtClean="0">
                <a:solidFill>
                  <a:schemeClr val="tx1"/>
                </a:solidFill>
                <a:latin typeface="Calibri" pitchFamily="34" charset="0"/>
                <a:cs typeface="Calibri" pitchFamily="34" charset="0"/>
              </a:rPr>
              <a:t>I0,000 years of dormancy. </a:t>
            </a:r>
            <a:endParaRPr lang="en-US" dirty="0">
              <a:solidFill>
                <a:schemeClr val="tx1"/>
              </a:solidFill>
              <a:latin typeface="Calibri" pitchFamily="34" charset="0"/>
              <a:cs typeface="Calibri" pitchFamily="34" charset="0"/>
            </a:endParaRPr>
          </a:p>
        </p:txBody>
      </p:sp>
      <p:pic>
        <p:nvPicPr>
          <p:cNvPr id="8" name="Picture 9"/>
          <p:cNvPicPr>
            <a:picLocks noChangeAspect="1" noChangeArrowheads="1"/>
          </p:cNvPicPr>
          <p:nvPr/>
        </p:nvPicPr>
        <p:blipFill>
          <a:blip r:embed="rId4"/>
          <a:srcRect b="15117"/>
          <a:stretch>
            <a:fillRect/>
          </a:stretch>
        </p:blipFill>
        <p:spPr bwMode="auto">
          <a:xfrm>
            <a:off x="5236776" y="1632858"/>
            <a:ext cx="1742846" cy="1782147"/>
          </a:xfrm>
          <a:prstGeom prst="rect">
            <a:avLst/>
          </a:prstGeom>
          <a:noFill/>
          <a:ln w="9525">
            <a:noFill/>
            <a:round/>
            <a:headEnd/>
            <a:tailEnd/>
          </a:ln>
        </p:spPr>
      </p:pic>
      <p:sp>
        <p:nvSpPr>
          <p:cNvPr id="9" name="Rectangle 8"/>
          <p:cNvSpPr/>
          <p:nvPr/>
        </p:nvSpPr>
        <p:spPr>
          <a:xfrm>
            <a:off x="5481561" y="3742810"/>
            <a:ext cx="1370888" cy="307777"/>
          </a:xfrm>
          <a:prstGeom prst="rect">
            <a:avLst/>
          </a:prstGeom>
        </p:spPr>
        <p:txBody>
          <a:bodyPr wrap="none">
            <a:spAutoFit/>
          </a:bodyPr>
          <a:lstStyle/>
          <a:p>
            <a:pPr algn="just">
              <a:spcBef>
                <a:spcPts val="1988"/>
              </a:spcBef>
              <a:tabLst>
                <a:tab pos="0" algn="l"/>
                <a:tab pos="568325" algn="l"/>
                <a:tab pos="1482725" algn="l"/>
                <a:tab pos="2397125" algn="l"/>
                <a:tab pos="3311525" algn="l"/>
                <a:tab pos="4225925" algn="l"/>
                <a:tab pos="5140325" algn="l"/>
                <a:tab pos="6054725" algn="l"/>
                <a:tab pos="6969125" algn="l"/>
                <a:tab pos="7883525" algn="l"/>
                <a:tab pos="8797925" algn="l"/>
                <a:tab pos="9712325" algn="l"/>
                <a:tab pos="9988550" algn="l"/>
                <a:tab pos="10437813" algn="l"/>
              </a:tabLst>
            </a:pPr>
            <a:r>
              <a:rPr lang="en-US" b="1" dirty="0" err="1" smtClean="0">
                <a:solidFill>
                  <a:schemeClr val="tx1"/>
                </a:solidFill>
                <a:latin typeface="Calibri" pitchFamily="34" charset="0"/>
                <a:cs typeface="Calibri" pitchFamily="34" charset="0"/>
              </a:rPr>
              <a:t>Lupinus</a:t>
            </a:r>
            <a:r>
              <a:rPr lang="en-US" b="1" dirty="0" smtClean="0">
                <a:solidFill>
                  <a:schemeClr val="tx1"/>
                </a:solidFill>
                <a:latin typeface="Calibri" pitchFamily="34" charset="0"/>
                <a:cs typeface="Calibri" pitchFamily="34" charset="0"/>
              </a:rPr>
              <a:t> </a:t>
            </a:r>
            <a:r>
              <a:rPr lang="en-US" b="1" dirty="0" err="1" smtClean="0">
                <a:solidFill>
                  <a:schemeClr val="tx1"/>
                </a:solidFill>
                <a:latin typeface="Calibri" pitchFamily="34" charset="0"/>
                <a:cs typeface="Calibri" pitchFamily="34" charset="0"/>
              </a:rPr>
              <a:t>arcticus</a:t>
            </a:r>
            <a:endParaRPr lang="en-US" b="1" dirty="0">
              <a:solidFill>
                <a:schemeClr val="tx1"/>
              </a:solidFill>
              <a:latin typeface="Calibri" pitchFamily="34" charset="0"/>
              <a:cs typeface="Calibri" pitchFamily="34" charset="0"/>
            </a:endParaRPr>
          </a:p>
        </p:txBody>
      </p:sp>
      <p:sp>
        <p:nvSpPr>
          <p:cNvPr id="10" name="Rectangle 9"/>
          <p:cNvSpPr/>
          <p:nvPr/>
        </p:nvSpPr>
        <p:spPr>
          <a:xfrm>
            <a:off x="335902" y="3401821"/>
            <a:ext cx="4572000" cy="523220"/>
          </a:xfrm>
          <a:prstGeom prst="rect">
            <a:avLst/>
          </a:prstGeom>
        </p:spPr>
        <p:txBody>
          <a:bodyPr>
            <a:spAutoFit/>
          </a:bodyPr>
          <a:lstStyle/>
          <a:p>
            <a:pPr>
              <a:buFont typeface="Arial" pitchFamily="34" charset="0"/>
              <a:buChar char="•"/>
            </a:pPr>
            <a:r>
              <a:rPr lang="en-US" dirty="0" smtClean="0">
                <a:solidFill>
                  <a:schemeClr val="tx1"/>
                </a:solidFill>
                <a:latin typeface="Calibri" pitchFamily="34" charset="0"/>
                <a:cs typeface="Calibri" pitchFamily="34" charset="0"/>
              </a:rPr>
              <a:t>A recent record of 2000 years old viable seed is of the date palm( Phoenix </a:t>
            </a:r>
            <a:r>
              <a:rPr lang="en-US" dirty="0" err="1" smtClean="0">
                <a:solidFill>
                  <a:schemeClr val="tx1"/>
                </a:solidFill>
                <a:latin typeface="Calibri" pitchFamily="34" charset="0"/>
                <a:cs typeface="Calibri" pitchFamily="34" charset="0"/>
              </a:rPr>
              <a:t>dactlifera</a:t>
            </a:r>
            <a:r>
              <a:rPr lang="en-US" dirty="0" smtClean="0">
                <a:solidFill>
                  <a:schemeClr val="tx1"/>
                </a:solidFill>
                <a:latin typeface="Calibri" pitchFamily="34" charset="0"/>
                <a:cs typeface="Calibri" pitchFamily="34" charset="0"/>
              </a:rPr>
              <a:t> ). </a:t>
            </a:r>
            <a:endParaRPr lang="en-US" dirty="0">
              <a:solidFill>
                <a:schemeClr val="tx1"/>
              </a:solidFill>
              <a:latin typeface="Calibri" pitchFamily="34" charset="0"/>
              <a:cs typeface="Calibri" pitchFamily="34" charset="0"/>
            </a:endParaRPr>
          </a:p>
        </p:txBody>
      </p:sp>
      <p:sp>
        <p:nvSpPr>
          <p:cNvPr id="11" name="Rectangle 10"/>
          <p:cNvSpPr/>
          <p:nvPr/>
        </p:nvSpPr>
        <p:spPr>
          <a:xfrm>
            <a:off x="298579" y="4124524"/>
            <a:ext cx="4572000" cy="523220"/>
          </a:xfrm>
          <a:prstGeom prst="rect">
            <a:avLst/>
          </a:prstGeom>
        </p:spPr>
        <p:txBody>
          <a:bodyPr>
            <a:spAutoFit/>
          </a:bodyPr>
          <a:lstStyle/>
          <a:p>
            <a:pPr marL="341313" indent="-339725" algn="just">
              <a:spcBef>
                <a:spcPts val="713"/>
              </a:spcBef>
              <a:spcAft>
                <a:spcPts val="1425"/>
              </a:spcAft>
              <a:buFont typeface="Arial" pitchFamily="34" charset="0"/>
              <a:buChar char="•"/>
              <a:tabLst>
                <a:tab pos="341313"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en-US" dirty="0" smtClean="0">
                <a:latin typeface="Calibri" pitchFamily="34" charset="0"/>
                <a:cs typeface="Calibri" pitchFamily="34" charset="0"/>
              </a:rPr>
              <a:t>This was discovered during the archeological excavation at King Herod's palace near the Dead Sea. </a:t>
            </a:r>
            <a:endParaRPr lang="en-US" dirty="0">
              <a:latin typeface="Calibri" pitchFamily="34" charset="0"/>
              <a:cs typeface="Calibri" pitchFamily="34" charset="0"/>
            </a:endParaRPr>
          </a:p>
        </p:txBody>
      </p:sp>
      <p:pic>
        <p:nvPicPr>
          <p:cNvPr id="12" name="Picture 9"/>
          <p:cNvPicPr>
            <a:picLocks noChangeAspect="1" noChangeArrowheads="1"/>
          </p:cNvPicPr>
          <p:nvPr/>
        </p:nvPicPr>
        <p:blipFill>
          <a:blip r:embed="rId5"/>
          <a:srcRect/>
          <a:stretch>
            <a:fillRect/>
          </a:stretch>
        </p:blipFill>
        <p:spPr bwMode="auto">
          <a:xfrm>
            <a:off x="7268547" y="1623526"/>
            <a:ext cx="1630363" cy="1772817"/>
          </a:xfrm>
          <a:prstGeom prst="rect">
            <a:avLst/>
          </a:prstGeom>
          <a:noFill/>
          <a:ln w="9525">
            <a:noFill/>
            <a:round/>
            <a:headEnd/>
            <a:tailEnd/>
          </a:ln>
        </p:spPr>
      </p:pic>
      <p:sp>
        <p:nvSpPr>
          <p:cNvPr id="13" name="Rectangle 12"/>
          <p:cNvSpPr/>
          <p:nvPr/>
        </p:nvSpPr>
        <p:spPr>
          <a:xfrm>
            <a:off x="7220879" y="3714817"/>
            <a:ext cx="1576072" cy="307777"/>
          </a:xfrm>
          <a:prstGeom prst="rect">
            <a:avLst/>
          </a:prstGeom>
        </p:spPr>
        <p:txBody>
          <a:bodyPr wrap="none">
            <a:spAutoFit/>
          </a:bodyPr>
          <a:lstStyle/>
          <a:p>
            <a:pPr algn="just">
              <a:spcBef>
                <a:spcPts val="1988"/>
              </a:spcBef>
              <a:tabLst>
                <a:tab pos="0" algn="l"/>
                <a:tab pos="568325" algn="l"/>
                <a:tab pos="1482725" algn="l"/>
                <a:tab pos="2397125" algn="l"/>
                <a:tab pos="3311525" algn="l"/>
                <a:tab pos="4225925" algn="l"/>
                <a:tab pos="5140325" algn="l"/>
                <a:tab pos="6054725" algn="l"/>
                <a:tab pos="6969125" algn="l"/>
                <a:tab pos="7883525" algn="l"/>
                <a:tab pos="8797925" algn="l"/>
                <a:tab pos="9712325" algn="l"/>
                <a:tab pos="9988550" algn="l"/>
                <a:tab pos="10437813" algn="l"/>
              </a:tabLst>
            </a:pPr>
            <a:r>
              <a:rPr lang="en-US" b="1" dirty="0" smtClean="0">
                <a:solidFill>
                  <a:schemeClr val="tx1"/>
                </a:solidFill>
                <a:latin typeface="Calibri" pitchFamily="34" charset="0"/>
                <a:cs typeface="Calibri" pitchFamily="34" charset="0"/>
              </a:rPr>
              <a:t>Phoenix </a:t>
            </a:r>
            <a:r>
              <a:rPr lang="en-US" b="1" dirty="0" err="1" smtClean="0">
                <a:solidFill>
                  <a:schemeClr val="tx1"/>
                </a:solidFill>
                <a:latin typeface="Calibri" pitchFamily="34" charset="0"/>
                <a:cs typeface="Calibri" pitchFamily="34" charset="0"/>
              </a:rPr>
              <a:t>dactlifera</a:t>
            </a:r>
            <a:r>
              <a:rPr lang="en-US" b="1" dirty="0" smtClean="0">
                <a:solidFill>
                  <a:schemeClr val="tx1"/>
                </a:solidFill>
                <a:latin typeface="Calibri" pitchFamily="34" charset="0"/>
                <a:cs typeface="Calibri" pitchFamily="34" charset="0"/>
              </a:rPr>
              <a:t> </a:t>
            </a:r>
            <a:endParaRPr lang="en-US" b="1" dirty="0">
              <a:solidFill>
                <a:schemeClr val="tx1"/>
              </a:solidFill>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841</Words>
  <Application>Microsoft Office PowerPoint</Application>
  <PresentationFormat>On-screen Show (16:9)</PresentationFormat>
  <Paragraphs>114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PRAVAT</cp:lastModifiedBy>
  <cp:revision>9</cp:revision>
  <dcterms:modified xsi:type="dcterms:W3CDTF">2020-07-29T07:33:47Z</dcterms:modified>
</cp:coreProperties>
</file>