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77" r:id="rId3"/>
    <p:sldId id="278" r:id="rId4"/>
    <p:sldId id="257" r:id="rId5"/>
    <p:sldId id="268" r:id="rId6"/>
    <p:sldId id="267" r:id="rId7"/>
    <p:sldId id="266" r:id="rId8"/>
    <p:sldId id="265" r:id="rId9"/>
    <p:sldId id="264" r:id="rId10"/>
    <p:sldId id="263" r:id="rId11"/>
    <p:sldId id="262" r:id="rId12"/>
    <p:sldId id="261" r:id="rId13"/>
    <p:sldId id="270" r:id="rId14"/>
    <p:sldId id="269" r:id="rId15"/>
    <p:sldId id="272" r:id="rId16"/>
    <p:sldId id="271" r:id="rId17"/>
    <p:sldId id="274" r:id="rId18"/>
    <p:sldId id="273" r:id="rId19"/>
    <p:sldId id="276" r:id="rId20"/>
    <p:sldId id="279" r:id="rId21"/>
    <p:sldId id="275" r:id="rId22"/>
    <p:sldId id="280" r:id="rId23"/>
    <p:sldId id="25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80" d="100"/>
          <a:sy n="80" d="100"/>
        </p:scale>
        <p:origin x="-1086" y="-26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0" idx="2">
    <p:pos x="6000" y="100"/>
    <p:text>+amanrouniyar@odmegroup.org How come the website here is ODM Egroup and not ODM PS?
_Assigned to you_
-Swoyan Satyendu</p:text>
  </p:cm>
  <p:cm authorId="0" dt="2020-06-17T16:36:04.724" idx="1">
    <p:pos x="6000" y="0"/>
    <p:text>1. The logo in the centre looks bad. take it to TOP-LEFT
2. Where in ODM E Group Logo, here? 
3. What about, Closing Slide? 
Similar changes, pending in Kids World PPT as well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sp>
        <p:nvSpPr>
          <p:cNvPr id="56" name="Google Shape;56;p13"/>
          <p:cNvSpPr txBox="1"/>
          <p:nvPr/>
        </p:nvSpPr>
        <p:spPr>
          <a:xfrm>
            <a:off x="403761" y="988833"/>
            <a:ext cx="8581914" cy="1136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3000" b="1" i="0" u="none" strike="noStrike" cap="none" dirty="0" smtClean="0">
                <a:solidFill>
                  <a:srgbClr val="FF0000"/>
                </a:solidFill>
                <a:latin typeface="Calibri"/>
                <a:ea typeface="Calibri"/>
                <a:cs typeface="Calibri"/>
                <a:sym typeface="Calibri"/>
              </a:rPr>
              <a:t>SEXUAL REPRODUCTION IN FLOWERING PLANTS</a:t>
            </a:r>
          </a:p>
          <a:p>
            <a:pPr marL="0" marR="0" lvl="0" indent="0" algn="ctr" rtl="0">
              <a:lnSpc>
                <a:spcPct val="100000"/>
              </a:lnSpc>
              <a:spcBef>
                <a:spcPts val="0"/>
              </a:spcBef>
              <a:spcAft>
                <a:spcPts val="0"/>
              </a:spcAft>
              <a:buClr>
                <a:srgbClr val="000000"/>
              </a:buClr>
              <a:buSzPts val="3100"/>
              <a:buFont typeface="Arial"/>
              <a:buNone/>
            </a:pPr>
            <a:r>
              <a:rPr lang="en-US" sz="2500" b="1" i="0" u="none" strike="noStrike" cap="none" dirty="0" smtClean="0">
                <a:solidFill>
                  <a:schemeClr val="tx1"/>
                </a:solidFill>
                <a:latin typeface="Calibri"/>
                <a:ea typeface="Calibri"/>
                <a:cs typeface="Calibri"/>
                <a:sym typeface="Calibri"/>
              </a:rPr>
              <a:t>FRUIT AND SEEDS</a:t>
            </a:r>
            <a:endParaRPr sz="2500" b="1" i="0" u="none" strike="noStrike" cap="none" dirty="0">
              <a:solidFill>
                <a:schemeClr val="tx1"/>
              </a:solidFill>
              <a:latin typeface="Calibri"/>
              <a:ea typeface="Calibri"/>
              <a:cs typeface="Calibri"/>
              <a:sym typeface="Calibri"/>
            </a:endParaRPr>
          </a:p>
        </p:txBody>
      </p:sp>
      <p:sp>
        <p:nvSpPr>
          <p:cNvPr id="57" name="Google Shape;57;p13"/>
          <p:cNvSpPr txBox="1"/>
          <p:nvPr/>
        </p:nvSpPr>
        <p:spPr>
          <a:xfrm>
            <a:off x="1246908" y="2587855"/>
            <a:ext cx="6970815"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a:t>
            </a:r>
            <a:r>
              <a:rPr lang="en" b="1" dirty="0" smtClean="0"/>
              <a:t>:BIOLOGY</a:t>
            </a:r>
          </a:p>
          <a:p>
            <a:pPr marL="0" lvl="0" indent="0" algn="l" rtl="0">
              <a:spcBef>
                <a:spcPts val="0"/>
              </a:spcBef>
              <a:spcAft>
                <a:spcPts val="0"/>
              </a:spcAft>
              <a:buNone/>
            </a:pPr>
            <a:endParaRPr b="1" dirty="0"/>
          </a:p>
          <a:p>
            <a:pPr marL="0" lvl="0" indent="0" algn="l" rtl="0">
              <a:spcBef>
                <a:spcPts val="0"/>
              </a:spcBef>
              <a:spcAft>
                <a:spcPts val="0"/>
              </a:spcAft>
              <a:buNone/>
            </a:pPr>
            <a:r>
              <a:rPr lang="en" b="1" dirty="0"/>
              <a:t>CHAPTER </a:t>
            </a:r>
            <a:r>
              <a:rPr lang="en" b="1" dirty="0" smtClean="0"/>
              <a:t>NUMBER:02</a:t>
            </a:r>
            <a:endParaRPr b="1" dirty="0"/>
          </a:p>
          <a:p>
            <a:pPr marL="0" lvl="0" indent="0" algn="l" rtl="0">
              <a:spcBef>
                <a:spcPts val="0"/>
              </a:spcBef>
              <a:spcAft>
                <a:spcPts val="0"/>
              </a:spcAft>
              <a:buNone/>
            </a:pPr>
            <a:r>
              <a:rPr lang="en" b="1" dirty="0"/>
              <a:t>CHAPTER NAME </a:t>
            </a:r>
            <a:r>
              <a:rPr lang="en" b="1" dirty="0" smtClean="0"/>
              <a:t>:SEXUAL REPRODUCTION IN FLOWERING PLANTS</a:t>
            </a:r>
            <a:endParaRPr b="1" dirty="0"/>
          </a:p>
        </p:txBody>
      </p:sp>
      <p:pic>
        <p:nvPicPr>
          <p:cNvPr id="6" name="Picture 5" descr="C:\Users\User\OneDrive\Desktop\eductional group logo-1.jfif"/>
          <p:cNvPicPr>
            <a:picLocks noChangeAspect="1" noChangeArrowheads="1"/>
          </p:cNvPicPr>
          <p:nvPr/>
        </p:nvPicPr>
        <p:blipFill>
          <a:blip r:embed="rId4"/>
          <a:srcRect/>
          <a:stretch>
            <a:fillRect/>
          </a:stretch>
        </p:blipFill>
        <p:spPr bwMode="auto">
          <a:xfrm>
            <a:off x="8098971" y="0"/>
            <a:ext cx="1045029" cy="58189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1108957" y="925650"/>
            <a:ext cx="6156117" cy="3456315"/>
          </a:xfrm>
          <a:prstGeom prst="rect">
            <a:avLst/>
          </a:prstGeom>
          <a:noFill/>
          <a:ln>
            <a:noFill/>
          </a:ln>
        </p:spPr>
        <p:txBody>
          <a:bodyPr spcFirstLastPara="1" wrap="square" lIns="91425" tIns="91425" rIns="91425" bIns="91425" anchor="t" anchorCtr="0">
            <a:noAutofit/>
          </a:bodyPr>
          <a:lstStyle/>
          <a:p>
            <a:pPr lvl="6" algn="just">
              <a:spcBef>
                <a:spcPts val="1425"/>
              </a:spcBef>
              <a:spcAft>
                <a:spcPts val="1700"/>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solidFill>
                  <a:schemeClr val="tx1"/>
                </a:solidFill>
                <a:latin typeface="Calibri" pitchFamily="34" charset="0"/>
                <a:cs typeface="Calibri" pitchFamily="34" charset="0"/>
              </a:rPr>
              <a:t>    As the seed matures, its water content is reduced and seeds become relatively 		dry (</a:t>
            </a:r>
            <a:r>
              <a:rPr lang="en-US" b="1" dirty="0" smtClean="0">
                <a:solidFill>
                  <a:schemeClr val="tx1"/>
                </a:solidFill>
                <a:latin typeface="Calibri" pitchFamily="34" charset="0"/>
                <a:cs typeface="Calibri" pitchFamily="34" charset="0"/>
              </a:rPr>
              <a:t>10-15 per cent moisture by mass</a:t>
            </a:r>
            <a:r>
              <a:rPr lang="en-US" dirty="0" smtClean="0">
                <a:solidFill>
                  <a:schemeClr val="tx1"/>
                </a:solidFill>
                <a:latin typeface="Calibri" pitchFamily="34" charset="0"/>
                <a:cs typeface="Calibri" pitchFamily="34" charset="0"/>
              </a:rPr>
              <a:t>).</a:t>
            </a:r>
          </a:p>
          <a:p>
            <a:pPr algn="just">
              <a:spcBef>
                <a:spcPts val="1425"/>
              </a:spcBef>
              <a:spcAft>
                <a:spcPts val="1700"/>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solidFill>
                  <a:schemeClr val="tx1"/>
                </a:solidFill>
                <a:latin typeface="Calibri" pitchFamily="34" charset="0"/>
                <a:cs typeface="Calibri" pitchFamily="34" charset="0"/>
              </a:rPr>
              <a:t>     The general </a:t>
            </a:r>
            <a:r>
              <a:rPr lang="en-US" b="1" dirty="0" smtClean="0">
                <a:solidFill>
                  <a:schemeClr val="tx1"/>
                </a:solidFill>
                <a:latin typeface="Calibri" pitchFamily="34" charset="0"/>
                <a:cs typeface="Calibri" pitchFamily="34" charset="0"/>
              </a:rPr>
              <a:t>metabolic activity </a:t>
            </a:r>
            <a:r>
              <a:rPr lang="en-US" dirty="0" smtClean="0">
                <a:solidFill>
                  <a:schemeClr val="tx1"/>
                </a:solidFill>
                <a:latin typeface="Calibri" pitchFamily="34" charset="0"/>
                <a:cs typeface="Calibri" pitchFamily="34" charset="0"/>
              </a:rPr>
              <a:t>of the embryo </a:t>
            </a:r>
            <a:r>
              <a:rPr lang="en-US" b="1" dirty="0" smtClean="0">
                <a:solidFill>
                  <a:schemeClr val="tx1"/>
                </a:solidFill>
                <a:latin typeface="Calibri" pitchFamily="34" charset="0"/>
                <a:cs typeface="Calibri" pitchFamily="34" charset="0"/>
              </a:rPr>
              <a:t>slows down</a:t>
            </a:r>
            <a:r>
              <a:rPr lang="en-US" dirty="0" smtClean="0">
                <a:solidFill>
                  <a:schemeClr val="tx1"/>
                </a:solidFill>
                <a:latin typeface="Calibri" pitchFamily="34" charset="0"/>
                <a:cs typeface="Calibri" pitchFamily="34" charset="0"/>
              </a:rPr>
              <a:t>. The embryo may 		enter a state of inactivity called </a:t>
            </a:r>
            <a:r>
              <a:rPr lang="en-US" b="1" dirty="0" smtClean="0">
                <a:solidFill>
                  <a:schemeClr val="tx1"/>
                </a:solidFill>
                <a:latin typeface="Calibri" pitchFamily="34" charset="0"/>
                <a:cs typeface="Calibri" pitchFamily="34" charset="0"/>
              </a:rPr>
              <a:t>dormancy.</a:t>
            </a:r>
          </a:p>
          <a:p>
            <a:pPr marL="342900" indent="-339725" algn="just">
              <a:lnSpc>
                <a:spcPct val="150000"/>
              </a:lnSpc>
              <a:spcAft>
                <a:spcPts val="1425"/>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solidFill>
                  <a:schemeClr val="tx1"/>
                </a:solidFill>
                <a:latin typeface="Calibri" pitchFamily="34" charset="0"/>
                <a:cs typeface="Calibri" pitchFamily="34" charset="0"/>
              </a:rPr>
              <a:t>When favorable conditions are available (adequate moisture, oxygen and suitable temperature), they germinate .</a:t>
            </a:r>
          </a:p>
          <a:p>
            <a:pPr marL="342900" indent="-339725" algn="just">
              <a:lnSpc>
                <a:spcPct val="150000"/>
              </a:lnSpc>
              <a:spcAft>
                <a:spcPts val="1425"/>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Calibri" pitchFamily="34" charset="0"/>
                <a:cs typeface="Calibri" pitchFamily="34" charset="0"/>
              </a:rPr>
              <a:t>The micropyle (small pore) facilitates entry of oxygen and water into the seed during germination.</a:t>
            </a:r>
          </a:p>
          <a:p>
            <a:pPr marL="342900" indent="-339725" algn="just">
              <a:lnSpc>
                <a:spcPct val="150000"/>
              </a:lnSpc>
              <a:spcAft>
                <a:spcPts val="1425"/>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dirty="0">
              <a:solidFill>
                <a:schemeClr val="tx1"/>
              </a:solidFill>
              <a:latin typeface="Calibri" pitchFamily="34" charset="0"/>
              <a:cs typeface="Calibri" pitchFamily="34" charset="0"/>
            </a:endParaRPr>
          </a:p>
        </p:txBody>
      </p:sp>
      <p:sp>
        <p:nvSpPr>
          <p:cNvPr id="5" name="Rectangle 4"/>
          <p:cNvSpPr/>
          <p:nvPr/>
        </p:nvSpPr>
        <p:spPr>
          <a:xfrm>
            <a:off x="839290" y="447920"/>
            <a:ext cx="2262158"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SEED DORMANCY</a:t>
            </a:r>
            <a:endParaRPr lang="en-IN" sz="2200" b="1" dirty="0">
              <a:solidFill>
                <a:srgbClr val="FF0000"/>
              </a:solidFill>
              <a:latin typeface="Calibri" pitchFamily="34" charset="0"/>
              <a:cs typeface="Calibri" pitchFamily="34" charset="0"/>
            </a:endParaRPr>
          </a:p>
        </p:txBody>
      </p:sp>
      <p:pic>
        <p:nvPicPr>
          <p:cNvPr id="6" name="Picture 5" descr="C:\Users\User\OneDrive\Desktop\eductional group logo-1.jfif"/>
          <p:cNvPicPr>
            <a:picLocks noChangeAspect="1" noChangeArrowheads="1"/>
          </p:cNvPicPr>
          <p:nvPr/>
        </p:nvPicPr>
        <p:blipFill>
          <a:blip r:embed="rId3"/>
          <a:srcRect/>
          <a:stretch>
            <a:fillRect/>
          </a:stretch>
        </p:blipFill>
        <p:spPr bwMode="auto">
          <a:xfrm>
            <a:off x="8098971" y="0"/>
            <a:ext cx="1045029" cy="58189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p:nvPr/>
        </p:nvSpPr>
        <p:spPr>
          <a:xfrm>
            <a:off x="272675" y="285050"/>
            <a:ext cx="1991292" cy="499115"/>
          </a:xfrm>
          <a:prstGeom prst="rect">
            <a:avLst/>
          </a:prstGeom>
          <a:noFill/>
          <a:ln>
            <a:noFill/>
          </a:ln>
        </p:spPr>
        <p:txBody>
          <a:bodyPr spcFirstLastPara="1" wrap="square" lIns="91425" tIns="91425" rIns="91425" bIns="91425" anchor="t" anchorCtr="0">
            <a:no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SEED VIABILITY</a:t>
            </a:r>
            <a:r>
              <a:rPr lang="en-US" sz="2200" b="1" dirty="0" smtClean="0">
                <a:solidFill>
                  <a:srgbClr val="FF0000"/>
                </a:solidFill>
                <a:latin typeface="Calibri" pitchFamily="34" charset="0"/>
                <a:cs typeface="Calibri" pitchFamily="34" charset="0"/>
              </a:rPr>
              <a:t> </a:t>
            </a:r>
            <a:endParaRPr lang="en-US" sz="2200" b="1" dirty="0">
              <a:solidFill>
                <a:srgbClr val="FF0000"/>
              </a:solidFill>
              <a:latin typeface="Calibri" pitchFamily="34" charset="0"/>
              <a:cs typeface="Calibri" pitchFamily="34" charset="0"/>
            </a:endParaRPr>
          </a:p>
        </p:txBody>
      </p:sp>
      <p:sp>
        <p:nvSpPr>
          <p:cNvPr id="5" name="Rectangle 4"/>
          <p:cNvSpPr/>
          <p:nvPr/>
        </p:nvSpPr>
        <p:spPr>
          <a:xfrm>
            <a:off x="298579" y="784165"/>
            <a:ext cx="7147249" cy="523220"/>
          </a:xfrm>
          <a:prstGeom prst="rect">
            <a:avLst/>
          </a:prstGeom>
        </p:spPr>
        <p:txBody>
          <a:bodyPr wrap="square">
            <a:spAutoFit/>
          </a:bodyPr>
          <a:lstStyle/>
          <a:p>
            <a:pPr marL="342900" indent="-339725" algn="just">
              <a:spcBef>
                <a:spcPts val="700"/>
              </a:spcBef>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latin typeface="Calibri" pitchFamily="34" charset="0"/>
                <a:cs typeface="Calibri" pitchFamily="34" charset="0"/>
              </a:rPr>
              <a:t>The ability of seeds to retain the power of germination over a period of time  is called viability of seeds.</a:t>
            </a:r>
            <a:endParaRPr lang="en-US" dirty="0">
              <a:latin typeface="Calibri" pitchFamily="34" charset="0"/>
              <a:cs typeface="Calibri" pitchFamily="34" charset="0"/>
            </a:endParaRPr>
          </a:p>
        </p:txBody>
      </p:sp>
      <p:sp>
        <p:nvSpPr>
          <p:cNvPr id="6" name="Rectangle 5"/>
          <p:cNvSpPr/>
          <p:nvPr/>
        </p:nvSpPr>
        <p:spPr>
          <a:xfrm>
            <a:off x="344211" y="1410155"/>
            <a:ext cx="3839513" cy="369332"/>
          </a:xfrm>
          <a:prstGeom prst="rect">
            <a:avLst/>
          </a:prstGeom>
        </p:spPr>
        <p:txBody>
          <a:bodyPr wrap="none">
            <a:spAutoFit/>
          </a:bodyPr>
          <a:lstStyle/>
          <a:p>
            <a:pPr marL="342900" indent="-339725" algn="just">
              <a:spcBef>
                <a:spcPts val="700"/>
              </a:spcBef>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en-US" sz="1800" b="1" dirty="0" smtClean="0">
                <a:solidFill>
                  <a:schemeClr val="tx1"/>
                </a:solidFill>
                <a:latin typeface="Calibri" pitchFamily="34" charset="0"/>
                <a:cs typeface="Calibri" pitchFamily="34" charset="0"/>
              </a:rPr>
              <a:t>RECORDS OF VERY OLD  VIAVLE SEEDS</a:t>
            </a:r>
            <a:endParaRPr lang="en-US" sz="1800" b="1" dirty="0">
              <a:solidFill>
                <a:schemeClr val="tx1"/>
              </a:solidFill>
              <a:latin typeface="Calibri" pitchFamily="34" charset="0"/>
              <a:cs typeface="Calibri" pitchFamily="34" charset="0"/>
            </a:endParaRPr>
          </a:p>
        </p:txBody>
      </p:sp>
      <p:sp>
        <p:nvSpPr>
          <p:cNvPr id="7" name="Rectangle 6"/>
          <p:cNvSpPr/>
          <p:nvPr/>
        </p:nvSpPr>
        <p:spPr>
          <a:xfrm>
            <a:off x="261258" y="1731424"/>
            <a:ext cx="4572000" cy="2893100"/>
          </a:xfrm>
          <a:prstGeom prst="rect">
            <a:avLst/>
          </a:prstGeom>
        </p:spPr>
        <p:txBody>
          <a:bodyPr>
            <a:spAutoFit/>
          </a:bodyPr>
          <a:lstStyle/>
          <a:p>
            <a:pPr marL="342900" indent="-339725" algn="just">
              <a:lnSpc>
                <a:spcPct val="150000"/>
              </a:lnSpc>
              <a:spcAft>
                <a:spcPts val="1425"/>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The oldest is that of a lupine (</a:t>
            </a:r>
            <a:r>
              <a:rPr lang="en-US" i="1" dirty="0" smtClean="0">
                <a:solidFill>
                  <a:schemeClr val="tx1"/>
                </a:solidFill>
                <a:latin typeface="Calibri" pitchFamily="34" charset="0"/>
                <a:cs typeface="Calibri" pitchFamily="34" charset="0"/>
              </a:rPr>
              <a:t>Lupinus arcticus</a:t>
            </a:r>
            <a:r>
              <a:rPr lang="en-US" dirty="0" smtClean="0">
                <a:solidFill>
                  <a:schemeClr val="tx1"/>
                </a:solidFill>
                <a:latin typeface="Calibri" pitchFamily="34" charset="0"/>
                <a:cs typeface="Calibri" pitchFamily="34" charset="0"/>
              </a:rPr>
              <a:t>) excavated from Arctic tundra.</a:t>
            </a:r>
          </a:p>
          <a:p>
            <a:pPr marL="342900" indent="-339725" algn="just">
              <a:lnSpc>
                <a:spcPct val="150000"/>
              </a:lnSpc>
              <a:spcAft>
                <a:spcPts val="1425"/>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The seed germinated and flowered after an estimated period of </a:t>
            </a:r>
            <a:r>
              <a:rPr lang="en-US" b="1" dirty="0" smtClean="0">
                <a:solidFill>
                  <a:schemeClr val="tx1"/>
                </a:solidFill>
                <a:latin typeface="Calibri" pitchFamily="34" charset="0"/>
                <a:cs typeface="Calibri" pitchFamily="34" charset="0"/>
              </a:rPr>
              <a:t>I0,000 years of dormancy</a:t>
            </a:r>
            <a:r>
              <a:rPr lang="en-US" dirty="0" smtClean="0">
                <a:solidFill>
                  <a:schemeClr val="tx1"/>
                </a:solidFill>
                <a:latin typeface="Calibri" pitchFamily="34" charset="0"/>
                <a:cs typeface="Calibri" pitchFamily="34" charset="0"/>
              </a:rPr>
              <a:t>. </a:t>
            </a:r>
          </a:p>
          <a:p>
            <a:pPr marL="342900" indent="-339725" algn="just">
              <a:lnSpc>
                <a:spcPct val="150000"/>
              </a:lnSpc>
              <a:spcAft>
                <a:spcPts val="1425"/>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2000 </a:t>
            </a:r>
            <a:r>
              <a:rPr lang="en-US" dirty="0">
                <a:solidFill>
                  <a:schemeClr val="tx1"/>
                </a:solidFill>
                <a:latin typeface="Calibri" pitchFamily="34" charset="0"/>
                <a:cs typeface="Calibri" pitchFamily="34" charset="0"/>
              </a:rPr>
              <a:t>years old viable seed is of the date palm( </a:t>
            </a:r>
            <a:r>
              <a:rPr lang="en-US" i="1" dirty="0">
                <a:solidFill>
                  <a:schemeClr val="tx1"/>
                </a:solidFill>
                <a:latin typeface="Calibri" pitchFamily="34" charset="0"/>
                <a:cs typeface="Calibri" pitchFamily="34" charset="0"/>
              </a:rPr>
              <a:t>Phoenix dactlifera </a:t>
            </a:r>
            <a:r>
              <a:rPr lang="en-US" dirty="0">
                <a:solidFill>
                  <a:schemeClr val="tx1"/>
                </a:solidFill>
                <a:latin typeface="Calibri" pitchFamily="34" charset="0"/>
                <a:cs typeface="Calibri" pitchFamily="34" charset="0"/>
              </a:rPr>
              <a:t>). </a:t>
            </a:r>
          </a:p>
          <a:p>
            <a:pPr marL="342900" indent="-339725" algn="just">
              <a:lnSpc>
                <a:spcPct val="150000"/>
              </a:lnSpc>
              <a:spcAft>
                <a:spcPts val="1425"/>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US" dirty="0">
              <a:solidFill>
                <a:schemeClr val="tx1"/>
              </a:solidFill>
              <a:latin typeface="Calibri" pitchFamily="34" charset="0"/>
              <a:cs typeface="Calibri" pitchFamily="34" charset="0"/>
            </a:endParaRPr>
          </a:p>
        </p:txBody>
      </p:sp>
      <p:pic>
        <p:nvPicPr>
          <p:cNvPr id="8" name="Picture 9"/>
          <p:cNvPicPr>
            <a:picLocks noChangeAspect="1" noChangeArrowheads="1"/>
          </p:cNvPicPr>
          <p:nvPr/>
        </p:nvPicPr>
        <p:blipFill>
          <a:blip r:embed="rId3"/>
          <a:srcRect b="15117"/>
          <a:stretch>
            <a:fillRect/>
          </a:stretch>
        </p:blipFill>
        <p:spPr bwMode="auto">
          <a:xfrm>
            <a:off x="5236776" y="1632858"/>
            <a:ext cx="1742846" cy="1782147"/>
          </a:xfrm>
          <a:prstGeom prst="rect">
            <a:avLst/>
          </a:prstGeom>
          <a:noFill/>
          <a:ln w="9525">
            <a:noFill/>
            <a:round/>
            <a:headEnd/>
            <a:tailEnd/>
          </a:ln>
        </p:spPr>
      </p:pic>
      <p:sp>
        <p:nvSpPr>
          <p:cNvPr id="9" name="Rectangle 8"/>
          <p:cNvSpPr/>
          <p:nvPr/>
        </p:nvSpPr>
        <p:spPr>
          <a:xfrm>
            <a:off x="5481561" y="3742810"/>
            <a:ext cx="1370888" cy="307777"/>
          </a:xfrm>
          <a:prstGeom prst="rect">
            <a:avLst/>
          </a:prstGeom>
        </p:spPr>
        <p:txBody>
          <a:bodyPr wrap="none">
            <a:spAutoFit/>
          </a:bodyPr>
          <a:lstStyle/>
          <a:p>
            <a:pPr algn="just">
              <a:spcBef>
                <a:spcPts val="1988"/>
              </a:spcBef>
              <a:tabLst>
                <a:tab pos="0" algn="l"/>
                <a:tab pos="568325" algn="l"/>
                <a:tab pos="1482725" algn="l"/>
                <a:tab pos="2397125" algn="l"/>
                <a:tab pos="3311525" algn="l"/>
                <a:tab pos="4225925" algn="l"/>
                <a:tab pos="5140325" algn="l"/>
                <a:tab pos="6054725" algn="l"/>
                <a:tab pos="6969125" algn="l"/>
                <a:tab pos="7883525" algn="l"/>
                <a:tab pos="8797925" algn="l"/>
                <a:tab pos="9712325" algn="l"/>
                <a:tab pos="9988550" algn="l"/>
                <a:tab pos="10437813" algn="l"/>
              </a:tabLst>
            </a:pPr>
            <a:r>
              <a:rPr lang="en-US" b="1" i="1" dirty="0" smtClean="0">
                <a:solidFill>
                  <a:schemeClr val="tx1"/>
                </a:solidFill>
                <a:latin typeface="Calibri" pitchFamily="34" charset="0"/>
                <a:cs typeface="Calibri" pitchFamily="34" charset="0"/>
              </a:rPr>
              <a:t>Lupinus arcticus</a:t>
            </a:r>
            <a:endParaRPr lang="en-US" b="1" i="1" dirty="0">
              <a:solidFill>
                <a:schemeClr val="tx1"/>
              </a:solidFill>
              <a:latin typeface="Calibri" pitchFamily="34" charset="0"/>
              <a:cs typeface="Calibri" pitchFamily="34" charset="0"/>
            </a:endParaRPr>
          </a:p>
        </p:txBody>
      </p:sp>
      <p:sp>
        <p:nvSpPr>
          <p:cNvPr id="11" name="Rectangle 10"/>
          <p:cNvSpPr/>
          <p:nvPr/>
        </p:nvSpPr>
        <p:spPr>
          <a:xfrm>
            <a:off x="298579" y="4124524"/>
            <a:ext cx="4572000" cy="523220"/>
          </a:xfrm>
          <a:prstGeom prst="rect">
            <a:avLst/>
          </a:prstGeom>
        </p:spPr>
        <p:txBody>
          <a:bodyPr>
            <a:spAutoFit/>
          </a:bodyPr>
          <a:lstStyle/>
          <a:p>
            <a:pPr marL="341313" indent="-339725" algn="just">
              <a:spcBef>
                <a:spcPts val="713"/>
              </a:spcBef>
              <a:spcAft>
                <a:spcPts val="1425"/>
              </a:spcAft>
              <a:buFont typeface="Arial" pitchFamily="34" charset="0"/>
              <a:buChar char="•"/>
              <a:tabLst>
                <a:tab pos="341313"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en-US" dirty="0" smtClean="0">
                <a:latin typeface="Calibri" pitchFamily="34" charset="0"/>
                <a:cs typeface="Calibri" pitchFamily="34" charset="0"/>
              </a:rPr>
              <a:t>This was discovered during the archeological excavation at King Herod's palace near the Dead Sea. </a:t>
            </a:r>
            <a:endParaRPr lang="en-US" dirty="0">
              <a:latin typeface="Calibri" pitchFamily="34" charset="0"/>
              <a:cs typeface="Calibri" pitchFamily="34" charset="0"/>
            </a:endParaRPr>
          </a:p>
        </p:txBody>
      </p:sp>
      <p:pic>
        <p:nvPicPr>
          <p:cNvPr id="12" name="Picture 9"/>
          <p:cNvPicPr>
            <a:picLocks noChangeAspect="1" noChangeArrowheads="1"/>
          </p:cNvPicPr>
          <p:nvPr/>
        </p:nvPicPr>
        <p:blipFill>
          <a:blip r:embed="rId4"/>
          <a:srcRect/>
          <a:stretch>
            <a:fillRect/>
          </a:stretch>
        </p:blipFill>
        <p:spPr bwMode="auto">
          <a:xfrm>
            <a:off x="7268547" y="1623526"/>
            <a:ext cx="1630363" cy="1772817"/>
          </a:xfrm>
          <a:prstGeom prst="rect">
            <a:avLst/>
          </a:prstGeom>
          <a:noFill/>
          <a:ln w="9525">
            <a:noFill/>
            <a:round/>
            <a:headEnd/>
            <a:tailEnd/>
          </a:ln>
        </p:spPr>
      </p:pic>
      <p:sp>
        <p:nvSpPr>
          <p:cNvPr id="13" name="Rectangle 12"/>
          <p:cNvSpPr/>
          <p:nvPr/>
        </p:nvSpPr>
        <p:spPr>
          <a:xfrm>
            <a:off x="7220879" y="3714817"/>
            <a:ext cx="1576072" cy="307777"/>
          </a:xfrm>
          <a:prstGeom prst="rect">
            <a:avLst/>
          </a:prstGeom>
        </p:spPr>
        <p:txBody>
          <a:bodyPr wrap="none">
            <a:spAutoFit/>
          </a:bodyPr>
          <a:lstStyle/>
          <a:p>
            <a:pPr algn="just">
              <a:spcBef>
                <a:spcPts val="1988"/>
              </a:spcBef>
              <a:tabLst>
                <a:tab pos="0" algn="l"/>
                <a:tab pos="568325" algn="l"/>
                <a:tab pos="1482725" algn="l"/>
                <a:tab pos="2397125" algn="l"/>
                <a:tab pos="3311525" algn="l"/>
                <a:tab pos="4225925" algn="l"/>
                <a:tab pos="5140325" algn="l"/>
                <a:tab pos="6054725" algn="l"/>
                <a:tab pos="6969125" algn="l"/>
                <a:tab pos="7883525" algn="l"/>
                <a:tab pos="8797925" algn="l"/>
                <a:tab pos="9712325" algn="l"/>
                <a:tab pos="9988550" algn="l"/>
                <a:tab pos="10437813" algn="l"/>
              </a:tabLst>
            </a:pPr>
            <a:r>
              <a:rPr lang="en-US" b="1" i="1" dirty="0" smtClean="0">
                <a:solidFill>
                  <a:schemeClr val="tx1"/>
                </a:solidFill>
                <a:latin typeface="Calibri" pitchFamily="34" charset="0"/>
                <a:cs typeface="Calibri" pitchFamily="34" charset="0"/>
              </a:rPr>
              <a:t>Phoenix dactlifera </a:t>
            </a:r>
            <a:endParaRPr lang="en-US" b="1" i="1" dirty="0">
              <a:solidFill>
                <a:schemeClr val="tx1"/>
              </a:solidFill>
              <a:latin typeface="Calibri" pitchFamily="34" charset="0"/>
              <a:cs typeface="Calibri" pitchFamily="34" charset="0"/>
            </a:endParaRPr>
          </a:p>
        </p:txBody>
      </p:sp>
      <p:pic>
        <p:nvPicPr>
          <p:cNvPr id="14" name="Picture 13" descr="C:\Users\User\OneDrive\Desktop\eductional group logo-1.jfif"/>
          <p:cNvPicPr>
            <a:picLocks noChangeAspect="1" noChangeArrowheads="1"/>
          </p:cNvPicPr>
          <p:nvPr/>
        </p:nvPicPr>
        <p:blipFill>
          <a:blip r:embed="rId5"/>
          <a:srcRect/>
          <a:stretch>
            <a:fillRect/>
          </a:stretch>
        </p:blipFill>
        <p:spPr bwMode="auto">
          <a:xfrm>
            <a:off x="8098971" y="0"/>
            <a:ext cx="1045029" cy="58189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5" name="Rectangle 4"/>
          <p:cNvSpPr/>
          <p:nvPr/>
        </p:nvSpPr>
        <p:spPr>
          <a:xfrm>
            <a:off x="727786" y="515131"/>
            <a:ext cx="2988319"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ADVANTAGES OF SEEDS</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727787" y="1551447"/>
            <a:ext cx="7361853" cy="2569934"/>
          </a:xfrm>
          <a:prstGeom prst="rect">
            <a:avLst/>
          </a:prstGeom>
        </p:spPr>
        <p:txBody>
          <a:bodyPr wrap="square">
            <a:spAutoFit/>
          </a:bodyPr>
          <a:lstStyle/>
          <a:p>
            <a:pPr marL="342900" indent="-339725" algn="just" eaLnBrk="0">
              <a:spcBef>
                <a:spcPts val="700"/>
              </a:spcBef>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Seed production is more dependable because reproductive processes in flowering plants are independent of water.</a:t>
            </a:r>
          </a:p>
          <a:p>
            <a:pPr marL="342900" indent="-339725" algn="just" eaLnBrk="0">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dirty="0" smtClean="0">
              <a:latin typeface="Calibri" pitchFamily="34" charset="0"/>
              <a:cs typeface="Calibri" pitchFamily="34" charset="0"/>
            </a:endParaRPr>
          </a:p>
          <a:p>
            <a:pPr marL="342900" indent="-339725" algn="just" eaLnBrk="0">
              <a:spcBef>
                <a:spcPts val="700"/>
              </a:spcBef>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They have better adaptive strategies for dispersal Seeds have enough food reserves which helps young seedlings to get nourishment.</a:t>
            </a:r>
          </a:p>
          <a:p>
            <a:pPr marL="342900" indent="-339725" algn="just" eaLnBrk="0">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	</a:t>
            </a:r>
          </a:p>
          <a:p>
            <a:pPr marL="342900" indent="-339725" algn="just" eaLnBrk="0">
              <a:spcBef>
                <a:spcPts val="700"/>
              </a:spcBef>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Dehydration and dormancy of mature seeds are crucial for storage of seeds. Thus, seeds can be used as food throughout the year.</a:t>
            </a:r>
          </a:p>
          <a:p>
            <a:pPr marL="342900" indent="-339725" algn="just" eaLnBrk="0">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b="1" dirty="0" smtClean="0">
                <a:cs typeface="Times New Roman" pitchFamily="16" charset="0"/>
              </a:rPr>
              <a:t>	</a:t>
            </a:r>
            <a:endParaRPr lang="en-US" dirty="0"/>
          </a:p>
        </p:txBody>
      </p:sp>
      <p:pic>
        <p:nvPicPr>
          <p:cNvPr id="7" name="Picture 6" descr="C:\Users\User\OneDrive\Desktop\eductional group logo-1.jfif"/>
          <p:cNvPicPr>
            <a:picLocks noChangeAspect="1" noChangeArrowheads="1"/>
          </p:cNvPicPr>
          <p:nvPr/>
        </p:nvPicPr>
        <p:blipFill>
          <a:blip r:embed="rId3"/>
          <a:srcRect/>
          <a:stretch>
            <a:fillRect/>
          </a:stretch>
        </p:blipFill>
        <p:spPr bwMode="auto">
          <a:xfrm>
            <a:off x="8098971" y="0"/>
            <a:ext cx="1045029" cy="58189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5" name="Rectangle 4"/>
          <p:cNvSpPr/>
          <p:nvPr/>
        </p:nvSpPr>
        <p:spPr>
          <a:xfrm>
            <a:off x="709210" y="406069"/>
            <a:ext cx="3153427"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ADVANTAGES OF  FRUITS</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214603" y="1281432"/>
            <a:ext cx="3336671" cy="2936638"/>
          </a:xfrm>
          <a:prstGeom prst="rect">
            <a:avLst/>
          </a:prstGeom>
        </p:spPr>
        <p:txBody>
          <a:bodyPr wrap="square">
            <a:spAutoFit/>
          </a:bodyPr>
          <a:lstStyle/>
          <a:p>
            <a:pPr marL="342900" indent="-339725" algn="just" eaLnBrk="0">
              <a:lnSpc>
                <a:spcPct val="150000"/>
              </a:lnSpc>
              <a:spcBef>
                <a:spcPts val="1425"/>
              </a:spcBef>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Fruits are juicy, pulpy, colored, aromatic structure that encloses seeds.	</a:t>
            </a:r>
          </a:p>
          <a:p>
            <a:pPr marL="342900" indent="-339725" algn="just" eaLnBrk="0">
              <a:lnSpc>
                <a:spcPct val="150000"/>
              </a:lnSpc>
              <a:spcBef>
                <a:spcPts val="1425"/>
              </a:spcBef>
              <a:spcAft>
                <a:spcPts val="1988"/>
              </a:spcAft>
              <a:buClrTx/>
              <a:buSz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It develops from a ripend ovary. </a:t>
            </a:r>
          </a:p>
          <a:p>
            <a:pPr marL="342900" indent="-339725" algn="just" eaLnBrk="0">
              <a:lnSpc>
                <a:spcPct val="150000"/>
              </a:lnSpc>
              <a:spcBef>
                <a:spcPts val="1425"/>
              </a:spcBef>
              <a:spcAft>
                <a:spcPts val="1988"/>
              </a:spcAft>
              <a:buClrTx/>
              <a:buSz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They are a rich source of vitamin, minerals and fibers. They are the main source of a balanced diet.</a:t>
            </a:r>
            <a:endParaRPr lang="en-US" dirty="0">
              <a:latin typeface="Calibri" pitchFamily="34" charset="0"/>
              <a:cs typeface="Calibri" pitchFamily="34" charset="0"/>
            </a:endParaRPr>
          </a:p>
        </p:txBody>
      </p:sp>
      <p:pic>
        <p:nvPicPr>
          <p:cNvPr id="7" name="Picture 6"/>
          <p:cNvPicPr>
            <a:picLocks noChangeAspect="1" noChangeArrowheads="1"/>
          </p:cNvPicPr>
          <p:nvPr/>
        </p:nvPicPr>
        <p:blipFill>
          <a:blip r:embed="rId3"/>
          <a:srcRect/>
          <a:stretch>
            <a:fillRect/>
          </a:stretch>
        </p:blipFill>
        <p:spPr bwMode="auto">
          <a:xfrm>
            <a:off x="4216474" y="1004985"/>
            <a:ext cx="4710247" cy="2941883"/>
          </a:xfrm>
          <a:prstGeom prst="rect">
            <a:avLst/>
          </a:prstGeom>
          <a:noFill/>
          <a:ln w="9525">
            <a:noFill/>
            <a:round/>
            <a:headEnd/>
            <a:tailEnd/>
          </a:ln>
        </p:spPr>
      </p:pic>
      <p:pic>
        <p:nvPicPr>
          <p:cNvPr id="8" name="Picture 7" descr="C:\Users\User\OneDrive\Desktop\eductional group logo-1.jfif"/>
          <p:cNvPicPr>
            <a:picLocks noChangeAspect="1" noChangeArrowheads="1"/>
          </p:cNvPicPr>
          <p:nvPr/>
        </p:nvPicPr>
        <p:blipFill>
          <a:blip r:embed="rId4"/>
          <a:srcRect/>
          <a:stretch>
            <a:fillRect/>
          </a:stretch>
        </p:blipFill>
        <p:spPr bwMode="auto">
          <a:xfrm>
            <a:off x="8098971" y="0"/>
            <a:ext cx="1045029" cy="58189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5" name="Rectangle 4"/>
          <p:cNvSpPr/>
          <p:nvPr/>
        </p:nvSpPr>
        <p:spPr>
          <a:xfrm>
            <a:off x="1277494" y="959056"/>
            <a:ext cx="2074607"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PARTS OF FRUIT</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568321" y="2183903"/>
            <a:ext cx="3101156" cy="918200"/>
          </a:xfrm>
          <a:prstGeom prst="rect">
            <a:avLst/>
          </a:prstGeom>
        </p:spPr>
        <p:txBody>
          <a:bodyPr wrap="square">
            <a:spAutoFit/>
          </a:bodyPr>
          <a:lstStyle/>
          <a:p>
            <a:pPr marL="342900" indent="-339725" algn="just" eaLnBrk="0">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A fruit comprises the following parts:</a:t>
            </a:r>
          </a:p>
          <a:p>
            <a:pPr marL="342900" indent="-339725" algn="just" eaLnBrk="0">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	</a:t>
            </a:r>
          </a:p>
          <a:p>
            <a:pPr marL="342900" indent="-339725" algn="just" eaLnBrk="0">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		</a:t>
            </a:r>
            <a:r>
              <a:rPr lang="en-US" dirty="0" err="1" smtClean="0">
                <a:latin typeface="Calibri" pitchFamily="34" charset="0"/>
                <a:cs typeface="Calibri" pitchFamily="34" charset="0"/>
              </a:rPr>
              <a:t>Pericarp</a:t>
            </a:r>
            <a:r>
              <a:rPr lang="en-US" dirty="0" smtClean="0">
                <a:latin typeface="Calibri" pitchFamily="34" charset="0"/>
                <a:cs typeface="Calibri" pitchFamily="34" charset="0"/>
              </a:rPr>
              <a:t>  		Seeds</a:t>
            </a:r>
            <a:endParaRPr lang="en-US" dirty="0">
              <a:latin typeface="Calibri" pitchFamily="34" charset="0"/>
              <a:cs typeface="Calibri" pitchFamily="34" charset="0"/>
            </a:endParaRPr>
          </a:p>
        </p:txBody>
      </p:sp>
      <p:pic>
        <p:nvPicPr>
          <p:cNvPr id="7" name="Picture 5"/>
          <p:cNvPicPr>
            <a:picLocks noChangeAspect="1" noChangeArrowheads="1"/>
          </p:cNvPicPr>
          <p:nvPr/>
        </p:nvPicPr>
        <p:blipFill rotWithShape="1">
          <a:blip r:embed="rId3"/>
          <a:srcRect l="38537" t="9212" r="4" b="3358"/>
          <a:stretch/>
        </p:blipFill>
        <p:spPr bwMode="auto">
          <a:xfrm>
            <a:off x="4156364" y="959056"/>
            <a:ext cx="4773880" cy="3660445"/>
          </a:xfrm>
          <a:prstGeom prst="rect">
            <a:avLst/>
          </a:prstGeom>
          <a:noFill/>
          <a:ln w="9525">
            <a:noFill/>
            <a:round/>
            <a:headEnd/>
            <a:tailEnd/>
          </a:ln>
        </p:spPr>
      </p:pic>
      <p:pic>
        <p:nvPicPr>
          <p:cNvPr id="8" name="Picture 7" descr="C:\Users\User\OneDrive\Desktop\eductional group logo-1.jfif"/>
          <p:cNvPicPr>
            <a:picLocks noChangeAspect="1" noChangeArrowheads="1"/>
          </p:cNvPicPr>
          <p:nvPr/>
        </p:nvPicPr>
        <p:blipFill>
          <a:blip r:embed="rId4"/>
          <a:srcRect/>
          <a:stretch>
            <a:fillRect/>
          </a:stretch>
        </p:blipFill>
        <p:spPr bwMode="auto">
          <a:xfrm>
            <a:off x="8098971" y="0"/>
            <a:ext cx="1045029" cy="58189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 name="Rectangle 5"/>
          <p:cNvSpPr/>
          <p:nvPr/>
        </p:nvSpPr>
        <p:spPr>
          <a:xfrm>
            <a:off x="1023662" y="186194"/>
            <a:ext cx="1337226" cy="430887"/>
          </a:xfrm>
          <a:prstGeom prst="rect">
            <a:avLst/>
          </a:prstGeom>
        </p:spPr>
        <p:txBody>
          <a:bodyPr wrap="none">
            <a:spAutoFit/>
          </a:bodyPr>
          <a:lstStyle/>
          <a:p>
            <a:pPr lvl="0">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PERICARP</a:t>
            </a:r>
            <a:endParaRPr lang="en-IN" sz="2200" b="1" dirty="0">
              <a:solidFill>
                <a:srgbClr val="FF0000"/>
              </a:solidFill>
              <a:latin typeface="Calibri" pitchFamily="34" charset="0"/>
              <a:cs typeface="Calibri" pitchFamily="34" charset="0"/>
            </a:endParaRPr>
          </a:p>
        </p:txBody>
      </p:sp>
      <p:sp>
        <p:nvSpPr>
          <p:cNvPr id="7" name="Rectangle 6"/>
          <p:cNvSpPr/>
          <p:nvPr/>
        </p:nvSpPr>
        <p:spPr>
          <a:xfrm>
            <a:off x="289249" y="1133955"/>
            <a:ext cx="3918857" cy="2659702"/>
          </a:xfrm>
          <a:prstGeom prst="rect">
            <a:avLst/>
          </a:prstGeom>
        </p:spPr>
        <p:txBody>
          <a:bodyPr wrap="square">
            <a:spAutoFit/>
          </a:bodyPr>
          <a:lstStyle/>
          <a:p>
            <a:pPr marL="342900" indent="-339725">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The pericarp : the fruit wall.</a:t>
            </a:r>
          </a:p>
          <a:p>
            <a:pPr marL="342900" indent="-339725">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dirty="0">
              <a:solidFill>
                <a:schemeClr val="tx1"/>
              </a:solidFill>
              <a:latin typeface="Calibri" pitchFamily="34" charset="0"/>
              <a:cs typeface="Calibri" pitchFamily="34" charset="0"/>
            </a:endParaRPr>
          </a:p>
          <a:p>
            <a:pPr marL="342900" indent="-339725">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err="1" smtClean="0">
                <a:solidFill>
                  <a:schemeClr val="tx1"/>
                </a:solidFill>
                <a:latin typeface="Calibri" pitchFamily="34" charset="0"/>
                <a:cs typeface="Calibri" pitchFamily="34" charset="0"/>
              </a:rPr>
              <a:t>Epicarp</a:t>
            </a:r>
            <a:r>
              <a:rPr lang="en-US" dirty="0" smtClean="0">
                <a:solidFill>
                  <a:schemeClr val="tx1"/>
                </a:solidFill>
                <a:latin typeface="Calibri" pitchFamily="34" charset="0"/>
                <a:cs typeface="Calibri" pitchFamily="34" charset="0"/>
              </a:rPr>
              <a:t>: Outermost layer, forms the peel. </a:t>
            </a:r>
          </a:p>
          <a:p>
            <a:pPr marL="342900" indent="-339725">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dirty="0">
              <a:solidFill>
                <a:schemeClr val="tx1"/>
              </a:solidFill>
              <a:latin typeface="Calibri" pitchFamily="34" charset="0"/>
              <a:cs typeface="Calibri" pitchFamily="34" charset="0"/>
            </a:endParaRPr>
          </a:p>
          <a:p>
            <a:pPr marL="342900" indent="-339725">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err="1" smtClean="0">
                <a:solidFill>
                  <a:schemeClr val="tx1"/>
                </a:solidFill>
                <a:latin typeface="Calibri" pitchFamily="34" charset="0"/>
                <a:cs typeface="Calibri" pitchFamily="34" charset="0"/>
              </a:rPr>
              <a:t>Mesocarp</a:t>
            </a:r>
            <a:r>
              <a:rPr lang="en-US" dirty="0" smtClean="0">
                <a:solidFill>
                  <a:schemeClr val="tx1"/>
                </a:solidFill>
                <a:latin typeface="Calibri" pitchFamily="34" charset="0"/>
                <a:cs typeface="Calibri" pitchFamily="34" charset="0"/>
              </a:rPr>
              <a:t>: Middle layer, fleshy, edible portion of the fruits.</a:t>
            </a:r>
          </a:p>
          <a:p>
            <a:pPr marL="342900" indent="-339725">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dirty="0">
              <a:solidFill>
                <a:schemeClr val="tx1"/>
              </a:solidFill>
              <a:latin typeface="Calibri" pitchFamily="34" charset="0"/>
              <a:cs typeface="Calibri" pitchFamily="34" charset="0"/>
            </a:endParaRPr>
          </a:p>
          <a:p>
            <a:pPr marL="342900" indent="-339725">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Endocarp: Innermost layer where the seed is </a:t>
            </a:r>
          </a:p>
          <a:p>
            <a:pPr marL="342900" indent="-339725">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	accommodated.</a:t>
            </a:r>
            <a:endParaRPr lang="en-US" dirty="0">
              <a:solidFill>
                <a:schemeClr val="tx1"/>
              </a:solidFill>
              <a:latin typeface="Calibri" pitchFamily="34" charset="0"/>
              <a:cs typeface="Calibri" pitchFamily="34" charset="0"/>
            </a:endParaRPr>
          </a:p>
        </p:txBody>
      </p:sp>
      <p:pic>
        <p:nvPicPr>
          <p:cNvPr id="8" name="Picture 2"/>
          <p:cNvPicPr>
            <a:picLocks noChangeAspect="1" noChangeArrowheads="1"/>
          </p:cNvPicPr>
          <p:nvPr/>
        </p:nvPicPr>
        <p:blipFill>
          <a:blip r:embed="rId3"/>
          <a:srcRect l="9805" t="4536" r="7841" b="38701"/>
          <a:stretch>
            <a:fillRect/>
          </a:stretch>
        </p:blipFill>
        <p:spPr bwMode="auto">
          <a:xfrm>
            <a:off x="4037610" y="848137"/>
            <a:ext cx="5052203" cy="3966359"/>
          </a:xfrm>
          <a:prstGeom prst="rect">
            <a:avLst/>
          </a:prstGeom>
          <a:noFill/>
          <a:ln w="9525">
            <a:noFill/>
            <a:round/>
            <a:headEnd/>
            <a:tailEnd/>
          </a:ln>
        </p:spPr>
      </p:pic>
      <p:pic>
        <p:nvPicPr>
          <p:cNvPr id="9" name="Picture 8" descr="C:\Users\User\OneDrive\Desktop\eductional group logo-1.jfif"/>
          <p:cNvPicPr>
            <a:picLocks noChangeAspect="1" noChangeArrowheads="1"/>
          </p:cNvPicPr>
          <p:nvPr/>
        </p:nvPicPr>
        <p:blipFill>
          <a:blip r:embed="rId4"/>
          <a:srcRect/>
          <a:stretch>
            <a:fillRect/>
          </a:stretch>
        </p:blipFill>
        <p:spPr bwMode="auto">
          <a:xfrm>
            <a:off x="8098971" y="0"/>
            <a:ext cx="1045029" cy="58189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5" name="Rectangle 4"/>
          <p:cNvSpPr/>
          <p:nvPr/>
        </p:nvSpPr>
        <p:spPr>
          <a:xfrm>
            <a:off x="2393546" y="247381"/>
            <a:ext cx="1556836"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TRUE</a:t>
            </a:r>
            <a:r>
              <a:rPr lang="en-IN" sz="2200" dirty="0" smtClean="0">
                <a:solidFill>
                  <a:srgbClr val="FF0000"/>
                </a:solidFill>
                <a:latin typeface="Calibri" pitchFamily="34" charset="0"/>
                <a:cs typeface="Calibri" pitchFamily="34" charset="0"/>
              </a:rPr>
              <a:t> </a:t>
            </a:r>
            <a:r>
              <a:rPr lang="en-IN" sz="2200" b="1" dirty="0" smtClean="0">
                <a:solidFill>
                  <a:srgbClr val="FF0000"/>
                </a:solidFill>
                <a:latin typeface="Calibri" pitchFamily="34" charset="0"/>
                <a:cs typeface="Calibri" pitchFamily="34" charset="0"/>
              </a:rPr>
              <a:t>FRUIT</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190005" y="1162301"/>
            <a:ext cx="4120738" cy="2408352"/>
          </a:xfrm>
          <a:prstGeom prst="rect">
            <a:avLst/>
          </a:prstGeom>
        </p:spPr>
        <p:txBody>
          <a:bodyPr wrap="square">
            <a:spAutoFit/>
          </a:bodyPr>
          <a:lstStyle/>
          <a:p>
            <a:pPr marL="342900" indent="-339725" algn="just">
              <a:lnSpc>
                <a:spcPct val="150000"/>
              </a:lnSpc>
              <a:spcAft>
                <a:spcPts val="1425"/>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In some plants, the fruit may be formed from the ovary and the other floral parts  persist only as withered remains. </a:t>
            </a:r>
          </a:p>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This when happens, the fruits are described as true fruits. </a:t>
            </a:r>
          </a:p>
          <a:p>
            <a:pPr marL="342900" indent="-339725" algn="just">
              <a:lnSpc>
                <a:spcPct val="150000"/>
              </a:lnSpc>
              <a:spcAft>
                <a:spcPts val="1425"/>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Examples include the tomato, orange, </a:t>
            </a:r>
            <a:r>
              <a:rPr lang="en-US" dirty="0" err="1" smtClean="0">
                <a:solidFill>
                  <a:schemeClr val="tx1"/>
                </a:solidFill>
                <a:latin typeface="Calibri" pitchFamily="34" charset="0"/>
                <a:cs typeface="Calibri" pitchFamily="34" charset="0"/>
              </a:rPr>
              <a:t>melon,banana,mango</a:t>
            </a: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p:txBody>
      </p:sp>
      <p:pic>
        <p:nvPicPr>
          <p:cNvPr id="7" name="Picture 5"/>
          <p:cNvPicPr>
            <a:picLocks noChangeAspect="1" noChangeArrowheads="1"/>
          </p:cNvPicPr>
          <p:nvPr/>
        </p:nvPicPr>
        <p:blipFill>
          <a:blip r:embed="rId3"/>
          <a:srcRect r="2527" b="27972"/>
          <a:stretch>
            <a:fillRect/>
          </a:stretch>
        </p:blipFill>
        <p:spPr bwMode="auto">
          <a:xfrm>
            <a:off x="4310742" y="1239180"/>
            <a:ext cx="4833257" cy="3476672"/>
          </a:xfrm>
          <a:prstGeom prst="rect">
            <a:avLst/>
          </a:prstGeom>
          <a:noFill/>
          <a:ln w="9525">
            <a:noFill/>
            <a:round/>
            <a:headEnd/>
            <a:tailEnd/>
          </a:ln>
        </p:spPr>
      </p:pic>
      <p:pic>
        <p:nvPicPr>
          <p:cNvPr id="8" name="Picture 7" descr="C:\Users\User\OneDrive\Desktop\eductional group logo-1.jfif"/>
          <p:cNvPicPr>
            <a:picLocks noChangeAspect="1" noChangeArrowheads="1"/>
          </p:cNvPicPr>
          <p:nvPr/>
        </p:nvPicPr>
        <p:blipFill>
          <a:blip r:embed="rId4"/>
          <a:srcRect/>
          <a:stretch>
            <a:fillRect/>
          </a:stretch>
        </p:blipFill>
        <p:spPr bwMode="auto">
          <a:xfrm>
            <a:off x="8098971" y="0"/>
            <a:ext cx="1045029" cy="58189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7" name="Picture 2"/>
          <p:cNvPicPr>
            <a:picLocks noChangeAspect="1" noChangeArrowheads="1"/>
          </p:cNvPicPr>
          <p:nvPr/>
        </p:nvPicPr>
        <p:blipFill>
          <a:blip r:embed="rId3"/>
          <a:srcRect l="1253" t="59985" r="34169" b="8604"/>
          <a:stretch>
            <a:fillRect/>
          </a:stretch>
        </p:blipFill>
        <p:spPr bwMode="auto">
          <a:xfrm>
            <a:off x="4591538" y="364146"/>
            <a:ext cx="3824673" cy="2395853"/>
          </a:xfrm>
          <a:prstGeom prst="rect">
            <a:avLst/>
          </a:prstGeom>
          <a:noFill/>
          <a:ln w="9525">
            <a:noFill/>
            <a:round/>
            <a:headEnd/>
            <a:tailEnd/>
          </a:ln>
        </p:spPr>
      </p:pic>
      <p:sp>
        <p:nvSpPr>
          <p:cNvPr id="5" name="Rectangle 4"/>
          <p:cNvSpPr/>
          <p:nvPr/>
        </p:nvSpPr>
        <p:spPr>
          <a:xfrm>
            <a:off x="779927" y="364146"/>
            <a:ext cx="1627369"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FALSE FRUIT</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327193" y="1114743"/>
            <a:ext cx="3974841" cy="2707088"/>
          </a:xfrm>
          <a:prstGeom prst="rect">
            <a:avLst/>
          </a:prstGeom>
        </p:spPr>
        <p:txBody>
          <a:bodyPr wrap="square">
            <a:spAutoFit/>
          </a:bodyPr>
          <a:lstStyle/>
          <a:p>
            <a:pPr marL="342900" indent="-339725" algn="just" eaLnBrk="0">
              <a:lnSpc>
                <a:spcPct val="200000"/>
              </a:lnSpc>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An example is the apple, in which the top of the flower stalk becomes fleshy, surrounds the ovary wall and fuses with it. Such fruits are often referred to as false fruits .</a:t>
            </a:r>
          </a:p>
          <a:p>
            <a:pPr marL="342900" indent="-339725" algn="just" eaLnBrk="0">
              <a:lnSpc>
                <a:spcPct val="200000"/>
              </a:lnSpc>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Examples of false fruits are apples, pineapples, strawberries, and cashews.</a:t>
            </a:r>
            <a:endParaRPr lang="en-US" dirty="0">
              <a:latin typeface="Calibri" pitchFamily="34" charset="0"/>
              <a:cs typeface="Calibri" pitchFamily="34" charset="0"/>
            </a:endParaRPr>
          </a:p>
        </p:txBody>
      </p:sp>
      <p:pic>
        <p:nvPicPr>
          <p:cNvPr id="8" name="Picture 6"/>
          <p:cNvPicPr>
            <a:picLocks noChangeAspect="1" noChangeArrowheads="1"/>
          </p:cNvPicPr>
          <p:nvPr/>
        </p:nvPicPr>
        <p:blipFill rotWithShape="1">
          <a:blip r:embed="rId4"/>
          <a:srcRect l="14254" r="5357"/>
          <a:stretch/>
        </p:blipFill>
        <p:spPr bwMode="auto">
          <a:xfrm>
            <a:off x="5248894" y="2829007"/>
            <a:ext cx="3172998" cy="2218005"/>
          </a:xfrm>
          <a:prstGeom prst="rect">
            <a:avLst/>
          </a:prstGeom>
          <a:noFill/>
          <a:ln w="9525">
            <a:noFill/>
            <a:round/>
            <a:headEnd/>
            <a:tailEnd/>
          </a:ln>
        </p:spPr>
      </p:pic>
      <p:sp>
        <p:nvSpPr>
          <p:cNvPr id="9" name="Rectangle 8"/>
          <p:cNvSpPr/>
          <p:nvPr/>
        </p:nvSpPr>
        <p:spPr>
          <a:xfrm>
            <a:off x="3400186" y="4063827"/>
            <a:ext cx="1191352" cy="307777"/>
          </a:xfrm>
          <a:prstGeom prst="rect">
            <a:avLst/>
          </a:prstGeom>
        </p:spPr>
        <p:txBody>
          <a:bodyPr wrap="none">
            <a:spAutoFit/>
          </a:bodyPr>
          <a:lstStyle/>
          <a:p>
            <a:pPr marL="342900" indent="-339725" algn="just" eaLnBrk="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b="1" dirty="0" smtClean="0">
                <a:cs typeface="Times New Roman" pitchFamily="16" charset="0"/>
              </a:rPr>
              <a:t>Cashew nut</a:t>
            </a:r>
            <a:endParaRPr lang="en-US" b="1" dirty="0">
              <a:cs typeface="Times New Roman" pitchFamily="16" charset="0"/>
            </a:endParaRPr>
          </a:p>
        </p:txBody>
      </p:sp>
      <p:pic>
        <p:nvPicPr>
          <p:cNvPr id="10" name="Picture 9" descr="C:\Users\User\OneDrive\Desktop\eductional group logo-1.jfif"/>
          <p:cNvPicPr>
            <a:picLocks noChangeAspect="1" noChangeArrowheads="1"/>
          </p:cNvPicPr>
          <p:nvPr/>
        </p:nvPicPr>
        <p:blipFill>
          <a:blip r:embed="rId5"/>
          <a:srcRect/>
          <a:stretch>
            <a:fillRect/>
          </a:stretch>
        </p:blipFill>
        <p:spPr bwMode="auto">
          <a:xfrm>
            <a:off x="8098971" y="0"/>
            <a:ext cx="1045029" cy="58189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5" name="Rectangle 4"/>
          <p:cNvSpPr/>
          <p:nvPr/>
        </p:nvSpPr>
        <p:spPr>
          <a:xfrm>
            <a:off x="879874" y="285050"/>
            <a:ext cx="2480166"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PARTHENOGENESIS</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317241" y="1034987"/>
            <a:ext cx="4572000" cy="1438855"/>
          </a:xfrm>
          <a:prstGeom prst="rect">
            <a:avLst/>
          </a:prstGeom>
        </p:spPr>
        <p:txBody>
          <a:bodyPr>
            <a:spAutoFit/>
          </a:bodyPr>
          <a:lstStyle/>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In some species, fruits develop without fertilization.      Such fruits are called </a:t>
            </a:r>
            <a:r>
              <a:rPr lang="en-US" dirty="0" err="1" smtClean="0">
                <a:solidFill>
                  <a:schemeClr val="tx1"/>
                </a:solidFill>
                <a:latin typeface="Calibri" pitchFamily="34" charset="0"/>
                <a:cs typeface="Calibri" pitchFamily="34" charset="0"/>
              </a:rPr>
              <a:t>parthenocarpic</a:t>
            </a:r>
            <a:r>
              <a:rPr lang="en-US" dirty="0" smtClean="0">
                <a:solidFill>
                  <a:schemeClr val="tx1"/>
                </a:solidFill>
                <a:latin typeface="Calibri" pitchFamily="34" charset="0"/>
                <a:cs typeface="Calibri" pitchFamily="34" charset="0"/>
              </a:rPr>
              <a:t> fruit.</a:t>
            </a:r>
          </a:p>
          <a:p>
            <a:pPr marL="342900" indent="-339725" algn="just" eaLnBrk="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	</a:t>
            </a:r>
          </a:p>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This phenomenon is called </a:t>
            </a:r>
            <a:r>
              <a:rPr lang="en-US" dirty="0" err="1" smtClean="0">
                <a:solidFill>
                  <a:schemeClr val="tx1"/>
                </a:solidFill>
                <a:latin typeface="Calibri" pitchFamily="34" charset="0"/>
                <a:cs typeface="Calibri" pitchFamily="34" charset="0"/>
              </a:rPr>
              <a:t>parthenocarpy</a:t>
            </a:r>
            <a:r>
              <a:rPr lang="en-US" dirty="0" smtClean="0">
                <a:solidFill>
                  <a:schemeClr val="tx1"/>
                </a:solidFill>
                <a:latin typeface="Calibri" pitchFamily="34" charset="0"/>
                <a:cs typeface="Calibri" pitchFamily="34" charset="0"/>
              </a:rPr>
              <a:t>. </a:t>
            </a:r>
          </a:p>
          <a:p>
            <a:pPr marL="342900" indent="-339725" algn="just" eaLnBrk="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	   Example: Banana.</a:t>
            </a:r>
            <a:endParaRPr lang="en-US" dirty="0">
              <a:solidFill>
                <a:schemeClr val="tx1"/>
              </a:solidFill>
              <a:latin typeface="Calibri" pitchFamily="34" charset="0"/>
              <a:cs typeface="Calibri" pitchFamily="34" charset="0"/>
            </a:endParaRPr>
          </a:p>
        </p:txBody>
      </p:sp>
      <p:pic>
        <p:nvPicPr>
          <p:cNvPr id="7" name="Picture 6"/>
          <p:cNvPicPr>
            <a:picLocks noChangeAspect="1" noChangeArrowheads="1"/>
          </p:cNvPicPr>
          <p:nvPr/>
        </p:nvPicPr>
        <p:blipFill>
          <a:blip r:embed="rId3"/>
          <a:srcRect/>
          <a:stretch>
            <a:fillRect/>
          </a:stretch>
        </p:blipFill>
        <p:spPr bwMode="auto">
          <a:xfrm>
            <a:off x="4889241" y="672210"/>
            <a:ext cx="4161695" cy="2780219"/>
          </a:xfrm>
          <a:prstGeom prst="rect">
            <a:avLst/>
          </a:prstGeom>
          <a:noFill/>
          <a:ln w="9525">
            <a:noFill/>
            <a:round/>
            <a:headEnd/>
            <a:tailEnd/>
          </a:ln>
        </p:spPr>
      </p:pic>
      <p:pic>
        <p:nvPicPr>
          <p:cNvPr id="8" name="Picture 2"/>
          <p:cNvPicPr>
            <a:picLocks noChangeAspect="1" noChangeArrowheads="1"/>
          </p:cNvPicPr>
          <p:nvPr/>
        </p:nvPicPr>
        <p:blipFill>
          <a:blip r:embed="rId4"/>
          <a:srcRect l="11728" t="25311" r="15433" b="12959"/>
          <a:stretch>
            <a:fillRect/>
          </a:stretch>
        </p:blipFill>
        <p:spPr bwMode="auto">
          <a:xfrm>
            <a:off x="2119957" y="2628221"/>
            <a:ext cx="3022270" cy="2141423"/>
          </a:xfrm>
          <a:prstGeom prst="rect">
            <a:avLst/>
          </a:prstGeom>
          <a:noFill/>
          <a:ln w="9525">
            <a:noFill/>
            <a:round/>
            <a:headEnd/>
            <a:tailEnd/>
          </a:ln>
        </p:spPr>
      </p:pic>
      <p:pic>
        <p:nvPicPr>
          <p:cNvPr id="9" name="Picture 8" descr="C:\Users\User\OneDrive\Desktop\eductional group logo-1.jfif"/>
          <p:cNvPicPr>
            <a:picLocks noChangeAspect="1" noChangeArrowheads="1"/>
          </p:cNvPicPr>
          <p:nvPr/>
        </p:nvPicPr>
        <p:blipFill>
          <a:blip r:embed="rId5"/>
          <a:srcRect/>
          <a:stretch>
            <a:fillRect/>
          </a:stretch>
        </p:blipFill>
        <p:spPr bwMode="auto">
          <a:xfrm>
            <a:off x="8098971" y="0"/>
            <a:ext cx="1045029" cy="58189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5" name="Rectangle 4"/>
          <p:cNvSpPr/>
          <p:nvPr/>
        </p:nvSpPr>
        <p:spPr>
          <a:xfrm>
            <a:off x="2151637" y="694733"/>
            <a:ext cx="3567002"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APOMIXIS / AGAMOSPERMY</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716537" y="1491302"/>
            <a:ext cx="7501813" cy="2174954"/>
          </a:xfrm>
          <a:prstGeom prst="rect">
            <a:avLst/>
          </a:prstGeom>
        </p:spPr>
        <p:txBody>
          <a:bodyPr wrap="square">
            <a:spAutoFit/>
          </a:bodyPr>
          <a:lstStyle/>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It plays an important role in hybrid seed production. </a:t>
            </a:r>
          </a:p>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Seeds are formed without fertilization.</a:t>
            </a:r>
          </a:p>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E.g.- Few flowering plants such as some species of Asteraceae and grasses show apomixis</a:t>
            </a:r>
          </a:p>
          <a:p>
            <a:pPr marL="342900" indent="-339725" algn="just" eaLnBrk="0">
              <a:lnSpc>
                <a:spcPct val="200000"/>
              </a:lnSpc>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It may develop if a diploid egg cell or megaspore mother cell develops into embryo without fertilization.</a:t>
            </a:r>
          </a:p>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Sometimes cells of nucellus may develop into embryo .</a:t>
            </a:r>
            <a:endParaRPr lang="en-US" dirty="0">
              <a:solidFill>
                <a:schemeClr val="tx1"/>
              </a:solidFill>
              <a:latin typeface="Calibri" pitchFamily="34" charset="0"/>
              <a:cs typeface="Calibri" pitchFamily="34" charset="0"/>
            </a:endParaRPr>
          </a:p>
        </p:txBody>
      </p:sp>
      <p:pic>
        <p:nvPicPr>
          <p:cNvPr id="7" name="Picture 6" descr="C:\Users\User\OneDrive\Desktop\eductional group logo-1.jfif"/>
          <p:cNvPicPr>
            <a:picLocks noChangeAspect="1" noChangeArrowheads="1"/>
          </p:cNvPicPr>
          <p:nvPr/>
        </p:nvPicPr>
        <p:blipFill>
          <a:blip r:embed="rId3"/>
          <a:srcRect/>
          <a:stretch>
            <a:fillRect/>
          </a:stretch>
        </p:blipFill>
        <p:spPr bwMode="auto">
          <a:xfrm>
            <a:off x="8098971" y="0"/>
            <a:ext cx="1045029" cy="58189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680" y="514230"/>
            <a:ext cx="7534670" cy="4031873"/>
          </a:xfrm>
          <a:prstGeom prst="rect">
            <a:avLst/>
          </a:prstGeom>
        </p:spPr>
        <p:txBody>
          <a:bodyPr wrap="square">
            <a:spAutoFit/>
          </a:bodyPr>
          <a:lstStyle/>
          <a:p>
            <a:pPr>
              <a:defRPr/>
            </a:pPr>
            <a:r>
              <a:rPr lang="en-IN" sz="1800" b="1" spc="-1" dirty="0">
                <a:solidFill>
                  <a:srgbClr val="FF0000"/>
                </a:solidFill>
                <a:uFill>
                  <a:solidFill>
                    <a:srgbClr val="FFFFFF"/>
                  </a:solidFill>
                </a:uFill>
                <a:latin typeface="Calibri"/>
              </a:rPr>
              <a:t>LEARNING OUTCOME</a:t>
            </a:r>
            <a:endParaRPr lang="en-IN" sz="1800" spc="-1" dirty="0">
              <a:uFill>
                <a:solidFill>
                  <a:srgbClr val="FFFFFF"/>
                </a:solidFill>
              </a:uFill>
            </a:endParaRPr>
          </a:p>
          <a:p>
            <a:pPr eaLnBrk="1" hangingPunct="1">
              <a:defRPr/>
            </a:pPr>
            <a:endParaRPr lang="en-IN" b="1" dirty="0">
              <a:latin typeface="Arial" charset="0"/>
              <a:cs typeface="Arial" charset="0"/>
              <a:sym typeface="Arial" charset="0"/>
            </a:endParaRPr>
          </a:p>
          <a:p>
            <a:pPr marL="342900" indent="-342900" algn="just" eaLnBrk="1" hangingPunct="1">
              <a:lnSpc>
                <a:spcPct val="200000"/>
              </a:lnSpc>
              <a:buFont typeface="Wingdings" panose="05000000000000000000" pitchFamily="2" charset="2"/>
              <a:buChar char=""/>
              <a:defRPr/>
            </a:pPr>
            <a:r>
              <a:rPr lang="en-IN" dirty="0">
                <a:solidFill>
                  <a:srgbClr val="333333"/>
                </a:solidFill>
                <a:latin typeface="Calibri" panose="020F0502020204030204" pitchFamily="34" charset="0"/>
                <a:ea typeface="Arial" panose="020B0604020202020204" pitchFamily="34" charset="0"/>
              </a:rPr>
              <a:t>Students will be able to know about the structure of seed.</a:t>
            </a:r>
          </a:p>
          <a:p>
            <a:pPr marL="342900" indent="-342900" algn="just">
              <a:lnSpc>
                <a:spcPct val="200000"/>
              </a:lnSpc>
              <a:buFont typeface="Wingdings" panose="05000000000000000000" pitchFamily="2" charset="2"/>
              <a:buChar char=""/>
              <a:defRPr/>
            </a:pPr>
            <a:r>
              <a:rPr lang="en-IN" dirty="0">
                <a:solidFill>
                  <a:srgbClr val="333333"/>
                </a:solidFill>
                <a:latin typeface="Calibri" panose="020F0502020204030204" pitchFamily="34" charset="0"/>
                <a:ea typeface="Arial" panose="020B0604020202020204" pitchFamily="34" charset="0"/>
              </a:rPr>
              <a:t>Students will be familiar with the terms like albuminous, non-albuminous, perisperm, endosperm, seed viability and parthenogenesis.</a:t>
            </a:r>
          </a:p>
          <a:p>
            <a:pPr marL="342900" indent="-342900" algn="just">
              <a:lnSpc>
                <a:spcPct val="200000"/>
              </a:lnSpc>
              <a:buFont typeface="Wingdings" panose="05000000000000000000" pitchFamily="2" charset="2"/>
              <a:buChar char=""/>
              <a:defRPr/>
            </a:pPr>
            <a:r>
              <a:rPr lang="en-IN" dirty="0">
                <a:solidFill>
                  <a:srgbClr val="333333"/>
                </a:solidFill>
                <a:latin typeface="Calibri" panose="020F0502020204030204" pitchFamily="34" charset="0"/>
                <a:ea typeface="Arial" panose="020B0604020202020204" pitchFamily="34" charset="0"/>
              </a:rPr>
              <a:t>They can differentiate between: albuminous and non-albuminous seeds, perisperm, and endosperm.</a:t>
            </a:r>
          </a:p>
          <a:p>
            <a:pPr marL="342900" indent="-342900" algn="just">
              <a:lnSpc>
                <a:spcPct val="200000"/>
              </a:lnSpc>
              <a:buFont typeface="Wingdings" panose="05000000000000000000" pitchFamily="2" charset="2"/>
              <a:buChar char=""/>
              <a:defRPr/>
            </a:pPr>
            <a:r>
              <a:rPr lang="en-IN" dirty="0">
                <a:solidFill>
                  <a:srgbClr val="333333"/>
                </a:solidFill>
                <a:latin typeface="Calibri" panose="020F0502020204030204" pitchFamily="34" charset="0"/>
                <a:ea typeface="Arial" panose="020B0604020202020204" pitchFamily="34" charset="0"/>
              </a:rPr>
              <a:t>They will have basic ideas about seed dormancy and viability.</a:t>
            </a:r>
          </a:p>
          <a:p>
            <a:pPr marL="342900" indent="-342900" algn="just" eaLnBrk="1" hangingPunct="1">
              <a:lnSpc>
                <a:spcPct val="200000"/>
              </a:lnSpc>
              <a:buFont typeface="Wingdings" panose="05000000000000000000" pitchFamily="2" charset="2"/>
              <a:buChar char=""/>
              <a:defRPr/>
            </a:pPr>
            <a:r>
              <a:rPr lang="en-IN" dirty="0">
                <a:solidFill>
                  <a:srgbClr val="333333"/>
                </a:solidFill>
                <a:latin typeface="Calibri" panose="020F0502020204030204" pitchFamily="34" charset="0"/>
                <a:ea typeface="Arial" panose="020B0604020202020204" pitchFamily="34" charset="0"/>
              </a:rPr>
              <a:t>They will learn about the  structure and importance of fruit.</a:t>
            </a:r>
          </a:p>
          <a:p>
            <a:pPr marL="342900" indent="-342900" algn="just" eaLnBrk="1" hangingPunct="1">
              <a:lnSpc>
                <a:spcPct val="200000"/>
              </a:lnSpc>
              <a:buFont typeface="Wingdings" panose="05000000000000000000" pitchFamily="2" charset="2"/>
              <a:buChar char=""/>
              <a:defRPr/>
            </a:pPr>
            <a:r>
              <a:rPr lang="en-IN" dirty="0">
                <a:solidFill>
                  <a:srgbClr val="333333"/>
                </a:solidFill>
                <a:latin typeface="Calibri" panose="020F0502020204030204" pitchFamily="34" charset="0"/>
                <a:ea typeface="Arial" panose="020B0604020202020204" pitchFamily="34" charset="0"/>
              </a:rPr>
              <a:t>Students can recognize and differentiate between true and false fruit.</a:t>
            </a:r>
            <a:endParaRPr lang="en-IN" dirty="0">
              <a:ea typeface="Arial" panose="020B0604020202020204" pitchFamily="34" charset="0"/>
            </a:endParaRPr>
          </a:p>
        </p:txBody>
      </p:sp>
      <p:pic>
        <p:nvPicPr>
          <p:cNvPr id="5" name="Picture 4" descr="C:\Users\User\OneDrive\Desktop\eductional group logo-1.jfif"/>
          <p:cNvPicPr>
            <a:picLocks noChangeAspect="1" noChangeArrowheads="1"/>
          </p:cNvPicPr>
          <p:nvPr/>
        </p:nvPicPr>
        <p:blipFill>
          <a:blip r:embed="rId2"/>
          <a:srcRect/>
          <a:stretch>
            <a:fillRect/>
          </a:stretch>
        </p:blipFill>
        <p:spPr bwMode="auto">
          <a:xfrm>
            <a:off x="8098971" y="0"/>
            <a:ext cx="1045029" cy="581891"/>
          </a:xfrm>
          <a:prstGeom prst="rect">
            <a:avLst/>
          </a:prstGeom>
          <a:noFill/>
        </p:spPr>
      </p:pic>
    </p:spTree>
    <p:extLst>
      <p:ext uri="{BB962C8B-B14F-4D97-AF65-F5344CB8AC3E}">
        <p14:creationId xmlns="" xmlns:p14="http://schemas.microsoft.com/office/powerpoint/2010/main" val="1587394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7" name="Rectangle 6"/>
          <p:cNvSpPr/>
          <p:nvPr/>
        </p:nvSpPr>
        <p:spPr>
          <a:xfrm>
            <a:off x="1401288" y="509014"/>
            <a:ext cx="3480440"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SIGNIFICANCE OF APOMIXIS</a:t>
            </a:r>
            <a:endParaRPr lang="en-IN" sz="2200" b="1" dirty="0">
              <a:solidFill>
                <a:srgbClr val="FF0000"/>
              </a:solidFill>
              <a:latin typeface="Calibri" pitchFamily="34" charset="0"/>
              <a:cs typeface="Calibri" pitchFamily="34" charset="0"/>
            </a:endParaRPr>
          </a:p>
        </p:txBody>
      </p:sp>
      <p:sp>
        <p:nvSpPr>
          <p:cNvPr id="8" name="Rectangle 7"/>
          <p:cNvSpPr/>
          <p:nvPr/>
        </p:nvSpPr>
        <p:spPr>
          <a:xfrm>
            <a:off x="407639" y="1293338"/>
            <a:ext cx="8035717" cy="2862322"/>
          </a:xfrm>
          <a:prstGeom prst="rect">
            <a:avLst/>
          </a:prstGeom>
        </p:spPr>
        <p:txBody>
          <a:bodyPr wrap="square">
            <a:spAutoFit/>
          </a:bodyPr>
          <a:lstStyle/>
          <a:p>
            <a:pPr marL="342900" indent="-339725" algn="just" eaLnBrk="0">
              <a:lnSpc>
                <a:spcPct val="200000"/>
              </a:lnSpc>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The phenomenon can be used to maintain hybrid varieties indefinitely.</a:t>
            </a:r>
          </a:p>
          <a:p>
            <a:pPr marL="341313" indent="-339725" algn="just" eaLnBrk="0">
              <a:lnSpc>
                <a:spcPct val="200000"/>
              </a:lnSpc>
              <a:spcBef>
                <a:spcPts val="713"/>
              </a:spcBef>
              <a:spcAft>
                <a:spcPts val="340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The method of producing hybrid seeds by cultivation is very expensive for farmers.</a:t>
            </a:r>
          </a:p>
          <a:p>
            <a:pPr marL="341313" indent="-339725" algn="just" eaLnBrk="0">
              <a:lnSpc>
                <a:spcPct val="200000"/>
              </a:lnSpc>
              <a:spcBef>
                <a:spcPts val="713"/>
              </a:spcBef>
              <a:spcAft>
                <a:spcPts val="3400"/>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Also, by sowing hybrid seeds, it is difficult to maintain hybrid characters as characters segregate during meiosis. Since the embryo in apomictic seeds often develops from diploid cells ,so apomixis prevents the loss of specific characters in the hybrid.	</a:t>
            </a:r>
            <a:endParaRPr lang="en-US" dirty="0">
              <a:solidFill>
                <a:schemeClr val="tx1"/>
              </a:solidFill>
              <a:latin typeface="Calibri" pitchFamily="34" charset="0"/>
              <a:cs typeface="Calibri" pitchFamily="34" charset="0"/>
            </a:endParaRPr>
          </a:p>
        </p:txBody>
      </p:sp>
      <p:pic>
        <p:nvPicPr>
          <p:cNvPr id="5" name="Picture 4" descr="C:\Users\User\OneDrive\Desktop\eductional group logo-1.jfif"/>
          <p:cNvPicPr>
            <a:picLocks noChangeAspect="1" noChangeArrowheads="1"/>
          </p:cNvPicPr>
          <p:nvPr/>
        </p:nvPicPr>
        <p:blipFill>
          <a:blip r:embed="rId3"/>
          <a:srcRect/>
          <a:stretch>
            <a:fillRect/>
          </a:stretch>
        </p:blipFill>
        <p:spPr bwMode="auto">
          <a:xfrm>
            <a:off x="8098971" y="0"/>
            <a:ext cx="1045029" cy="581891"/>
          </a:xfrm>
          <a:prstGeom prst="rect">
            <a:avLst/>
          </a:prstGeom>
          <a:noFill/>
        </p:spPr>
      </p:pic>
    </p:spTree>
    <p:extLst>
      <p:ext uri="{BB962C8B-B14F-4D97-AF65-F5344CB8AC3E}">
        <p14:creationId xmlns="" xmlns:p14="http://schemas.microsoft.com/office/powerpoint/2010/main" val="3712495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059521" y="182683"/>
            <a:ext cx="2414541" cy="512398"/>
          </a:xfrm>
          <a:prstGeom prst="rect">
            <a:avLst/>
          </a:prstGeom>
          <a:noFill/>
          <a:ln>
            <a:noFill/>
          </a:ln>
        </p:spPr>
        <p:txBody>
          <a:bodyPr spcFirstLastPara="1" wrap="square" lIns="91425" tIns="91425" rIns="91425" bIns="91425" anchor="t" anchorCtr="0">
            <a:no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POLYEMBRYONY</a:t>
            </a:r>
            <a:endParaRPr lang="en-IN" sz="2200" b="1" dirty="0">
              <a:solidFill>
                <a:srgbClr val="FF0000"/>
              </a:solidFill>
              <a:latin typeface="Calibri" pitchFamily="34" charset="0"/>
              <a:cs typeface="Calibri" pitchFamily="34" charset="0"/>
            </a:endParaRPr>
          </a:p>
        </p:txBody>
      </p:sp>
      <p:sp>
        <p:nvSpPr>
          <p:cNvPr id="5" name="Rectangle 4"/>
          <p:cNvSpPr/>
          <p:nvPr/>
        </p:nvSpPr>
        <p:spPr>
          <a:xfrm>
            <a:off x="272674" y="901102"/>
            <a:ext cx="4869341" cy="3718967"/>
          </a:xfrm>
          <a:prstGeom prst="rect">
            <a:avLst/>
          </a:prstGeom>
        </p:spPr>
        <p:txBody>
          <a:bodyPr wrap="square">
            <a:spAutoFit/>
          </a:bodyPr>
          <a:lstStyle/>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It is the phenomenon of formation of more than one embryo during the development of seed.</a:t>
            </a:r>
          </a:p>
          <a:p>
            <a:pPr marL="342900" indent="-339725" algn="just" eaLnBrk="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US" dirty="0" smtClean="0">
              <a:solidFill>
                <a:schemeClr val="tx1"/>
              </a:solidFill>
              <a:latin typeface="Calibri" pitchFamily="34" charset="0"/>
              <a:cs typeface="Calibri" pitchFamily="34" charset="0"/>
            </a:endParaRPr>
          </a:p>
          <a:p>
            <a:pPr marL="341313" indent="-339725" algn="just" eaLnBrk="0">
              <a:spcBef>
                <a:spcPts val="713"/>
              </a:spcBef>
              <a:spcAft>
                <a:spcPts val="2838"/>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Polyembryony occurs due to fertilization of more than one egg cell in an ovule.</a:t>
            </a:r>
          </a:p>
          <a:p>
            <a:pPr marL="341313" indent="-339725" algn="just" eaLnBrk="0">
              <a:spcBef>
                <a:spcPts val="713"/>
              </a:spcBef>
              <a:spcAft>
                <a:spcPts val="2838"/>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Sometime presence of more than one embryo sac gives rise to polyembryony.</a:t>
            </a:r>
          </a:p>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a:solidFill>
                  <a:schemeClr val="tx1"/>
                </a:solidFill>
                <a:latin typeface="Calibri" pitchFamily="34" charset="0"/>
                <a:cs typeface="Calibri" pitchFamily="34" charset="0"/>
              </a:rPr>
              <a:t>It also occurs when  different parts like synergids, antipodal cells, nucellus differentiate into embryo.</a:t>
            </a:r>
          </a:p>
          <a:p>
            <a:pPr marL="342900" indent="-339725" algn="just" eaLnBrk="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a:solidFill>
                  <a:schemeClr val="tx1"/>
                </a:solidFill>
                <a:latin typeface="Calibri" pitchFamily="34" charset="0"/>
                <a:cs typeface="Calibri" pitchFamily="34" charset="0"/>
              </a:rPr>
              <a:t>	E.g.- lemon, orange, onion </a:t>
            </a:r>
            <a:r>
              <a:rPr lang="en-US" dirty="0" smtClean="0">
                <a:solidFill>
                  <a:schemeClr val="tx1"/>
                </a:solidFill>
                <a:latin typeface="Calibri" pitchFamily="34" charset="0"/>
                <a:cs typeface="Calibri" pitchFamily="34" charset="0"/>
              </a:rPr>
              <a:t>etc.</a:t>
            </a:r>
            <a:endParaRPr lang="en-US" dirty="0">
              <a:solidFill>
                <a:schemeClr val="tx1"/>
              </a:solidFill>
              <a:latin typeface="Calibri" pitchFamily="34" charset="0"/>
              <a:cs typeface="Calibri" pitchFamily="34" charset="0"/>
            </a:endParaRPr>
          </a:p>
          <a:p>
            <a:pPr marL="341313" indent="-339725" algn="just" eaLnBrk="0">
              <a:spcBef>
                <a:spcPts val="713"/>
              </a:spcBef>
              <a:spcAft>
                <a:spcPts val="2838"/>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US" dirty="0">
              <a:solidFill>
                <a:schemeClr val="tx1"/>
              </a:solidFill>
              <a:latin typeface="Calibri" pitchFamily="34" charset="0"/>
              <a:cs typeface="Calibri" pitchFamily="34" charset="0"/>
            </a:endParaRPr>
          </a:p>
        </p:txBody>
      </p:sp>
      <p:pic>
        <p:nvPicPr>
          <p:cNvPr id="7" name="Picture 5"/>
          <p:cNvPicPr>
            <a:picLocks noChangeAspect="1" noChangeArrowheads="1"/>
          </p:cNvPicPr>
          <p:nvPr/>
        </p:nvPicPr>
        <p:blipFill>
          <a:blip r:embed="rId3"/>
          <a:srcRect l="16054" t="32602" r="8920" b="3967"/>
          <a:stretch>
            <a:fillRect/>
          </a:stretch>
        </p:blipFill>
        <p:spPr bwMode="auto">
          <a:xfrm rot="5340000">
            <a:off x="5904058" y="779648"/>
            <a:ext cx="1970728" cy="2252651"/>
          </a:xfrm>
          <a:prstGeom prst="rect">
            <a:avLst/>
          </a:prstGeom>
          <a:noFill/>
          <a:ln w="9525">
            <a:noFill/>
            <a:round/>
            <a:headEnd/>
            <a:tailEnd/>
          </a:ln>
        </p:spPr>
      </p:pic>
      <p:sp>
        <p:nvSpPr>
          <p:cNvPr id="10" name="AutoShape 6"/>
          <p:cNvSpPr>
            <a:spLocks noChangeArrowheads="1"/>
          </p:cNvSpPr>
          <p:nvPr/>
        </p:nvSpPr>
        <p:spPr bwMode="auto">
          <a:xfrm rot="13752531">
            <a:off x="6982106" y="2395079"/>
            <a:ext cx="1592342" cy="199727"/>
          </a:xfrm>
          <a:prstGeom prst="rightArrow">
            <a:avLst>
              <a:gd name="adj1" fmla="val 50000"/>
              <a:gd name="adj2" fmla="val 256906"/>
            </a:avLst>
          </a:prstGeom>
          <a:solidFill>
            <a:srgbClr val="FF0000"/>
          </a:solidFill>
          <a:ln w="9525">
            <a:solidFill>
              <a:srgbClr val="3465A4"/>
            </a:solidFill>
            <a:round/>
            <a:headEnd/>
            <a:tailEnd/>
          </a:ln>
        </p:spPr>
        <p:txBody>
          <a:bodyPr wrap="none" anchor="ctr"/>
          <a:lstStyle/>
          <a:p>
            <a:endParaRPr lang="en-US"/>
          </a:p>
        </p:txBody>
      </p:sp>
      <p:sp>
        <p:nvSpPr>
          <p:cNvPr id="11" name="Rectangle 10"/>
          <p:cNvSpPr/>
          <p:nvPr/>
        </p:nvSpPr>
        <p:spPr>
          <a:xfrm>
            <a:off x="7931488" y="3192279"/>
            <a:ext cx="1212511" cy="307777"/>
          </a:xfrm>
          <a:prstGeom prst="rect">
            <a:avLst/>
          </a:prstGeom>
        </p:spPr>
        <p:txBody>
          <a:bodyPr wrap="none">
            <a:spAutoFit/>
          </a:bodyPr>
          <a:lstStyle/>
          <a:p>
            <a:pPr marL="341313" indent="-339725" algn="just" eaLnBrk="0">
              <a:spcBef>
                <a:spcPts val="713"/>
              </a:spcBef>
              <a:spcAft>
                <a:spcPts val="2838"/>
              </a:spcAft>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b="1" dirty="0" err="1" smtClean="0">
                <a:cs typeface="Times New Roman" pitchFamily="16" charset="0"/>
              </a:rPr>
              <a:t>Polyembryo</a:t>
            </a:r>
            <a:endParaRPr lang="en-US" b="1" dirty="0">
              <a:cs typeface="Times New Roman" pitchFamily="16" charset="0"/>
            </a:endParaRPr>
          </a:p>
        </p:txBody>
      </p:sp>
      <p:pic>
        <p:nvPicPr>
          <p:cNvPr id="9" name="Picture 8" descr="C:\Users\User\OneDrive\Desktop\eductional group logo-1.jfif"/>
          <p:cNvPicPr>
            <a:picLocks noChangeAspect="1" noChangeArrowheads="1"/>
          </p:cNvPicPr>
          <p:nvPr/>
        </p:nvPicPr>
        <p:blipFill>
          <a:blip r:embed="rId4"/>
          <a:srcRect/>
          <a:stretch>
            <a:fillRect/>
          </a:stretch>
        </p:blipFill>
        <p:spPr bwMode="auto">
          <a:xfrm>
            <a:off x="8098971" y="0"/>
            <a:ext cx="1045029" cy="58189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4" name="Google Shape;64;p14"/>
          <p:cNvSpPr txBox="1"/>
          <p:nvPr/>
        </p:nvSpPr>
        <p:spPr>
          <a:xfrm>
            <a:off x="515729" y="452055"/>
            <a:ext cx="2414541" cy="512398"/>
          </a:xfrm>
          <a:prstGeom prst="rect">
            <a:avLst/>
          </a:prstGeom>
          <a:noFill/>
          <a:ln>
            <a:noFill/>
          </a:ln>
        </p:spPr>
        <p:txBody>
          <a:bodyPr spcFirstLastPara="1" wrap="square" lIns="91425" tIns="91425" rIns="91425" bIns="91425" anchor="t" anchorCtr="0">
            <a:no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POLYEMBRYONY</a:t>
            </a:r>
            <a:endParaRPr lang="en-IN" sz="2200" b="1" dirty="0">
              <a:solidFill>
                <a:srgbClr val="FF0000"/>
              </a:solidFill>
              <a:latin typeface="Calibri" pitchFamily="34" charset="0"/>
              <a:cs typeface="Calibri" pitchFamily="34" charset="0"/>
            </a:endParaRPr>
          </a:p>
        </p:txBody>
      </p:sp>
      <p:pic>
        <p:nvPicPr>
          <p:cNvPr id="8" name="Picture 1"/>
          <p:cNvPicPr>
            <a:picLocks noChangeAspect="1" noChangeArrowheads="1"/>
          </p:cNvPicPr>
          <p:nvPr/>
        </p:nvPicPr>
        <p:blipFill>
          <a:blip r:embed="rId3"/>
          <a:srcRect l="3212" t="4216" b="17284"/>
          <a:stretch>
            <a:fillRect/>
          </a:stretch>
        </p:blipFill>
        <p:spPr bwMode="auto">
          <a:xfrm>
            <a:off x="2446318" y="920881"/>
            <a:ext cx="6157664" cy="3476767"/>
          </a:xfrm>
          <a:prstGeom prst="rect">
            <a:avLst/>
          </a:prstGeom>
          <a:noFill/>
          <a:ln w="9525">
            <a:noFill/>
            <a:round/>
            <a:headEnd/>
            <a:tailEnd/>
          </a:ln>
        </p:spPr>
      </p:pic>
      <p:sp>
        <p:nvSpPr>
          <p:cNvPr id="9" name="Rectangle 8"/>
          <p:cNvSpPr/>
          <p:nvPr/>
        </p:nvSpPr>
        <p:spPr>
          <a:xfrm>
            <a:off x="2446318" y="4561397"/>
            <a:ext cx="4541949" cy="307777"/>
          </a:xfrm>
          <a:prstGeom prst="rect">
            <a:avLst/>
          </a:prstGeom>
        </p:spPr>
        <p:txBody>
          <a:bodyPr wrap="none">
            <a:spAutoFit/>
          </a:bodyPr>
          <a:lstStyle/>
          <a:p>
            <a:pPr marL="341313" indent="-339725" algn="just" eaLnBrk="0">
              <a:spcBef>
                <a:spcPts val="713"/>
              </a:spcBef>
              <a:spcAft>
                <a:spcPts val="2838"/>
              </a:spcAft>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b="1" dirty="0" smtClean="0">
                <a:cs typeface="Times New Roman" pitchFamily="16" charset="0"/>
              </a:rPr>
              <a:t>Citrus ovule showing normal and nucellar embryos</a:t>
            </a:r>
            <a:endParaRPr lang="en-US" b="1" dirty="0">
              <a:cs typeface="Times New Roman" pitchFamily="16" charset="0"/>
            </a:endParaRPr>
          </a:p>
        </p:txBody>
      </p:sp>
      <p:pic>
        <p:nvPicPr>
          <p:cNvPr id="6" name="Picture 5" descr="C:\Users\User\OneDrive\Desktop\eductional group logo-1.jfif"/>
          <p:cNvPicPr>
            <a:picLocks noChangeAspect="1" noChangeArrowheads="1"/>
          </p:cNvPicPr>
          <p:nvPr/>
        </p:nvPicPr>
        <p:blipFill>
          <a:blip r:embed="rId4"/>
          <a:srcRect/>
          <a:stretch>
            <a:fillRect/>
          </a:stretch>
        </p:blipFill>
        <p:spPr bwMode="auto">
          <a:xfrm>
            <a:off x="8098971" y="0"/>
            <a:ext cx="1045029" cy="581891"/>
          </a:xfrm>
          <a:prstGeom prst="rect">
            <a:avLst/>
          </a:prstGeom>
          <a:noFill/>
        </p:spPr>
      </p:pic>
    </p:spTree>
    <p:extLst>
      <p:ext uri="{BB962C8B-B14F-4D97-AF65-F5344CB8AC3E}">
        <p14:creationId xmlns="" xmlns:p14="http://schemas.microsoft.com/office/powerpoint/2010/main" val="280323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3" descr="C:\Users\User\OneDrive\Desktop\eductional group logo-1.jfif"/>
          <p:cNvPicPr>
            <a:picLocks noChangeAspect="1" noChangeArrowheads="1"/>
          </p:cNvPicPr>
          <p:nvPr/>
        </p:nvPicPr>
        <p:blipFill>
          <a:blip r:embed="rId3"/>
          <a:srcRect/>
          <a:stretch>
            <a:fillRect/>
          </a:stretch>
        </p:blipFill>
        <p:spPr bwMode="auto">
          <a:xfrm>
            <a:off x="8098971" y="0"/>
            <a:ext cx="1045029" cy="58189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8897" y="1671413"/>
            <a:ext cx="2351055" cy="646331"/>
          </a:xfrm>
          <a:prstGeom prst="rect">
            <a:avLst/>
          </a:prstGeom>
        </p:spPr>
        <p:txBody>
          <a:bodyPr wrap="square">
            <a:spAutoFit/>
          </a:bodyPr>
          <a:lstStyle/>
          <a:p>
            <a:pPr>
              <a:defRPr/>
            </a:pPr>
            <a:r>
              <a:rPr lang="en-IN" sz="3600" b="1" spc="-1" dirty="0" smtClean="0">
                <a:solidFill>
                  <a:srgbClr val="FF0000"/>
                </a:solidFill>
                <a:uFill>
                  <a:solidFill>
                    <a:srgbClr val="FFFFFF"/>
                  </a:solidFill>
                </a:uFill>
                <a:latin typeface="Calibri"/>
              </a:rPr>
              <a:t>LECTURE- 6</a:t>
            </a:r>
            <a:endParaRPr lang="en-IN" sz="2000" spc="-1" dirty="0">
              <a:uFill>
                <a:solidFill>
                  <a:srgbClr val="FFFFFF"/>
                </a:solidFill>
              </a:uFill>
            </a:endParaRPr>
          </a:p>
        </p:txBody>
      </p:sp>
      <p:pic>
        <p:nvPicPr>
          <p:cNvPr id="5" name="Picture 4" descr="C:\Users\User\OneDrive\Desktop\eductional group logo-1.jfif"/>
          <p:cNvPicPr>
            <a:picLocks noChangeAspect="1" noChangeArrowheads="1"/>
          </p:cNvPicPr>
          <p:nvPr/>
        </p:nvPicPr>
        <p:blipFill>
          <a:blip r:embed="rId2"/>
          <a:srcRect/>
          <a:stretch>
            <a:fillRect/>
          </a:stretch>
        </p:blipFill>
        <p:spPr bwMode="auto">
          <a:xfrm>
            <a:off x="8098971" y="0"/>
            <a:ext cx="1045029" cy="581891"/>
          </a:xfrm>
          <a:prstGeom prst="rect">
            <a:avLst/>
          </a:prstGeom>
          <a:noFill/>
        </p:spPr>
      </p:pic>
    </p:spTree>
    <p:extLst>
      <p:ext uri="{BB962C8B-B14F-4D97-AF65-F5344CB8AC3E}">
        <p14:creationId xmlns="" xmlns:p14="http://schemas.microsoft.com/office/powerpoint/2010/main" val="1697918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5" name="Rectangle 4"/>
          <p:cNvSpPr/>
          <p:nvPr/>
        </p:nvSpPr>
        <p:spPr>
          <a:xfrm>
            <a:off x="1181082" y="247381"/>
            <a:ext cx="2082246" cy="430887"/>
          </a:xfrm>
          <a:prstGeom prst="rect">
            <a:avLst/>
          </a:prstGeom>
        </p:spPr>
        <p:txBody>
          <a:bodyPr wrap="square">
            <a:spAutoFit/>
          </a:bodyPr>
          <a:lstStyle/>
          <a:p>
            <a:pPr algn="ctr" eaLnBrk="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en-US" sz="2200" b="1" dirty="0" smtClean="0">
                <a:solidFill>
                  <a:srgbClr val="FF0000"/>
                </a:solidFill>
                <a:latin typeface="Calibri" pitchFamily="32" charset="0"/>
              </a:rPr>
              <a:t>SEEDS</a:t>
            </a:r>
            <a:endParaRPr lang="en-US" sz="2200" b="1" dirty="0">
              <a:solidFill>
                <a:srgbClr val="FF0000"/>
              </a:solidFill>
              <a:latin typeface="Calibri" pitchFamily="32" charset="0"/>
            </a:endParaRPr>
          </a:p>
        </p:txBody>
      </p:sp>
      <p:sp>
        <p:nvSpPr>
          <p:cNvPr id="6" name="Rectangle 5"/>
          <p:cNvSpPr/>
          <p:nvPr/>
        </p:nvSpPr>
        <p:spPr>
          <a:xfrm>
            <a:off x="382555" y="1034620"/>
            <a:ext cx="4254759" cy="3005951"/>
          </a:xfrm>
          <a:prstGeom prst="rect">
            <a:avLst/>
          </a:prstGeom>
        </p:spPr>
        <p:txBody>
          <a:bodyPr wrap="square">
            <a:spAutoFit/>
          </a:bodyPr>
          <a:lstStyle/>
          <a:p>
            <a:pPr marL="342900" indent="-339725" algn="just">
              <a:lnSpc>
                <a:spcPct val="150000"/>
              </a:lnSpc>
              <a:spcBef>
                <a:spcPts val="713"/>
              </a:spcBef>
              <a:spcAft>
                <a:spcPts val="31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b="1" dirty="0" smtClean="0">
                <a:solidFill>
                  <a:schemeClr val="tx1"/>
                </a:solidFill>
                <a:latin typeface="Calibri" pitchFamily="32" charset="0"/>
              </a:rPr>
              <a:t>SEEDS:</a:t>
            </a:r>
            <a:r>
              <a:rPr lang="en-US" b="1" dirty="0" smtClean="0">
                <a:solidFill>
                  <a:srgbClr val="FF0000"/>
                </a:solidFill>
                <a:latin typeface="Calibri" pitchFamily="32" charset="0"/>
              </a:rPr>
              <a:t> </a:t>
            </a:r>
            <a:r>
              <a:rPr lang="en-US" dirty="0" smtClean="0">
                <a:solidFill>
                  <a:schemeClr val="tx1"/>
                </a:solidFill>
                <a:latin typeface="Calibri" pitchFamily="34" charset="0"/>
                <a:cs typeface="Calibri" pitchFamily="34" charset="0"/>
              </a:rPr>
              <a:t>a fertilized ovule.</a:t>
            </a:r>
          </a:p>
          <a:p>
            <a:pPr marL="342900" indent="-339725" algn="just">
              <a:lnSpc>
                <a:spcPct val="150000"/>
              </a:lnSpc>
              <a:spcBef>
                <a:spcPts val="713"/>
              </a:spcBef>
              <a:spcAft>
                <a:spcPts val="31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b="1" dirty="0" smtClean="0">
                <a:solidFill>
                  <a:schemeClr val="tx1"/>
                </a:solidFill>
                <a:latin typeface="Calibri" pitchFamily="34" charset="0"/>
                <a:cs typeface="Calibri" pitchFamily="34" charset="0"/>
              </a:rPr>
              <a:t>STRUCTURE OF A SEED</a:t>
            </a:r>
            <a:r>
              <a:rPr lang="en-US" dirty="0" smtClean="0">
                <a:solidFill>
                  <a:schemeClr val="tx1"/>
                </a:solidFill>
                <a:latin typeface="Calibri" pitchFamily="34" charset="0"/>
                <a:cs typeface="Calibri" pitchFamily="34" charset="0"/>
              </a:rPr>
              <a:t>: A seed typically consists of seed coat(s), cotyledon(s) and an embryo axis.</a:t>
            </a:r>
          </a:p>
          <a:p>
            <a:pPr marL="342900" indent="-339725" algn="just">
              <a:lnSpc>
                <a:spcPct val="150000"/>
              </a:lnSpc>
              <a:spcBef>
                <a:spcPts val="713"/>
              </a:spcBef>
              <a:spcAft>
                <a:spcPts val="31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a:solidFill>
                  <a:schemeClr val="tx1"/>
                </a:solidFill>
                <a:latin typeface="Calibri" pitchFamily="34" charset="0"/>
                <a:cs typeface="Calibri" pitchFamily="34" charset="0"/>
              </a:rPr>
              <a:t>The cotyledons of the embryo are simple structures, thick and swollen due to storage of food reserves (as in legumes</a:t>
            </a: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p:txBody>
      </p:sp>
      <p:sp>
        <p:nvSpPr>
          <p:cNvPr id="7" name="Rectangle 6"/>
          <p:cNvSpPr/>
          <p:nvPr/>
        </p:nvSpPr>
        <p:spPr>
          <a:xfrm>
            <a:off x="643813" y="3487081"/>
            <a:ext cx="3993501" cy="382092"/>
          </a:xfrm>
          <a:prstGeom prst="rect">
            <a:avLst/>
          </a:prstGeom>
        </p:spPr>
        <p:txBody>
          <a:bodyPr wrap="square">
            <a:spAutoFit/>
          </a:bodyPr>
          <a:lstStyle/>
          <a:p>
            <a:pPr marL="342900" indent="-339725" algn="just">
              <a:lnSpc>
                <a:spcPct val="150000"/>
              </a:lnSpc>
              <a:spcBef>
                <a:spcPts val="713"/>
              </a:spcBef>
              <a:spcAft>
                <a:spcPts val="3125"/>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a:t>
            </a:r>
            <a:endParaRPr lang="en-US" dirty="0">
              <a:solidFill>
                <a:schemeClr val="tx1"/>
              </a:solidFill>
              <a:latin typeface="Calibri" pitchFamily="34" charset="0"/>
              <a:cs typeface="Calibri" pitchFamily="34" charset="0"/>
            </a:endParaRPr>
          </a:p>
        </p:txBody>
      </p:sp>
      <p:pic>
        <p:nvPicPr>
          <p:cNvPr id="8" name="Picture 3"/>
          <p:cNvPicPr>
            <a:picLocks noChangeAspect="1" noChangeArrowheads="1"/>
          </p:cNvPicPr>
          <p:nvPr/>
        </p:nvPicPr>
        <p:blipFill>
          <a:blip r:embed="rId3"/>
          <a:srcRect/>
          <a:stretch>
            <a:fillRect/>
          </a:stretch>
        </p:blipFill>
        <p:spPr bwMode="auto">
          <a:xfrm>
            <a:off x="4552254" y="1166325"/>
            <a:ext cx="4488024" cy="2739281"/>
          </a:xfrm>
          <a:prstGeom prst="rect">
            <a:avLst/>
          </a:prstGeom>
          <a:noFill/>
          <a:ln w="9525">
            <a:noFill/>
            <a:round/>
            <a:headEnd/>
            <a:tailEnd/>
          </a:ln>
        </p:spPr>
      </p:pic>
      <p:pic>
        <p:nvPicPr>
          <p:cNvPr id="9" name="Picture 8" descr="C:\Users\User\OneDrive\Desktop\eductional group logo-1.jfif"/>
          <p:cNvPicPr>
            <a:picLocks noChangeAspect="1" noChangeArrowheads="1"/>
          </p:cNvPicPr>
          <p:nvPr/>
        </p:nvPicPr>
        <p:blipFill>
          <a:blip r:embed="rId4"/>
          <a:srcRect/>
          <a:stretch>
            <a:fillRect/>
          </a:stretch>
        </p:blipFill>
        <p:spPr bwMode="auto">
          <a:xfrm>
            <a:off x="8098971" y="0"/>
            <a:ext cx="1045029" cy="58189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5" name="Rectangle 4"/>
          <p:cNvSpPr/>
          <p:nvPr/>
        </p:nvSpPr>
        <p:spPr>
          <a:xfrm>
            <a:off x="3020661" y="304517"/>
            <a:ext cx="2071401" cy="430887"/>
          </a:xfrm>
          <a:prstGeom prst="rect">
            <a:avLst/>
          </a:prstGeom>
        </p:spPr>
        <p:txBody>
          <a:bodyPr wrap="none">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dirty="0" smtClean="0">
                <a:solidFill>
                  <a:srgbClr val="FF0000"/>
                </a:solidFill>
                <a:latin typeface="Calibri" pitchFamily="34" charset="0"/>
                <a:cs typeface="Calibri" pitchFamily="34" charset="0"/>
              </a:rPr>
              <a:t>MATURE SEEDS </a:t>
            </a:r>
            <a:endParaRPr lang="en-US" sz="2200" b="1" dirty="0">
              <a:solidFill>
                <a:srgbClr val="FF0000"/>
              </a:solidFill>
              <a:latin typeface="Calibri" pitchFamily="34" charset="0"/>
              <a:cs typeface="Calibri" pitchFamily="34" charset="0"/>
            </a:endParaRPr>
          </a:p>
        </p:txBody>
      </p:sp>
      <p:sp>
        <p:nvSpPr>
          <p:cNvPr id="6" name="Rectangle 5"/>
          <p:cNvSpPr/>
          <p:nvPr/>
        </p:nvSpPr>
        <p:spPr>
          <a:xfrm>
            <a:off x="116634" y="907846"/>
            <a:ext cx="3442996" cy="523220"/>
          </a:xfrm>
          <a:prstGeom prst="rect">
            <a:avLst/>
          </a:prstGeom>
        </p:spPr>
        <p:txBody>
          <a:bodyPr wrap="square">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chemeClr val="tx1"/>
                </a:solidFill>
                <a:latin typeface="Calibri" pitchFamily="34" charset="0"/>
                <a:cs typeface="Calibri" pitchFamily="34" charset="0"/>
              </a:rPr>
              <a:t>ALBUMINOUS  SEEDS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a:solidFill>
                <a:srgbClr val="FFFF00"/>
              </a:solidFill>
              <a:latin typeface="-apple-system" charset="0"/>
            </a:endParaRPr>
          </a:p>
        </p:txBody>
      </p:sp>
      <p:sp>
        <p:nvSpPr>
          <p:cNvPr id="7" name="Rectangle 6"/>
          <p:cNvSpPr/>
          <p:nvPr/>
        </p:nvSpPr>
        <p:spPr>
          <a:xfrm>
            <a:off x="5092062" y="958683"/>
            <a:ext cx="2133918" cy="307777"/>
          </a:xfrm>
          <a:prstGeom prst="rect">
            <a:avLst/>
          </a:prstGeom>
        </p:spPr>
        <p:txBody>
          <a:bodyPr wrap="none">
            <a:spAutoFit/>
          </a:bodyPr>
          <a:lstStyle/>
          <a:p>
            <a:r>
              <a:rPr lang="en-US" b="1" dirty="0" smtClean="0">
                <a:solidFill>
                  <a:schemeClr val="tx1"/>
                </a:solidFill>
                <a:latin typeface="Calibri" pitchFamily="34" charset="0"/>
                <a:cs typeface="Calibri" pitchFamily="34" charset="0"/>
              </a:rPr>
              <a:t>NON </a:t>
            </a:r>
            <a:r>
              <a:rPr lang="en-US" b="1" dirty="0">
                <a:solidFill>
                  <a:schemeClr val="tx1"/>
                </a:solidFill>
                <a:latin typeface="Calibri" pitchFamily="34" charset="0"/>
                <a:cs typeface="Calibri" pitchFamily="34" charset="0"/>
              </a:rPr>
              <a:t>ALBUMINOUS </a:t>
            </a:r>
            <a:r>
              <a:rPr lang="en-US" b="1" dirty="0" smtClean="0">
                <a:solidFill>
                  <a:schemeClr val="tx1"/>
                </a:solidFill>
                <a:latin typeface="Calibri" pitchFamily="34" charset="0"/>
                <a:cs typeface="Calibri" pitchFamily="34" charset="0"/>
              </a:rPr>
              <a:t>SEEDS</a:t>
            </a:r>
            <a:endParaRPr lang="en-US" dirty="0">
              <a:solidFill>
                <a:schemeClr val="tx1"/>
              </a:solidFill>
              <a:latin typeface="Calibri" pitchFamily="34" charset="0"/>
              <a:cs typeface="Calibri" pitchFamily="34" charset="0"/>
            </a:endParaRPr>
          </a:p>
        </p:txBody>
      </p:sp>
      <p:sp>
        <p:nvSpPr>
          <p:cNvPr id="10" name="Rectangle 9"/>
          <p:cNvSpPr/>
          <p:nvPr/>
        </p:nvSpPr>
        <p:spPr>
          <a:xfrm>
            <a:off x="570253" y="1435117"/>
            <a:ext cx="3372355" cy="2272417"/>
          </a:xfrm>
          <a:prstGeom prst="rect">
            <a:avLst/>
          </a:prstGeom>
        </p:spPr>
        <p:txBody>
          <a:bodyPr wrap="square">
            <a:spAutoFit/>
          </a:bodyPr>
          <a:lstStyle/>
          <a:p>
            <a:pPr marL="342900" indent="-339725" algn="just">
              <a:lnSpc>
                <a:spcPct val="150000"/>
              </a:lnSpc>
              <a:spcBef>
                <a:spcPts val="713"/>
              </a:spcBef>
              <a:spcAft>
                <a:spcPts val="3125"/>
              </a:spcAft>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Seed which retain a part of endosperm are called albuminous seeds.</a:t>
            </a:r>
          </a:p>
          <a:p>
            <a:pPr marL="342900" indent="-339725" algn="just">
              <a:lnSpc>
                <a:spcPct val="150000"/>
              </a:lnSpc>
              <a:spcBef>
                <a:spcPts val="600"/>
              </a:spcBef>
              <a:buClrTx/>
              <a:buSz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Endosperm is not completely used up during embryo development. </a:t>
            </a:r>
          </a:p>
          <a:p>
            <a:pPr marL="342900" indent="-339725" algn="just">
              <a:lnSpc>
                <a:spcPct val="150000"/>
              </a:lnSpc>
              <a:spcBef>
                <a:spcPts val="713"/>
              </a:spcBef>
              <a:spcAft>
                <a:spcPts val="3125"/>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e.g. </a:t>
            </a:r>
            <a:r>
              <a:rPr lang="en-US" b="1" dirty="0" smtClean="0">
                <a:solidFill>
                  <a:schemeClr val="tx1"/>
                </a:solidFill>
                <a:latin typeface="Calibri" pitchFamily="34" charset="0"/>
                <a:cs typeface="Calibri" pitchFamily="34" charset="0"/>
              </a:rPr>
              <a:t>wheat, maize, Sunflower </a:t>
            </a:r>
            <a:endParaRPr lang="en-US" b="1" dirty="0">
              <a:solidFill>
                <a:schemeClr val="tx1"/>
              </a:solidFill>
              <a:latin typeface="Calibri" pitchFamily="34" charset="0"/>
              <a:cs typeface="Calibri" pitchFamily="34" charset="0"/>
            </a:endParaRPr>
          </a:p>
        </p:txBody>
      </p:sp>
      <p:sp>
        <p:nvSpPr>
          <p:cNvPr id="11" name="Rectangle 10"/>
          <p:cNvSpPr/>
          <p:nvPr/>
        </p:nvSpPr>
        <p:spPr>
          <a:xfrm>
            <a:off x="4522014" y="1477647"/>
            <a:ext cx="3550661" cy="705258"/>
          </a:xfrm>
          <a:prstGeom prst="rect">
            <a:avLst/>
          </a:prstGeom>
        </p:spPr>
        <p:txBody>
          <a:bodyPr wrap="square">
            <a:spAutoFit/>
          </a:bodyPr>
          <a:lstStyle/>
          <a:p>
            <a:pPr marL="342900" indent="-339725" algn="just">
              <a:lnSpc>
                <a:spcPct val="150000"/>
              </a:lnSpc>
              <a:spcBef>
                <a:spcPts val="713"/>
              </a:spcBef>
              <a:spcAft>
                <a:spcPts val="3125"/>
              </a:spcAft>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Seeds with no residual endosperm are called non-albuminous  seeds. </a:t>
            </a:r>
          </a:p>
        </p:txBody>
      </p:sp>
      <p:sp>
        <p:nvSpPr>
          <p:cNvPr id="2" name="Rectangle 1"/>
          <p:cNvSpPr/>
          <p:nvPr/>
        </p:nvSpPr>
        <p:spPr>
          <a:xfrm>
            <a:off x="4497576" y="2595075"/>
            <a:ext cx="4572000" cy="1151597"/>
          </a:xfrm>
          <a:prstGeom prst="rect">
            <a:avLst/>
          </a:prstGeom>
        </p:spPr>
        <p:txBody>
          <a:bodyPr>
            <a:spAutoFit/>
          </a:bodyPr>
          <a:lstStyle/>
          <a:p>
            <a:pPr marL="342900" indent="-339725" algn="just">
              <a:lnSpc>
                <a:spcPct val="150000"/>
              </a:lnSpc>
              <a:spcBef>
                <a:spcPts val="600"/>
              </a:spcBef>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a:solidFill>
                  <a:schemeClr val="tx1"/>
                </a:solidFill>
                <a:latin typeface="Calibri" pitchFamily="34" charset="0"/>
                <a:cs typeface="Calibri" pitchFamily="34" charset="0"/>
              </a:rPr>
              <a:t>It is completely consumed during embryo development in these seeds. </a:t>
            </a:r>
          </a:p>
          <a:p>
            <a:pPr marL="342900" indent="-339725" algn="just">
              <a:lnSpc>
                <a:spcPct val="150000"/>
              </a:lnSpc>
              <a:spcBef>
                <a:spcPts val="713"/>
              </a:spcBef>
              <a:spcAft>
                <a:spcPts val="3125"/>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a:solidFill>
                  <a:schemeClr val="tx1"/>
                </a:solidFill>
                <a:latin typeface="Calibri" pitchFamily="34" charset="0"/>
                <a:cs typeface="Calibri" pitchFamily="34" charset="0"/>
              </a:rPr>
              <a:t>        e.g</a:t>
            </a:r>
            <a:r>
              <a:rPr lang="en-US" b="1" dirty="0">
                <a:solidFill>
                  <a:schemeClr val="tx1"/>
                </a:solidFill>
                <a:latin typeface="Calibri" pitchFamily="34" charset="0"/>
                <a:cs typeface="Calibri" pitchFamily="34" charset="0"/>
              </a:rPr>
              <a:t>. pea, groundnut</a:t>
            </a:r>
            <a:r>
              <a:rPr lang="en-US" dirty="0">
                <a:solidFill>
                  <a:schemeClr val="tx1"/>
                </a:solidFill>
                <a:latin typeface="Calibri" pitchFamily="34" charset="0"/>
                <a:cs typeface="Calibri" pitchFamily="34" charset="0"/>
              </a:rPr>
              <a:t>, etc.</a:t>
            </a:r>
          </a:p>
        </p:txBody>
      </p:sp>
      <p:pic>
        <p:nvPicPr>
          <p:cNvPr id="9" name="Picture 8" descr="C:\Users\User\OneDrive\Desktop\eductional group logo-1.jfif"/>
          <p:cNvPicPr>
            <a:picLocks noChangeAspect="1" noChangeArrowheads="1"/>
          </p:cNvPicPr>
          <p:nvPr/>
        </p:nvPicPr>
        <p:blipFill>
          <a:blip r:embed="rId3"/>
          <a:srcRect/>
          <a:stretch>
            <a:fillRect/>
          </a:stretch>
        </p:blipFill>
        <p:spPr bwMode="auto">
          <a:xfrm>
            <a:off x="8098971" y="0"/>
            <a:ext cx="1045029" cy="58189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5" name="Rectangle 4"/>
          <p:cNvSpPr/>
          <p:nvPr/>
        </p:nvSpPr>
        <p:spPr>
          <a:xfrm>
            <a:off x="401340" y="292230"/>
            <a:ext cx="1537601" cy="547714"/>
          </a:xfrm>
          <a:prstGeom prst="rect">
            <a:avLst/>
          </a:prstGeom>
        </p:spPr>
        <p:txBody>
          <a:bodyPr wrap="none">
            <a:spAutoFit/>
          </a:bodyPr>
          <a:lstStyle/>
          <a:p>
            <a:pPr marL="342900" indent="-339725" algn="ctr">
              <a:lnSpc>
                <a:spcPct val="150000"/>
              </a:lnSpc>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IN" sz="2200" b="1" dirty="0" smtClean="0">
                <a:solidFill>
                  <a:srgbClr val="FF0000"/>
                </a:solidFill>
                <a:latin typeface="Calibri" pitchFamily="32" charset="0"/>
              </a:rPr>
              <a:t>PERISPERM</a:t>
            </a:r>
            <a:endParaRPr lang="en-IN" sz="2200" b="1" dirty="0">
              <a:solidFill>
                <a:srgbClr val="FF0000"/>
              </a:solidFill>
              <a:latin typeface="Calibri" pitchFamily="32" charset="0"/>
            </a:endParaRPr>
          </a:p>
        </p:txBody>
      </p:sp>
      <p:sp>
        <p:nvSpPr>
          <p:cNvPr id="6" name="Rectangle 5"/>
          <p:cNvSpPr/>
          <p:nvPr/>
        </p:nvSpPr>
        <p:spPr>
          <a:xfrm>
            <a:off x="1856791" y="836126"/>
            <a:ext cx="6099677" cy="738664"/>
          </a:xfrm>
          <a:prstGeom prst="rect">
            <a:avLst/>
          </a:prstGeom>
        </p:spPr>
        <p:txBody>
          <a:bodyPr wrap="square">
            <a:spAutoFit/>
          </a:bodyPr>
          <a:lstStyle/>
          <a:p>
            <a:pPr marL="342900" indent="-339725" algn="just">
              <a:lnSpc>
                <a:spcPct val="150000"/>
              </a:lnSpc>
              <a:spcBef>
                <a:spcPts val="713"/>
              </a:spcBef>
              <a:spcAft>
                <a:spcPts val="3125"/>
              </a:spcAft>
              <a:buClrTx/>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In some seeds, remnants of nucellus are also persistent, e.g. black pepper and beet. 	This residual, persistent nucellus is the perisperm.</a:t>
            </a:r>
            <a:endParaRPr lang="en-US" dirty="0">
              <a:solidFill>
                <a:schemeClr val="tx1"/>
              </a:solidFill>
              <a:latin typeface="Calibri" pitchFamily="34" charset="0"/>
              <a:cs typeface="Calibri" pitchFamily="34" charset="0"/>
            </a:endParaRPr>
          </a:p>
        </p:txBody>
      </p:sp>
      <p:pic>
        <p:nvPicPr>
          <p:cNvPr id="7" name="Picture 5"/>
          <p:cNvPicPr>
            <a:picLocks noChangeAspect="1" noChangeArrowheads="1"/>
          </p:cNvPicPr>
          <p:nvPr/>
        </p:nvPicPr>
        <p:blipFill>
          <a:blip r:embed="rId3"/>
          <a:srcRect/>
          <a:stretch>
            <a:fillRect/>
          </a:stretch>
        </p:blipFill>
        <p:spPr bwMode="auto">
          <a:xfrm>
            <a:off x="1435356" y="2248678"/>
            <a:ext cx="2685381" cy="1953004"/>
          </a:xfrm>
          <a:prstGeom prst="rect">
            <a:avLst/>
          </a:prstGeom>
          <a:noFill/>
          <a:ln w="9525">
            <a:noFill/>
            <a:round/>
            <a:headEnd/>
            <a:tailEnd/>
          </a:ln>
        </p:spPr>
      </p:pic>
      <p:pic>
        <p:nvPicPr>
          <p:cNvPr id="8" name="Picture 8"/>
          <p:cNvPicPr>
            <a:picLocks noChangeAspect="1" noChangeArrowheads="1"/>
          </p:cNvPicPr>
          <p:nvPr/>
        </p:nvPicPr>
        <p:blipFill>
          <a:blip r:embed="rId4"/>
          <a:srcRect l="10065" t="11790" b="22688"/>
          <a:stretch>
            <a:fillRect/>
          </a:stretch>
        </p:blipFill>
        <p:spPr bwMode="auto">
          <a:xfrm>
            <a:off x="5309929" y="2239347"/>
            <a:ext cx="2548688" cy="1952643"/>
          </a:xfrm>
          <a:prstGeom prst="rect">
            <a:avLst/>
          </a:prstGeom>
          <a:noFill/>
          <a:ln w="9525">
            <a:noFill/>
            <a:round/>
            <a:headEnd/>
            <a:tailEnd/>
          </a:ln>
        </p:spPr>
      </p:pic>
      <p:sp>
        <p:nvSpPr>
          <p:cNvPr id="9" name="Rectangle 8"/>
          <p:cNvSpPr/>
          <p:nvPr/>
        </p:nvSpPr>
        <p:spPr>
          <a:xfrm>
            <a:off x="2358425" y="4405283"/>
            <a:ext cx="753732" cy="307777"/>
          </a:xfrm>
          <a:prstGeom prst="rect">
            <a:avLst/>
          </a:prstGeom>
        </p:spPr>
        <p:txBody>
          <a:bodyPr wrap="none">
            <a:spAutoFit/>
          </a:bodyPr>
          <a:lstStyle/>
          <a:p>
            <a:pPr marL="342900" indent="-339725" algn="just" eaLnBrk="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b="1" dirty="0" smtClean="0">
                <a:latin typeface="Calibri" pitchFamily="34" charset="0"/>
                <a:cs typeface="Calibri" pitchFamily="34" charset="0"/>
              </a:rPr>
              <a:t>PEPPER</a:t>
            </a:r>
            <a:endParaRPr lang="en-US" b="1" dirty="0">
              <a:latin typeface="Calibri" pitchFamily="34" charset="0"/>
              <a:cs typeface="Calibri" pitchFamily="34" charset="0"/>
            </a:endParaRPr>
          </a:p>
        </p:txBody>
      </p:sp>
      <p:sp>
        <p:nvSpPr>
          <p:cNvPr id="10" name="Rectangle 9"/>
          <p:cNvSpPr/>
          <p:nvPr/>
        </p:nvSpPr>
        <p:spPr>
          <a:xfrm>
            <a:off x="6328472" y="4498588"/>
            <a:ext cx="574196" cy="307777"/>
          </a:xfrm>
          <a:prstGeom prst="rect">
            <a:avLst/>
          </a:prstGeom>
        </p:spPr>
        <p:txBody>
          <a:bodyPr wrap="none">
            <a:spAutoFit/>
          </a:bodyPr>
          <a:lstStyle/>
          <a:p>
            <a:pPr marL="342900" indent="-339725" algn="just" eaLnBrk="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b="1" dirty="0" smtClean="0">
                <a:latin typeface="Calibri" pitchFamily="34" charset="0"/>
                <a:cs typeface="Calibri" pitchFamily="34" charset="0"/>
              </a:rPr>
              <a:t>BEET</a:t>
            </a:r>
            <a:endParaRPr lang="en-US" b="1" dirty="0">
              <a:latin typeface="Calibri" pitchFamily="34" charset="0"/>
              <a:cs typeface="Calibri" pitchFamily="34" charset="0"/>
            </a:endParaRPr>
          </a:p>
        </p:txBody>
      </p:sp>
      <p:pic>
        <p:nvPicPr>
          <p:cNvPr id="11" name="Picture 10" descr="C:\Users\User\OneDrive\Desktop\eductional group logo-1.jfif"/>
          <p:cNvPicPr>
            <a:picLocks noChangeAspect="1" noChangeArrowheads="1"/>
          </p:cNvPicPr>
          <p:nvPr/>
        </p:nvPicPr>
        <p:blipFill>
          <a:blip r:embed="rId5"/>
          <a:srcRect/>
          <a:stretch>
            <a:fillRect/>
          </a:stretch>
        </p:blipFill>
        <p:spPr bwMode="auto">
          <a:xfrm>
            <a:off x="8098971" y="0"/>
            <a:ext cx="1045029" cy="58189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5" name="Rectangle 4"/>
          <p:cNvSpPr/>
          <p:nvPr/>
        </p:nvSpPr>
        <p:spPr>
          <a:xfrm>
            <a:off x="1076413" y="320560"/>
            <a:ext cx="3720890" cy="547714"/>
          </a:xfrm>
          <a:prstGeom prst="rect">
            <a:avLst/>
          </a:prstGeom>
        </p:spPr>
        <p:txBody>
          <a:bodyPr wrap="none">
            <a:spAutoFit/>
          </a:bodyPr>
          <a:lstStyle/>
          <a:p>
            <a:pPr marL="342900" indent="-339725" algn="ctr">
              <a:lnSpc>
                <a:spcPct val="150000"/>
              </a:lnSpc>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IN" sz="2200" b="1" dirty="0" smtClean="0">
                <a:solidFill>
                  <a:srgbClr val="FF0000"/>
                </a:solidFill>
                <a:latin typeface="Calibri" pitchFamily="32" charset="0"/>
              </a:rPr>
              <a:t>PERISPERM AND ENDOSPERM</a:t>
            </a:r>
            <a:endParaRPr lang="en-IN" sz="2200" b="1" dirty="0">
              <a:solidFill>
                <a:srgbClr val="FF0000"/>
              </a:solidFill>
              <a:latin typeface="Calibri" pitchFamily="32"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20535430"/>
              </p:ext>
            </p:extLst>
          </p:nvPr>
        </p:nvGraphicFramePr>
        <p:xfrm>
          <a:off x="633369" y="1306286"/>
          <a:ext cx="8133184" cy="2499065"/>
        </p:xfrm>
        <a:graphic>
          <a:graphicData uri="http://schemas.openxmlformats.org/drawingml/2006/table">
            <a:tbl>
              <a:tblPr/>
              <a:tblGrid>
                <a:gridCol w="4067326"/>
                <a:gridCol w="4065858"/>
              </a:tblGrid>
              <a:tr h="775730">
                <a:tc>
                  <a:txBody>
                    <a:bodyPr/>
                    <a:lstStyle/>
                    <a:p>
                      <a:pPr marL="342900" marR="0" lvl="0" indent="-339725" algn="ctr"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endParaRPr kumimoji="0" lang="en-US" sz="1400" b="1" i="0" u="none" strike="noStrike" cap="none" normalizeH="0" baseline="0" dirty="0" smtClean="0">
                        <a:ln>
                          <a:noFill/>
                        </a:ln>
                        <a:solidFill>
                          <a:srgbClr val="000000"/>
                        </a:solidFill>
                        <a:effectLst/>
                        <a:latin typeface="Calibri" pitchFamily="32" charset="0"/>
                        <a:ea typeface="Microsoft YaHei" charset="-122"/>
                      </a:endParaRPr>
                    </a:p>
                    <a:p>
                      <a:pPr marL="342900" marR="0" lvl="0" indent="-339725" algn="ctr"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1" i="0" u="none" strike="noStrike" cap="none" normalizeH="0" baseline="0" dirty="0" smtClean="0">
                          <a:ln>
                            <a:noFill/>
                          </a:ln>
                          <a:solidFill>
                            <a:srgbClr val="000000"/>
                          </a:solidFill>
                          <a:effectLst/>
                          <a:latin typeface="Calibri" pitchFamily="32" charset="0"/>
                          <a:ea typeface="Microsoft YaHei" charset="-122"/>
                        </a:rPr>
                        <a:t>PERISPERM</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342900" marR="0" lvl="0" indent="-339725" algn="ctr"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endParaRPr kumimoji="0" lang="en-US" sz="1400" b="1" i="0" u="none" strike="noStrike" cap="none" normalizeH="0" baseline="0" dirty="0" smtClean="0">
                        <a:ln>
                          <a:noFill/>
                        </a:ln>
                        <a:solidFill>
                          <a:srgbClr val="000000"/>
                        </a:solidFill>
                        <a:effectLst/>
                        <a:latin typeface="Calibri" pitchFamily="32" charset="0"/>
                        <a:ea typeface="Microsoft YaHei" charset="-122"/>
                      </a:endParaRPr>
                    </a:p>
                    <a:p>
                      <a:pPr marL="342900" marR="0" lvl="0" indent="-339725" algn="ctr"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1" i="0" u="none" strike="noStrike" cap="none" normalizeH="0" baseline="0" dirty="0" smtClean="0">
                          <a:ln>
                            <a:noFill/>
                          </a:ln>
                          <a:solidFill>
                            <a:srgbClr val="000000"/>
                          </a:solidFill>
                          <a:effectLst/>
                          <a:latin typeface="Calibri" pitchFamily="32" charset="0"/>
                          <a:ea typeface="Microsoft YaHei" charset="-122"/>
                        </a:rPr>
                        <a:t>ENDOSPERM</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494929">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dirty="0" smtClean="0">
                          <a:ln>
                            <a:noFill/>
                          </a:ln>
                          <a:solidFill>
                            <a:srgbClr val="000000"/>
                          </a:solidFill>
                          <a:effectLst/>
                          <a:latin typeface="Calibri" pitchFamily="32" charset="0"/>
                          <a:ea typeface="Microsoft YaHei" charset="-122"/>
                        </a:rPr>
                        <a:t>It represents persistent remains of nucleus</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dirty="0" smtClean="0">
                          <a:ln>
                            <a:noFill/>
                          </a:ln>
                          <a:solidFill>
                            <a:srgbClr val="000000"/>
                          </a:solidFill>
                          <a:effectLst/>
                          <a:latin typeface="Calibri" pitchFamily="32" charset="0"/>
                          <a:ea typeface="Microsoft YaHei" charset="-122"/>
                        </a:rPr>
                        <a:t>It develops from PEN</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439387">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dirty="0" smtClean="0">
                          <a:ln>
                            <a:noFill/>
                          </a:ln>
                          <a:solidFill>
                            <a:srgbClr val="000000"/>
                          </a:solidFill>
                          <a:effectLst/>
                          <a:latin typeface="Calibri" pitchFamily="32" charset="0"/>
                          <a:ea typeface="Microsoft YaHei" charset="-122"/>
                        </a:rPr>
                        <a:t>It is a part of a seed</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dirty="0" smtClean="0">
                          <a:ln>
                            <a:noFill/>
                          </a:ln>
                          <a:solidFill>
                            <a:srgbClr val="000000"/>
                          </a:solidFill>
                          <a:effectLst/>
                          <a:latin typeface="Calibri" pitchFamily="32" charset="0"/>
                          <a:ea typeface="Microsoft YaHei" charset="-122"/>
                        </a:rPr>
                        <a:t>It contains reserve food materials</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427512">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dirty="0" smtClean="0">
                          <a:ln>
                            <a:noFill/>
                          </a:ln>
                          <a:solidFill>
                            <a:srgbClr val="000000"/>
                          </a:solidFill>
                          <a:effectLst/>
                          <a:latin typeface="Calibri" pitchFamily="32" charset="0"/>
                          <a:ea typeface="Microsoft YaHei" charset="-122"/>
                        </a:rPr>
                        <a:t>It is usually dry</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dirty="0" smtClean="0">
                          <a:ln>
                            <a:noFill/>
                          </a:ln>
                          <a:solidFill>
                            <a:srgbClr val="000000"/>
                          </a:solidFill>
                          <a:effectLst/>
                          <a:latin typeface="Calibri" pitchFamily="32" charset="0"/>
                          <a:ea typeface="Microsoft YaHei" charset="-122"/>
                        </a:rPr>
                        <a:t>It is usually in fluid form or soft</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361507">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dirty="0" smtClean="0">
                          <a:ln>
                            <a:noFill/>
                          </a:ln>
                          <a:solidFill>
                            <a:srgbClr val="000000"/>
                          </a:solidFill>
                          <a:effectLst/>
                          <a:latin typeface="Calibri" pitchFamily="32" charset="0"/>
                          <a:ea typeface="Microsoft YaHei" charset="-122"/>
                        </a:rPr>
                        <a:t>Example- black pepper</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dirty="0" smtClean="0">
                          <a:ln>
                            <a:noFill/>
                          </a:ln>
                          <a:solidFill>
                            <a:srgbClr val="000000"/>
                          </a:solidFill>
                          <a:effectLst/>
                          <a:latin typeface="Calibri" pitchFamily="32" charset="0"/>
                          <a:ea typeface="Microsoft YaHei" charset="-122"/>
                        </a:rPr>
                        <a:t>Example; water of coconut</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bl>
          </a:graphicData>
        </a:graphic>
      </p:graphicFrame>
      <p:pic>
        <p:nvPicPr>
          <p:cNvPr id="7" name="Picture 6" descr="C:\Users\User\OneDrive\Desktop\eductional group logo-1.jfif"/>
          <p:cNvPicPr>
            <a:picLocks noChangeAspect="1" noChangeArrowheads="1"/>
          </p:cNvPicPr>
          <p:nvPr/>
        </p:nvPicPr>
        <p:blipFill>
          <a:blip r:embed="rId3"/>
          <a:srcRect/>
          <a:stretch>
            <a:fillRect/>
          </a:stretch>
        </p:blipFill>
        <p:spPr bwMode="auto">
          <a:xfrm>
            <a:off x="8098971" y="0"/>
            <a:ext cx="1045029" cy="58189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5" name="Rectangle 4"/>
          <p:cNvSpPr/>
          <p:nvPr/>
        </p:nvSpPr>
        <p:spPr>
          <a:xfrm>
            <a:off x="639315" y="247381"/>
            <a:ext cx="3523722"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SEED COAT </a:t>
            </a:r>
            <a:r>
              <a:rPr lang="en-US" sz="2200" b="1" dirty="0" smtClean="0">
                <a:solidFill>
                  <a:srgbClr val="FF0000"/>
                </a:solidFill>
                <a:latin typeface="Calibri" pitchFamily="34" charset="0"/>
                <a:cs typeface="Calibri" pitchFamily="34" charset="0"/>
              </a:rPr>
              <a:t>AND</a:t>
            </a:r>
            <a:r>
              <a:rPr lang="en-IN" sz="2200" b="1" dirty="0" smtClean="0">
                <a:solidFill>
                  <a:srgbClr val="FF0000"/>
                </a:solidFill>
                <a:latin typeface="Calibri" pitchFamily="34" charset="0"/>
                <a:cs typeface="Calibri" pitchFamily="34" charset="0"/>
              </a:rPr>
              <a:t> MICROPYLE</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795412" y="750029"/>
            <a:ext cx="7422938" cy="1567096"/>
          </a:xfrm>
          <a:prstGeom prst="rect">
            <a:avLst/>
          </a:prstGeom>
        </p:spPr>
        <p:txBody>
          <a:bodyPr wrap="square">
            <a:spAutoFit/>
          </a:bodyPr>
          <a:lstStyle/>
          <a:p>
            <a:pPr marL="342900" indent="-339725" algn="just">
              <a:lnSpc>
                <a:spcPct val="150000"/>
              </a:lnSpc>
              <a:spcBef>
                <a:spcPts val="700"/>
              </a:spcBef>
              <a:buClrTx/>
              <a:buFontTx/>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r>
              <a:rPr lang="en-US" sz="1800" b="1" dirty="0" smtClean="0">
                <a:solidFill>
                  <a:schemeClr val="tx1"/>
                </a:solidFill>
                <a:latin typeface="Calibri" pitchFamily="34" charset="0"/>
                <a:cs typeface="Calibri" pitchFamily="34" charset="0"/>
              </a:rPr>
              <a:t>      Seed</a:t>
            </a:r>
            <a:r>
              <a:rPr lang="en-IN" sz="1800" b="1" dirty="0" smtClean="0">
                <a:solidFill>
                  <a:schemeClr val="tx1"/>
                </a:solidFill>
                <a:latin typeface="Calibri" pitchFamily="34" charset="0"/>
                <a:cs typeface="Calibri" pitchFamily="34" charset="0"/>
              </a:rPr>
              <a:t> </a:t>
            </a:r>
            <a:r>
              <a:rPr lang="en-US" sz="1800" b="1" dirty="0" smtClean="0">
                <a:solidFill>
                  <a:schemeClr val="tx1"/>
                </a:solidFill>
                <a:latin typeface="Calibri" pitchFamily="34" charset="0"/>
                <a:cs typeface="Calibri" pitchFamily="34" charset="0"/>
              </a:rPr>
              <a:t>Coat</a:t>
            </a:r>
            <a:r>
              <a:rPr lang="en-IN" sz="1800" b="1" dirty="0" smtClean="0">
                <a:solidFill>
                  <a:schemeClr val="tx1"/>
                </a:solidFill>
                <a:latin typeface="Calibri" pitchFamily="34" charset="0"/>
                <a:cs typeface="Calibri" pitchFamily="34" charset="0"/>
              </a:rPr>
              <a:t>:</a:t>
            </a:r>
            <a:r>
              <a:rPr lang="en-IN" dirty="0" smtClean="0">
                <a:solidFill>
                  <a:schemeClr val="tx1"/>
                </a:solidFill>
                <a:latin typeface="Calibri" pitchFamily="34" charset="0"/>
                <a:cs typeface="Calibri" pitchFamily="34" charset="0"/>
              </a:rPr>
              <a:t> </a:t>
            </a:r>
            <a:r>
              <a:rPr lang="en-US" dirty="0" smtClean="0">
                <a:solidFill>
                  <a:schemeClr val="tx1"/>
                </a:solidFill>
                <a:latin typeface="Calibri" pitchFamily="34" charset="0"/>
                <a:cs typeface="Calibri" pitchFamily="34" charset="0"/>
              </a:rPr>
              <a:t>Integuments of ovules harden as tough protective seed coats (</a:t>
            </a:r>
            <a:r>
              <a:rPr lang="en-US" dirty="0" err="1" smtClean="0">
                <a:solidFill>
                  <a:schemeClr val="tx1"/>
                </a:solidFill>
                <a:latin typeface="Calibri" pitchFamily="34" charset="0"/>
                <a:cs typeface="Calibri" pitchFamily="34" charset="0"/>
              </a:rPr>
              <a:t>testa</a:t>
            </a:r>
            <a:r>
              <a:rPr lang="en-US" dirty="0" smtClean="0">
                <a:solidFill>
                  <a:schemeClr val="tx1"/>
                </a:solidFill>
                <a:latin typeface="Calibri" pitchFamily="34" charset="0"/>
                <a:cs typeface="Calibri" pitchFamily="34" charset="0"/>
              </a:rPr>
              <a:t> and </a:t>
            </a:r>
            <a:r>
              <a:rPr lang="en-US" dirty="0" err="1" smtClean="0">
                <a:solidFill>
                  <a:schemeClr val="tx1"/>
                </a:solidFill>
                <a:latin typeface="Calibri" pitchFamily="34" charset="0"/>
                <a:cs typeface="Calibri" pitchFamily="34" charset="0"/>
              </a:rPr>
              <a:t>tegmen</a:t>
            </a:r>
            <a:r>
              <a:rPr lang="en-US" dirty="0" smtClean="0">
                <a:solidFill>
                  <a:schemeClr val="tx1"/>
                </a:solidFill>
                <a:latin typeface="Calibri" pitchFamily="34" charset="0"/>
                <a:cs typeface="Calibri" pitchFamily="34" charset="0"/>
              </a:rPr>
              <a:t>).</a:t>
            </a:r>
          </a:p>
          <a:p>
            <a:pPr marL="342900" indent="-339725" algn="just">
              <a:lnSpc>
                <a:spcPct val="150000"/>
              </a:lnSpc>
              <a:spcBef>
                <a:spcPts val="713"/>
              </a:spcBef>
              <a:spcAft>
                <a:spcPts val="3125"/>
              </a:spcAft>
              <a:buClrTx/>
              <a:buFontTx/>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r>
              <a:rPr lang="en-IN" dirty="0" smtClean="0">
                <a:solidFill>
                  <a:schemeClr val="tx1"/>
                </a:solidFill>
                <a:latin typeface="Calibri" pitchFamily="34" charset="0"/>
                <a:cs typeface="Calibri" pitchFamily="34" charset="0"/>
              </a:rPr>
              <a:t>	</a:t>
            </a:r>
            <a:r>
              <a:rPr lang="en-US" dirty="0" smtClean="0">
                <a:solidFill>
                  <a:schemeClr val="tx1"/>
                </a:solidFill>
                <a:latin typeface="Calibri" pitchFamily="34" charset="0"/>
                <a:cs typeface="Calibri" pitchFamily="34" charset="0"/>
              </a:rPr>
              <a:t>The</a:t>
            </a:r>
            <a:r>
              <a:rPr lang="en-IN" dirty="0" smtClean="0">
                <a:solidFill>
                  <a:schemeClr val="tx1"/>
                </a:solidFill>
                <a:latin typeface="Calibri" pitchFamily="34" charset="0"/>
                <a:cs typeface="Calibri" pitchFamily="34" charset="0"/>
              </a:rPr>
              <a:t> </a:t>
            </a:r>
            <a:r>
              <a:rPr lang="en-US" dirty="0" smtClean="0">
                <a:solidFill>
                  <a:schemeClr val="tx1"/>
                </a:solidFill>
                <a:latin typeface="Calibri" pitchFamily="34" charset="0"/>
                <a:cs typeface="Calibri" pitchFamily="34" charset="0"/>
              </a:rPr>
              <a:t>micropyle</a:t>
            </a:r>
            <a:r>
              <a:rPr lang="en-IN" dirty="0" smtClean="0">
                <a:solidFill>
                  <a:schemeClr val="tx1"/>
                </a:solidFill>
                <a:latin typeface="Calibri" pitchFamily="34" charset="0"/>
                <a:cs typeface="Calibri" pitchFamily="34" charset="0"/>
              </a:rPr>
              <a:t> </a:t>
            </a:r>
            <a:r>
              <a:rPr lang="en-US" dirty="0" smtClean="0">
                <a:solidFill>
                  <a:schemeClr val="tx1"/>
                </a:solidFill>
                <a:latin typeface="Calibri" pitchFamily="34" charset="0"/>
                <a:cs typeface="Calibri" pitchFamily="34" charset="0"/>
              </a:rPr>
              <a:t>remains as a small pore in the seed coat which facilitates entry of oxygen and water into the seed during germination.</a:t>
            </a:r>
            <a:endParaRPr lang="en-US" dirty="0">
              <a:solidFill>
                <a:schemeClr val="tx1"/>
              </a:solidFill>
              <a:latin typeface="Calibri" pitchFamily="34" charset="0"/>
              <a:cs typeface="Calibri" pitchFamily="34" charset="0"/>
            </a:endParaRPr>
          </a:p>
        </p:txBody>
      </p:sp>
      <p:pic>
        <p:nvPicPr>
          <p:cNvPr id="7" name="Picture 3"/>
          <p:cNvPicPr>
            <a:picLocks noChangeAspect="1" noChangeArrowheads="1"/>
          </p:cNvPicPr>
          <p:nvPr/>
        </p:nvPicPr>
        <p:blipFill>
          <a:blip r:embed="rId3"/>
          <a:srcRect r="58725" b="15263"/>
          <a:stretch>
            <a:fillRect/>
          </a:stretch>
        </p:blipFill>
        <p:spPr bwMode="auto">
          <a:xfrm>
            <a:off x="1621339" y="2552311"/>
            <a:ext cx="1890227" cy="2423033"/>
          </a:xfrm>
          <a:prstGeom prst="rect">
            <a:avLst/>
          </a:prstGeom>
          <a:noFill/>
          <a:ln w="9525">
            <a:noFill/>
            <a:round/>
            <a:headEnd/>
            <a:tailEnd/>
          </a:ln>
        </p:spPr>
      </p:pic>
      <p:pic>
        <p:nvPicPr>
          <p:cNvPr id="8" name="Picture 6"/>
          <p:cNvPicPr>
            <a:picLocks noChangeAspect="1" noChangeArrowheads="1"/>
          </p:cNvPicPr>
          <p:nvPr/>
        </p:nvPicPr>
        <p:blipFill>
          <a:blip r:embed="rId4"/>
          <a:srcRect l="25810" t="40431" r="39751" b="38324"/>
          <a:stretch>
            <a:fillRect/>
          </a:stretch>
        </p:blipFill>
        <p:spPr bwMode="auto">
          <a:xfrm>
            <a:off x="5264682" y="2539015"/>
            <a:ext cx="1590646" cy="2101656"/>
          </a:xfrm>
          <a:prstGeom prst="rect">
            <a:avLst/>
          </a:prstGeom>
          <a:noFill/>
          <a:ln w="9525">
            <a:noFill/>
            <a:round/>
            <a:headEnd/>
            <a:tailEnd/>
          </a:ln>
        </p:spPr>
      </p:pic>
      <p:sp>
        <p:nvSpPr>
          <p:cNvPr id="9" name="Rectangle 8"/>
          <p:cNvSpPr/>
          <p:nvPr/>
        </p:nvSpPr>
        <p:spPr>
          <a:xfrm>
            <a:off x="5496237" y="4625365"/>
            <a:ext cx="987771" cy="382092"/>
          </a:xfrm>
          <a:prstGeom prst="rect">
            <a:avLst/>
          </a:prstGeom>
        </p:spPr>
        <p:txBody>
          <a:bodyPr wrap="none">
            <a:spAutoFit/>
          </a:bodyPr>
          <a:lstStyle/>
          <a:p>
            <a:pPr marL="342900" indent="-339725" algn="just">
              <a:lnSpc>
                <a:spcPct val="150000"/>
              </a:lnSpc>
              <a:spcBef>
                <a:spcPts val="700"/>
              </a:spcBef>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en-US" b="1" dirty="0" smtClean="0">
                <a:latin typeface="Calibri" pitchFamily="34" charset="0"/>
                <a:cs typeface="Calibri" pitchFamily="34" charset="0"/>
              </a:rPr>
              <a:t>Gram seed</a:t>
            </a:r>
            <a:endParaRPr lang="en-US" b="1" dirty="0">
              <a:latin typeface="Calibri" pitchFamily="34" charset="0"/>
              <a:cs typeface="Calibri" pitchFamily="34" charset="0"/>
            </a:endParaRPr>
          </a:p>
        </p:txBody>
      </p:sp>
      <p:sp>
        <p:nvSpPr>
          <p:cNvPr id="10" name="AutoShape 7"/>
          <p:cNvSpPr>
            <a:spLocks noChangeArrowheads="1"/>
          </p:cNvSpPr>
          <p:nvPr/>
        </p:nvSpPr>
        <p:spPr bwMode="auto">
          <a:xfrm rot="10800000">
            <a:off x="5931690" y="4024849"/>
            <a:ext cx="2025196" cy="213860"/>
          </a:xfrm>
          <a:prstGeom prst="rightArrow">
            <a:avLst>
              <a:gd name="adj1" fmla="val 50000"/>
              <a:gd name="adj2" fmla="val 175414"/>
            </a:avLst>
          </a:prstGeom>
          <a:solidFill>
            <a:srgbClr val="FF0000"/>
          </a:solidFill>
          <a:ln w="9525">
            <a:solidFill>
              <a:srgbClr val="3465A4"/>
            </a:solidFill>
            <a:round/>
            <a:headEnd/>
            <a:tailEnd/>
          </a:ln>
        </p:spPr>
        <p:txBody>
          <a:bodyPr wrap="none" anchor="ctr"/>
          <a:lstStyle/>
          <a:p>
            <a:endParaRPr lang="en-US"/>
          </a:p>
        </p:txBody>
      </p:sp>
      <p:sp>
        <p:nvSpPr>
          <p:cNvPr id="11" name="Rectangle 10"/>
          <p:cNvSpPr/>
          <p:nvPr/>
        </p:nvSpPr>
        <p:spPr>
          <a:xfrm>
            <a:off x="7986542" y="3897577"/>
            <a:ext cx="941283" cy="382092"/>
          </a:xfrm>
          <a:prstGeom prst="rect">
            <a:avLst/>
          </a:prstGeom>
        </p:spPr>
        <p:txBody>
          <a:bodyPr wrap="none">
            <a:spAutoFit/>
          </a:bodyPr>
          <a:lstStyle/>
          <a:p>
            <a:pPr marL="342900" indent="-339725" algn="just">
              <a:lnSpc>
                <a:spcPct val="150000"/>
              </a:lnSpc>
              <a:spcBef>
                <a:spcPts val="700"/>
              </a:spcBef>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en-US" b="1" dirty="0" smtClean="0">
                <a:latin typeface="Calibri" pitchFamily="34" charset="0"/>
                <a:cs typeface="Calibri" pitchFamily="34" charset="0"/>
              </a:rPr>
              <a:t>Micropyle</a:t>
            </a:r>
            <a:endParaRPr lang="en-US" b="1" dirty="0">
              <a:latin typeface="Calibri" pitchFamily="34" charset="0"/>
              <a:cs typeface="Calibri" pitchFamily="34" charset="0"/>
            </a:endParaRPr>
          </a:p>
        </p:txBody>
      </p:sp>
      <p:pic>
        <p:nvPicPr>
          <p:cNvPr id="12" name="Picture 11" descr="C:\Users\User\OneDrive\Desktop\eductional group logo-1.jfif"/>
          <p:cNvPicPr>
            <a:picLocks noChangeAspect="1" noChangeArrowheads="1"/>
          </p:cNvPicPr>
          <p:nvPr/>
        </p:nvPicPr>
        <p:blipFill>
          <a:blip r:embed="rId5"/>
          <a:srcRect/>
          <a:stretch>
            <a:fillRect/>
          </a:stretch>
        </p:blipFill>
        <p:spPr bwMode="auto">
          <a:xfrm>
            <a:off x="8098971" y="0"/>
            <a:ext cx="1045029" cy="58189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5" name="Rectangle 4"/>
          <p:cNvSpPr/>
          <p:nvPr/>
        </p:nvSpPr>
        <p:spPr>
          <a:xfrm>
            <a:off x="113721" y="494763"/>
            <a:ext cx="3647152" cy="430887"/>
          </a:xfrm>
          <a:prstGeom prst="rect">
            <a:avLst/>
          </a:prstGeom>
        </p:spPr>
        <p:txBody>
          <a:bodyPr wrap="none">
            <a:spAutoFit/>
          </a:bodyPr>
          <a:lstStyle/>
          <a:p>
            <a:pPr marL="342900" indent="-339725" algn="just">
              <a:spcBef>
                <a:spcPts val="700"/>
              </a:spcBef>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en-US" sz="2200" b="1" dirty="0" smtClean="0">
                <a:solidFill>
                  <a:srgbClr val="FF0000"/>
                </a:solidFill>
                <a:latin typeface="Calibri" pitchFamily="34" charset="0"/>
                <a:cs typeface="Calibri" pitchFamily="34" charset="0"/>
              </a:rPr>
              <a:t>STRUCTURES OF SOME SEEDS</a:t>
            </a:r>
            <a:endParaRPr lang="en-US" sz="2200" b="1" dirty="0">
              <a:solidFill>
                <a:srgbClr val="FF0000"/>
              </a:solidFill>
              <a:latin typeface="Calibri" pitchFamily="34" charset="0"/>
              <a:cs typeface="Calibri" pitchFamily="34" charset="0"/>
            </a:endParaRPr>
          </a:p>
        </p:txBody>
      </p:sp>
      <p:pic>
        <p:nvPicPr>
          <p:cNvPr id="6" name="Picture 1"/>
          <p:cNvPicPr>
            <a:picLocks noChangeAspect="1" noChangeArrowheads="1"/>
          </p:cNvPicPr>
          <p:nvPr/>
        </p:nvPicPr>
        <p:blipFill>
          <a:blip r:embed="rId3"/>
          <a:srcRect l="5643" t="3600" r="52383" b="11438"/>
          <a:stretch>
            <a:fillRect/>
          </a:stretch>
        </p:blipFill>
        <p:spPr bwMode="auto">
          <a:xfrm>
            <a:off x="259630" y="1233377"/>
            <a:ext cx="3355334" cy="3471647"/>
          </a:xfrm>
          <a:prstGeom prst="rect">
            <a:avLst/>
          </a:prstGeom>
          <a:solidFill>
            <a:srgbClr val="00B0F0">
              <a:alpha val="52940"/>
            </a:srgbClr>
          </a:solidFill>
          <a:ln w="9525">
            <a:noFill/>
            <a:round/>
            <a:headEnd/>
            <a:tailEnd/>
          </a:ln>
        </p:spPr>
      </p:pic>
      <p:sp>
        <p:nvSpPr>
          <p:cNvPr id="7" name="Rectangle 6"/>
          <p:cNvSpPr/>
          <p:nvPr/>
        </p:nvSpPr>
        <p:spPr>
          <a:xfrm>
            <a:off x="1000025" y="4687692"/>
            <a:ext cx="1284326" cy="30777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b="1" dirty="0" smtClean="0">
                <a:effectLst>
                  <a:outerShdw blurRad="38100" dist="38100" dir="2700000" algn="tl">
                    <a:srgbClr val="FFFFFF"/>
                  </a:outerShdw>
                </a:effectLst>
              </a:rPr>
              <a:t>BEAN SEED </a:t>
            </a:r>
            <a:endParaRPr lang="en-IN" b="1" dirty="0">
              <a:effectLst>
                <a:outerShdw blurRad="38100" dist="38100" dir="2700000" algn="tl">
                  <a:srgbClr val="FFFFFF"/>
                </a:outerShdw>
              </a:effectLst>
            </a:endParaRPr>
          </a:p>
        </p:txBody>
      </p:sp>
      <p:pic>
        <p:nvPicPr>
          <p:cNvPr id="8" name="Picture 5"/>
          <p:cNvPicPr>
            <a:picLocks noChangeAspect="1" noChangeArrowheads="1"/>
          </p:cNvPicPr>
          <p:nvPr/>
        </p:nvPicPr>
        <p:blipFill>
          <a:blip r:embed="rId3"/>
          <a:srcRect l="47148" b="59148"/>
          <a:stretch>
            <a:fillRect/>
          </a:stretch>
        </p:blipFill>
        <p:spPr bwMode="auto">
          <a:xfrm>
            <a:off x="4091011" y="672720"/>
            <a:ext cx="4127339" cy="1516475"/>
          </a:xfrm>
          <a:prstGeom prst="rect">
            <a:avLst/>
          </a:prstGeom>
          <a:solidFill>
            <a:srgbClr val="00B0F0">
              <a:alpha val="52940"/>
            </a:srgbClr>
          </a:solidFill>
          <a:ln w="9525">
            <a:noFill/>
            <a:round/>
            <a:headEnd/>
            <a:tailEnd/>
          </a:ln>
        </p:spPr>
      </p:pic>
      <p:sp>
        <p:nvSpPr>
          <p:cNvPr id="9" name="Rectangle 8"/>
          <p:cNvSpPr/>
          <p:nvPr/>
        </p:nvSpPr>
        <p:spPr>
          <a:xfrm>
            <a:off x="5731913" y="2158840"/>
            <a:ext cx="1532792" cy="30777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b="1" dirty="0" smtClean="0">
                <a:effectLst>
                  <a:outerShdw blurRad="38100" dist="38100" dir="2700000" algn="tl">
                    <a:srgbClr val="FFFFFF"/>
                  </a:outerShdw>
                </a:effectLst>
              </a:rPr>
              <a:t>CASTOR SEED </a:t>
            </a:r>
            <a:endParaRPr lang="en-IN" b="1" dirty="0">
              <a:effectLst>
                <a:outerShdw blurRad="38100" dist="38100" dir="2700000" algn="tl">
                  <a:srgbClr val="FFFFFF"/>
                </a:outerShdw>
              </a:effectLst>
            </a:endParaRPr>
          </a:p>
        </p:txBody>
      </p:sp>
      <p:pic>
        <p:nvPicPr>
          <p:cNvPr id="10" name="Picture 4"/>
          <p:cNvPicPr>
            <a:picLocks noChangeAspect="1" noChangeArrowheads="1"/>
          </p:cNvPicPr>
          <p:nvPr/>
        </p:nvPicPr>
        <p:blipFill>
          <a:blip r:embed="rId3"/>
          <a:srcRect l="52650" t="39810" b="4631"/>
          <a:stretch>
            <a:fillRect/>
          </a:stretch>
        </p:blipFill>
        <p:spPr bwMode="auto">
          <a:xfrm>
            <a:off x="4989274" y="2841810"/>
            <a:ext cx="3339062" cy="1863214"/>
          </a:xfrm>
          <a:prstGeom prst="rect">
            <a:avLst/>
          </a:prstGeom>
          <a:solidFill>
            <a:srgbClr val="00B0F0">
              <a:alpha val="52940"/>
            </a:srgbClr>
          </a:solidFill>
          <a:ln w="9525">
            <a:noFill/>
            <a:round/>
            <a:headEnd/>
            <a:tailEnd/>
          </a:ln>
        </p:spPr>
      </p:pic>
      <p:sp>
        <p:nvSpPr>
          <p:cNvPr id="11" name="Rectangle 10"/>
          <p:cNvSpPr/>
          <p:nvPr/>
        </p:nvSpPr>
        <p:spPr>
          <a:xfrm>
            <a:off x="6189188" y="4687693"/>
            <a:ext cx="1332416" cy="30777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b="1" dirty="0" smtClean="0">
                <a:effectLst>
                  <a:outerShdw blurRad="38100" dist="38100" dir="2700000" algn="tl">
                    <a:srgbClr val="FFFFFF"/>
                  </a:outerShdw>
                </a:effectLst>
              </a:rPr>
              <a:t>MAIZE SEED </a:t>
            </a:r>
            <a:endParaRPr lang="en-IN" b="1" dirty="0">
              <a:effectLst>
                <a:outerShdw blurRad="38100" dist="38100" dir="2700000" algn="tl">
                  <a:srgbClr val="FFFFFF"/>
                </a:outerShdw>
              </a:effectLst>
            </a:endParaRPr>
          </a:p>
        </p:txBody>
      </p:sp>
      <p:pic>
        <p:nvPicPr>
          <p:cNvPr id="12" name="Picture 11" descr="C:\Users\User\OneDrive\Desktop\eductional group logo-1.jfif"/>
          <p:cNvPicPr>
            <a:picLocks noChangeAspect="1" noChangeArrowheads="1"/>
          </p:cNvPicPr>
          <p:nvPr/>
        </p:nvPicPr>
        <p:blipFill>
          <a:blip r:embed="rId4"/>
          <a:srcRect/>
          <a:stretch>
            <a:fillRect/>
          </a:stretch>
        </p:blipFill>
        <p:spPr bwMode="auto">
          <a:xfrm>
            <a:off x="8098971" y="0"/>
            <a:ext cx="1045029" cy="581891"/>
          </a:xfrm>
          <a:prstGeom prst="rect">
            <a:avLst/>
          </a:prstGeom>
          <a:noFill/>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728</Words>
  <Application>Microsoft Office PowerPoint</Application>
  <PresentationFormat>On-screen Show (16:9)</PresentationFormat>
  <Paragraphs>128</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Simple 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51</cp:revision>
  <dcterms:modified xsi:type="dcterms:W3CDTF">2022-05-05T01:54:01Z</dcterms:modified>
</cp:coreProperties>
</file>