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Authors.xml" ContentType="application/vnd.openxmlformats-officedocument.presentationml.commentAuthors+xml"/>
  <Override PartName="/ppt/slideLayouts/slideLayout10.xml" ContentType="application/vnd.openxmlformats-officedocument.presentationml.slideLayout+xml"/>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8"/>
  </p:notesMasterIdLst>
  <p:sldIdLst>
    <p:sldId id="256" r:id="rId2"/>
    <p:sldId id="257" r:id="rId3"/>
    <p:sldId id="265" r:id="rId4"/>
    <p:sldId id="264" r:id="rId5"/>
    <p:sldId id="263" r:id="rId6"/>
    <p:sldId id="262" r:id="rId7"/>
    <p:sldId id="261" r:id="rId8"/>
    <p:sldId id="260" r:id="rId9"/>
    <p:sldId id="269" r:id="rId10"/>
    <p:sldId id="268" r:id="rId11"/>
    <p:sldId id="267" r:id="rId12"/>
    <p:sldId id="266" r:id="rId13"/>
    <p:sldId id="272" r:id="rId14"/>
    <p:sldId id="271" r:id="rId15"/>
    <p:sldId id="273" r:id="rId16"/>
    <p:sldId id="259" r:id="rId1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p:cViewPr>
        <p:scale>
          <a:sx n="102" d="100"/>
          <a:sy n="102" d="100"/>
        </p:scale>
        <p:origin x="-438" y="-78"/>
      </p:cViewPr>
      <p:guideLst>
        <p:guide orient="horz" pos="162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0-06-17T16:36:04.720" idx="2">
    <p:pos x="6000" y="100"/>
    <p:text>+amanrouniyar@odmegroup.org How come the website here is ODM Egroup and not ODM PS?
_Assigned to you_
-Swoyan Satyendu</p:text>
  </p:cm>
  <p:cm authorId="0" dt="2020-06-17T16:36:04.724" idx="1">
    <p:pos x="6000" y="0"/>
    <p:text>1. The logo in the centre looks bad. take it to TOP-LEFT
2. Where in ODM E Group Logo, here? 
3. What about, Closing Slide? 
Similar changes, pending in Kids World PPT as well +amanrouniyar@odmegroup.org
_Assigned to you_
-Swoyan Satyendu</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 xmlns:p14="http://schemas.microsoft.com/office/powerpoint/2010/main" val="45161577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 name="Google Shape;7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9"/>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comments" Target="../comments/commen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a:stretch/>
        </p:blipFill>
        <p:spPr>
          <a:xfrm>
            <a:off x="0" y="3777621"/>
            <a:ext cx="9144000" cy="1365879"/>
          </a:xfrm>
          <a:prstGeom prst="rect">
            <a:avLst/>
          </a:prstGeom>
          <a:noFill/>
          <a:ln>
            <a:noFill/>
          </a:ln>
        </p:spPr>
      </p:pic>
      <p:pic>
        <p:nvPicPr>
          <p:cNvPr id="55" name="Google Shape;55;p13"/>
          <p:cNvPicPr preferRelativeResize="0"/>
          <p:nvPr/>
        </p:nvPicPr>
        <p:blipFill rotWithShape="1">
          <a:blip r:embed="rId4">
            <a:alphaModFix/>
          </a:blip>
          <a:srcRect/>
          <a:stretch/>
        </p:blipFill>
        <p:spPr>
          <a:xfrm>
            <a:off x="7904900" y="105700"/>
            <a:ext cx="1170475" cy="1170475"/>
          </a:xfrm>
          <a:prstGeom prst="rect">
            <a:avLst/>
          </a:prstGeom>
          <a:noFill/>
          <a:ln>
            <a:noFill/>
          </a:ln>
        </p:spPr>
      </p:pic>
      <p:sp>
        <p:nvSpPr>
          <p:cNvPr id="56" name="Google Shape;56;p13"/>
          <p:cNvSpPr txBox="1"/>
          <p:nvPr/>
        </p:nvSpPr>
        <p:spPr>
          <a:xfrm>
            <a:off x="138700" y="1046514"/>
            <a:ext cx="8763000" cy="19308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100"/>
              <a:buFont typeface="Arial"/>
              <a:buNone/>
            </a:pPr>
            <a:r>
              <a:rPr lang="en" sz="3000" b="1" dirty="0" smtClean="0">
                <a:solidFill>
                  <a:srgbClr val="FF0000"/>
                </a:solidFill>
                <a:latin typeface="Calibri"/>
                <a:ea typeface="Calibri"/>
                <a:cs typeface="Calibri"/>
                <a:sym typeface="Calibri"/>
              </a:rPr>
              <a:t>SEXUAL REPRODUCTION IN FLOWERING PLANTS</a:t>
            </a:r>
          </a:p>
          <a:p>
            <a:pPr marL="0" marR="0" lvl="0" indent="0" algn="ctr" rtl="0">
              <a:lnSpc>
                <a:spcPct val="100000"/>
              </a:lnSpc>
              <a:spcBef>
                <a:spcPts val="0"/>
              </a:spcBef>
              <a:spcAft>
                <a:spcPts val="0"/>
              </a:spcAft>
              <a:buClr>
                <a:srgbClr val="000000"/>
              </a:buClr>
              <a:buSzPts val="3100"/>
              <a:buFont typeface="Arial"/>
              <a:buNone/>
            </a:pPr>
            <a:r>
              <a:rPr lang="en" sz="2500" b="1" i="0" u="none" strike="noStrike" cap="none" dirty="0" smtClean="0">
                <a:solidFill>
                  <a:srgbClr val="000000"/>
                </a:solidFill>
                <a:latin typeface="Calibri"/>
                <a:ea typeface="Calibri"/>
                <a:cs typeface="Calibri"/>
                <a:sym typeface="Calibri"/>
              </a:rPr>
              <a:t>OUT  BREEDING DEVICES,POLLEN PISTIL INTERACTION,ARTIFICIAL HYBRIDISATION</a:t>
            </a:r>
            <a:endParaRPr sz="2500" b="1" i="0" u="none" strike="noStrike" cap="none">
              <a:solidFill>
                <a:srgbClr val="000000"/>
              </a:solidFill>
              <a:latin typeface="Calibri"/>
              <a:ea typeface="Calibri"/>
              <a:cs typeface="Calibri"/>
              <a:sym typeface="Calibri"/>
            </a:endParaRPr>
          </a:p>
        </p:txBody>
      </p:sp>
      <p:sp>
        <p:nvSpPr>
          <p:cNvPr id="57" name="Google Shape;57;p13"/>
          <p:cNvSpPr txBox="1"/>
          <p:nvPr/>
        </p:nvSpPr>
        <p:spPr>
          <a:xfrm>
            <a:off x="2240836" y="2562408"/>
            <a:ext cx="4764000" cy="966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dirty="0"/>
              <a:t>SUBJECT : </a:t>
            </a:r>
            <a:r>
              <a:rPr lang="en" b="1" dirty="0" smtClean="0"/>
              <a:t>BIOLOGY</a:t>
            </a:r>
            <a:endParaRPr b="1"/>
          </a:p>
          <a:p>
            <a:pPr marL="0" lvl="0" indent="0" algn="l" rtl="0">
              <a:spcBef>
                <a:spcPts val="0"/>
              </a:spcBef>
              <a:spcAft>
                <a:spcPts val="0"/>
              </a:spcAft>
              <a:buNone/>
            </a:pPr>
            <a:r>
              <a:rPr lang="en" b="1" dirty="0"/>
              <a:t>CHAPTER </a:t>
            </a:r>
            <a:r>
              <a:rPr lang="en" b="1" dirty="0" smtClean="0"/>
              <a:t>NUMBER:02</a:t>
            </a:r>
            <a:endParaRPr b="1"/>
          </a:p>
          <a:p>
            <a:pPr marL="0" lvl="0" indent="0" algn="l" rtl="0">
              <a:spcBef>
                <a:spcPts val="0"/>
              </a:spcBef>
              <a:spcAft>
                <a:spcPts val="0"/>
              </a:spcAft>
              <a:buNone/>
            </a:pPr>
            <a:r>
              <a:rPr lang="en" b="1" dirty="0"/>
              <a:t>CHAPTER NAME </a:t>
            </a:r>
            <a:r>
              <a:rPr lang="en" b="1" dirty="0" smtClean="0"/>
              <a:t>:SEXUAL REPRODUCTION IN FLOWERING PLANTS</a:t>
            </a:r>
            <a:endParaRPr b="1"/>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rotWithShape="1">
          <a:blip r:embed="rId3">
            <a:alphaModFix/>
          </a:blip>
          <a:srcRect/>
          <a:stretch/>
        </p:blipFill>
        <p:spPr>
          <a:xfrm>
            <a:off x="8218350" y="0"/>
            <a:ext cx="925650" cy="925650"/>
          </a:xfrm>
          <a:prstGeom prst="rect">
            <a:avLst/>
          </a:prstGeom>
          <a:noFill/>
          <a:ln>
            <a:noFill/>
          </a:ln>
        </p:spPr>
      </p:pic>
      <p:sp>
        <p:nvSpPr>
          <p:cNvPr id="63" name="Google Shape;63;p14"/>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200" b="1" dirty="0" smtClean="0">
                <a:solidFill>
                  <a:srgbClr val="FF0000"/>
                </a:solidFill>
                <a:latin typeface="Calibri" pitchFamily="34" charset="0"/>
                <a:cs typeface="Calibri" pitchFamily="34" charset="0"/>
              </a:rPr>
              <a:t>Events of pollen-pistil interaction process</a:t>
            </a:r>
            <a:endParaRPr lang="en-US" sz="2200" b="1" dirty="0">
              <a:solidFill>
                <a:srgbClr val="FF0000"/>
              </a:solidFill>
              <a:latin typeface="Calibri" pitchFamily="34" charset="0"/>
              <a:cs typeface="Calibri" pitchFamily="34" charset="0"/>
            </a:endParaRPr>
          </a:p>
        </p:txBody>
      </p:sp>
      <p:sp>
        <p:nvSpPr>
          <p:cNvPr id="64" name="Google Shape;64;p14"/>
          <p:cNvSpPr txBox="1"/>
          <p:nvPr/>
        </p:nvSpPr>
        <p:spPr>
          <a:xfrm>
            <a:off x="272675" y="1437700"/>
            <a:ext cx="8688300" cy="2889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 name="Rectangle 4"/>
          <p:cNvSpPr/>
          <p:nvPr/>
        </p:nvSpPr>
        <p:spPr>
          <a:xfrm>
            <a:off x="1203649" y="1126879"/>
            <a:ext cx="7240555" cy="1384995"/>
          </a:xfrm>
          <a:prstGeom prst="rect">
            <a:avLst/>
          </a:prstGeom>
        </p:spPr>
        <p:txBody>
          <a:bodyPr wrap="square">
            <a:spAutoFit/>
          </a:bodyPr>
          <a:lstStyle/>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dirty="0" smtClean="0">
                <a:latin typeface="Calibri" pitchFamily="34" charset="0"/>
                <a:cs typeface="Calibri" pitchFamily="34" charset="0"/>
              </a:rPr>
              <a:t>The landing of true pollen on the compatible pistil.</a:t>
            </a: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dirty="0" smtClean="0">
                <a:latin typeface="Calibri" pitchFamily="34" charset="0"/>
                <a:cs typeface="Calibri" pitchFamily="34" charset="0"/>
              </a:rPr>
              <a:t>Germination of pollen and formation of pollen tube where pollen grains release its contents. </a:t>
            </a: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IN" dirty="0" smtClean="0">
              <a:latin typeface="Calibri" pitchFamily="34" charset="0"/>
              <a:cs typeface="Calibri" pitchFamily="34" charset="0"/>
            </a:endParaRP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dirty="0" smtClean="0">
                <a:latin typeface="Calibri" pitchFamily="34" charset="0"/>
                <a:cs typeface="Calibri" pitchFamily="34" charset="0"/>
              </a:rPr>
              <a:t>Pollen tube growth through the style of the pistil towards the ovary. </a:t>
            </a: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IN" dirty="0" smtClean="0">
              <a:latin typeface="Calibri" pitchFamily="34" charset="0"/>
              <a:cs typeface="Calibri" pitchFamily="34" charset="0"/>
            </a:endParaRP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dirty="0" smtClean="0">
                <a:latin typeface="Calibri" pitchFamily="34" charset="0"/>
                <a:cs typeface="Calibri" pitchFamily="34" charset="0"/>
              </a:rPr>
              <a:t>The entry of male gametes into the ovule and then to </a:t>
            </a:r>
            <a:r>
              <a:rPr lang="en-IN" dirty="0" err="1" smtClean="0">
                <a:latin typeface="Calibri" pitchFamily="34" charset="0"/>
                <a:cs typeface="Calibri" pitchFamily="34" charset="0"/>
              </a:rPr>
              <a:t>synergid</a:t>
            </a:r>
            <a:r>
              <a:rPr lang="en-IN" dirty="0" smtClean="0">
                <a:latin typeface="Calibri" pitchFamily="34" charset="0"/>
                <a:cs typeface="Calibri" pitchFamily="34" charset="0"/>
              </a:rPr>
              <a:t>.</a:t>
            </a:r>
            <a:endParaRPr lang="en-IN" dirty="0">
              <a:latin typeface="Calibri" pitchFamily="34" charset="0"/>
              <a:cs typeface="Calibri"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rotWithShape="1">
          <a:blip r:embed="rId3">
            <a:alphaModFix/>
          </a:blip>
          <a:srcRect/>
          <a:stretch/>
        </p:blipFill>
        <p:spPr>
          <a:xfrm>
            <a:off x="8218350" y="0"/>
            <a:ext cx="925650" cy="925650"/>
          </a:xfrm>
          <a:prstGeom prst="rect">
            <a:avLst/>
          </a:prstGeom>
          <a:noFill/>
          <a:ln>
            <a:noFill/>
          </a:ln>
        </p:spPr>
      </p:pic>
      <p:sp>
        <p:nvSpPr>
          <p:cNvPr id="63" name="Google Shape;63;p14"/>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200" b="1" dirty="0" smtClean="0">
                <a:solidFill>
                  <a:srgbClr val="FF0000"/>
                </a:solidFill>
                <a:latin typeface="Calibri" pitchFamily="34" charset="0"/>
                <a:cs typeface="Calibri" pitchFamily="34" charset="0"/>
              </a:rPr>
              <a:t>Germination of pollen </a:t>
            </a:r>
          </a:p>
        </p:txBody>
      </p:sp>
      <p:sp>
        <p:nvSpPr>
          <p:cNvPr id="64" name="Google Shape;64;p14"/>
          <p:cNvSpPr txBox="1"/>
          <p:nvPr/>
        </p:nvSpPr>
        <p:spPr>
          <a:xfrm>
            <a:off x="272675" y="1437700"/>
            <a:ext cx="8688300" cy="2889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 name="Rectangle 4"/>
          <p:cNvSpPr/>
          <p:nvPr/>
        </p:nvSpPr>
        <p:spPr>
          <a:xfrm>
            <a:off x="727787" y="986701"/>
            <a:ext cx="7296539" cy="2031325"/>
          </a:xfrm>
          <a:prstGeom prst="rect">
            <a:avLst/>
          </a:prstGeom>
        </p:spPr>
        <p:txBody>
          <a:bodyPr wrap="square">
            <a:spAutoFit/>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IN" dirty="0" smtClean="0">
                <a:latin typeface="Calibri" pitchFamily="34" charset="0"/>
                <a:cs typeface="Calibri" pitchFamily="34" charset="0"/>
              </a:rPr>
              <a:t>Compatible </a:t>
            </a:r>
            <a:r>
              <a:rPr lang="en-IN" dirty="0" smtClean="0">
                <a:latin typeface="Calibri" pitchFamily="34" charset="0"/>
                <a:cs typeface="Calibri" pitchFamily="34" charset="0"/>
              </a:rPr>
              <a:t>pollen starts its germination, stimulated by certain secretion of stigma. </a:t>
            </a: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IN" dirty="0" smtClean="0">
              <a:latin typeface="Calibri" pitchFamily="34" charset="0"/>
              <a:cs typeface="Calibri" pitchFamily="34" charset="0"/>
            </a:endParaRP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IN" dirty="0" err="1" smtClean="0">
                <a:latin typeface="Calibri" pitchFamily="34" charset="0"/>
                <a:cs typeface="Calibri" pitchFamily="34" charset="0"/>
              </a:rPr>
              <a:t>Intine</a:t>
            </a:r>
            <a:r>
              <a:rPr lang="en-IN" dirty="0" smtClean="0">
                <a:latin typeface="Calibri" pitchFamily="34" charset="0"/>
                <a:cs typeface="Calibri" pitchFamily="34" charset="0"/>
              </a:rPr>
              <a:t> grows out through one of germ pore to form pollen tube. Vegetative and generative  2 male gametes move into the tube.</a:t>
            </a: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IN" dirty="0" smtClean="0">
              <a:latin typeface="Calibri" pitchFamily="34" charset="0"/>
              <a:cs typeface="Calibri" pitchFamily="34" charset="0"/>
            </a:endParaRP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IN" dirty="0" smtClean="0">
                <a:latin typeface="Calibri" pitchFamily="34" charset="0"/>
                <a:cs typeface="Calibri" pitchFamily="34" charset="0"/>
              </a:rPr>
              <a:t>Pollen tube grows through the tissues of stigma and style by secreting enzymes to digest them and enters ovule through </a:t>
            </a:r>
            <a:r>
              <a:rPr lang="en-IN" dirty="0" err="1" smtClean="0">
                <a:latin typeface="Calibri" pitchFamily="34" charset="0"/>
                <a:cs typeface="Calibri" pitchFamily="34" charset="0"/>
              </a:rPr>
              <a:t>micropyle</a:t>
            </a:r>
            <a:r>
              <a:rPr lang="en-IN" dirty="0" smtClean="0">
                <a:latin typeface="Calibri" pitchFamily="34" charset="0"/>
                <a:cs typeface="Calibri" pitchFamily="34" charset="0"/>
              </a:rPr>
              <a:t>. </a:t>
            </a: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IN" dirty="0" smtClean="0">
              <a:latin typeface="Calibri" pitchFamily="34" charset="0"/>
              <a:cs typeface="Calibri" pitchFamily="34" charset="0"/>
            </a:endParaRP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IN" dirty="0" smtClean="0">
                <a:latin typeface="Calibri" pitchFamily="34" charset="0"/>
                <a:cs typeface="Calibri" pitchFamily="34" charset="0"/>
              </a:rPr>
              <a:t>It enters the embryo sac through </a:t>
            </a:r>
            <a:r>
              <a:rPr lang="en-IN" dirty="0" err="1" smtClean="0">
                <a:latin typeface="Calibri" pitchFamily="34" charset="0"/>
                <a:cs typeface="Calibri" pitchFamily="34" charset="0"/>
              </a:rPr>
              <a:t>filliform</a:t>
            </a:r>
            <a:r>
              <a:rPr lang="en-IN" dirty="0" smtClean="0">
                <a:latin typeface="Calibri" pitchFamily="34" charset="0"/>
                <a:cs typeface="Calibri" pitchFamily="34" charset="0"/>
              </a:rPr>
              <a:t> apparatus of one </a:t>
            </a:r>
            <a:r>
              <a:rPr lang="en-IN" dirty="0" err="1" smtClean="0">
                <a:latin typeface="Calibri" pitchFamily="34" charset="0"/>
                <a:cs typeface="Calibri" pitchFamily="34" charset="0"/>
              </a:rPr>
              <a:t>synergids</a:t>
            </a:r>
            <a:r>
              <a:rPr lang="en-IN" dirty="0" smtClean="0">
                <a:latin typeface="Calibri" pitchFamily="34" charset="0"/>
                <a:cs typeface="Calibri" pitchFamily="34" charset="0"/>
              </a:rPr>
              <a:t> to liberate male gametes. </a:t>
            </a:r>
            <a:endParaRPr lang="en-IN" dirty="0">
              <a:latin typeface="Calibri" pitchFamily="34" charset="0"/>
              <a:cs typeface="Calibri"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rotWithShape="1">
          <a:blip r:embed="rId3">
            <a:alphaModFix/>
          </a:blip>
          <a:srcRect/>
          <a:stretch/>
        </p:blipFill>
        <p:spPr>
          <a:xfrm>
            <a:off x="8218350" y="0"/>
            <a:ext cx="925650" cy="925650"/>
          </a:xfrm>
          <a:prstGeom prst="rect">
            <a:avLst/>
          </a:prstGeom>
          <a:noFill/>
          <a:ln>
            <a:noFill/>
          </a:ln>
        </p:spPr>
      </p:pic>
      <p:sp>
        <p:nvSpPr>
          <p:cNvPr id="63" name="Google Shape;63;p14"/>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endParaRPr sz="1800" b="1" i="0" u="none" strike="noStrike" cap="none">
              <a:solidFill>
                <a:srgbClr val="000000"/>
              </a:solidFill>
              <a:latin typeface="Arial"/>
              <a:ea typeface="Arial"/>
              <a:cs typeface="Arial"/>
              <a:sym typeface="Arial"/>
            </a:endParaRPr>
          </a:p>
        </p:txBody>
      </p:sp>
      <p:sp>
        <p:nvSpPr>
          <p:cNvPr id="64" name="Google Shape;64;p14"/>
          <p:cNvSpPr txBox="1"/>
          <p:nvPr/>
        </p:nvSpPr>
        <p:spPr>
          <a:xfrm>
            <a:off x="272675" y="1437700"/>
            <a:ext cx="8688300" cy="2889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 name="Rectangle 4"/>
          <p:cNvSpPr/>
          <p:nvPr/>
        </p:nvSpPr>
        <p:spPr>
          <a:xfrm>
            <a:off x="1650585" y="270588"/>
            <a:ext cx="5310052" cy="430887"/>
          </a:xfrm>
          <a:prstGeom prst="rect">
            <a:avLst/>
          </a:prstGeom>
        </p:spPr>
        <p:txBody>
          <a:bodyPr wrap="square">
            <a:spAutoFit/>
          </a:bodyPr>
          <a:lstStyle/>
          <a:p>
            <a:r>
              <a:rPr lang="en-US" sz="2200" b="1" dirty="0" smtClean="0">
                <a:solidFill>
                  <a:srgbClr val="FF0000"/>
                </a:solidFill>
                <a:latin typeface="Calibri" pitchFamily="34" charset="0"/>
                <a:cs typeface="Calibri" pitchFamily="34" charset="0"/>
              </a:rPr>
              <a:t>ENTRY OF POLLEN TUBE INTO EMBRYO-SAC</a:t>
            </a:r>
            <a:endParaRPr lang="en-US" sz="2200" dirty="0">
              <a:solidFill>
                <a:srgbClr val="FF0000"/>
              </a:solidFill>
              <a:latin typeface="Calibri" pitchFamily="34" charset="0"/>
              <a:cs typeface="Calibri" pitchFamily="34" charset="0"/>
            </a:endParaRPr>
          </a:p>
        </p:txBody>
      </p:sp>
      <p:pic>
        <p:nvPicPr>
          <p:cNvPr id="6" name="Content Placeholder 4" descr="pollen entry.png"/>
          <p:cNvPicPr>
            <a:picLocks noChangeAspect="1"/>
          </p:cNvPicPr>
          <p:nvPr/>
        </p:nvPicPr>
        <p:blipFill>
          <a:blip r:embed="rId4"/>
          <a:srcRect/>
          <a:stretch>
            <a:fillRect/>
          </a:stretch>
        </p:blipFill>
        <p:spPr>
          <a:xfrm>
            <a:off x="1051249" y="1195873"/>
            <a:ext cx="2219923" cy="3096208"/>
          </a:xfrm>
          <a:prstGeom prst="rect">
            <a:avLst/>
          </a:prstGeom>
          <a:noFill/>
          <a:ln>
            <a:noFill/>
          </a:ln>
        </p:spPr>
      </p:pic>
      <p:pic>
        <p:nvPicPr>
          <p:cNvPr id="7" name="Content Placeholder 8" descr="ENTRY.jpg"/>
          <p:cNvPicPr>
            <a:picLocks noChangeAspect="1"/>
          </p:cNvPicPr>
          <p:nvPr/>
        </p:nvPicPr>
        <p:blipFill>
          <a:blip r:embed="rId5"/>
          <a:srcRect/>
          <a:stretch>
            <a:fillRect/>
          </a:stretch>
        </p:blipFill>
        <p:spPr>
          <a:xfrm>
            <a:off x="3331028" y="1223864"/>
            <a:ext cx="5215812" cy="3133532"/>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rotWithShape="1">
          <a:blip r:embed="rId3">
            <a:alphaModFix/>
          </a:blip>
          <a:srcRect/>
          <a:stretch/>
        </p:blipFill>
        <p:spPr>
          <a:xfrm>
            <a:off x="8218350" y="0"/>
            <a:ext cx="925650" cy="925650"/>
          </a:xfrm>
          <a:prstGeom prst="rect">
            <a:avLst/>
          </a:prstGeom>
          <a:noFill/>
          <a:ln>
            <a:noFill/>
          </a:ln>
        </p:spPr>
      </p:pic>
      <p:sp>
        <p:nvSpPr>
          <p:cNvPr id="63" name="Google Shape;63;p14"/>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endParaRPr sz="1800" b="1" i="0" u="none" strike="noStrike" cap="none">
              <a:solidFill>
                <a:srgbClr val="000000"/>
              </a:solidFill>
              <a:latin typeface="Arial"/>
              <a:ea typeface="Arial"/>
              <a:cs typeface="Arial"/>
              <a:sym typeface="Arial"/>
            </a:endParaRPr>
          </a:p>
        </p:txBody>
      </p:sp>
      <p:sp>
        <p:nvSpPr>
          <p:cNvPr id="64" name="Google Shape;64;p14"/>
          <p:cNvSpPr txBox="1"/>
          <p:nvPr/>
        </p:nvSpPr>
        <p:spPr>
          <a:xfrm>
            <a:off x="272675" y="1437700"/>
            <a:ext cx="8688300" cy="2889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 name="Rectangle 4"/>
          <p:cNvSpPr/>
          <p:nvPr/>
        </p:nvSpPr>
        <p:spPr>
          <a:xfrm>
            <a:off x="2842066" y="0"/>
            <a:ext cx="3443571" cy="430887"/>
          </a:xfrm>
          <a:prstGeom prst="rect">
            <a:avLst/>
          </a:prstGeom>
        </p:spPr>
        <p:txBody>
          <a:bodyPr wrap="none">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200" b="1" dirty="0" smtClean="0">
                <a:solidFill>
                  <a:srgbClr val="FF0000"/>
                </a:solidFill>
                <a:latin typeface="Calibri" pitchFamily="34" charset="0"/>
                <a:cs typeface="Calibri" pitchFamily="34" charset="0"/>
              </a:rPr>
              <a:t>ARTIFICIAL</a:t>
            </a:r>
            <a:r>
              <a:rPr lang="en-IN" sz="2200" dirty="0" smtClean="0">
                <a:solidFill>
                  <a:srgbClr val="FF0000"/>
                </a:solidFill>
                <a:latin typeface="Calibri" pitchFamily="34" charset="0"/>
                <a:cs typeface="Calibri" pitchFamily="34" charset="0"/>
              </a:rPr>
              <a:t> </a:t>
            </a:r>
            <a:r>
              <a:rPr lang="en-US" sz="2200" b="1" dirty="0" smtClean="0">
                <a:solidFill>
                  <a:srgbClr val="FF0000"/>
                </a:solidFill>
                <a:latin typeface="Calibri" pitchFamily="34" charset="0"/>
                <a:cs typeface="Calibri" pitchFamily="34" charset="0"/>
              </a:rPr>
              <a:t>HYBRIDISATION</a:t>
            </a:r>
            <a:r>
              <a:rPr lang="en-IN" sz="2200" dirty="0" smtClean="0">
                <a:solidFill>
                  <a:srgbClr val="FF0000"/>
                </a:solidFill>
                <a:latin typeface="Calibri" pitchFamily="34" charset="0"/>
                <a:cs typeface="Calibri" pitchFamily="34" charset="0"/>
              </a:rPr>
              <a:t> </a:t>
            </a:r>
            <a:endParaRPr lang="en-IN" sz="2200" dirty="0">
              <a:solidFill>
                <a:srgbClr val="FF0000"/>
              </a:solidFill>
              <a:latin typeface="Calibri" pitchFamily="34" charset="0"/>
              <a:cs typeface="Calibri" pitchFamily="34" charset="0"/>
            </a:endParaRPr>
          </a:p>
        </p:txBody>
      </p:sp>
      <p:sp>
        <p:nvSpPr>
          <p:cNvPr id="6" name="Rectangle 5"/>
          <p:cNvSpPr/>
          <p:nvPr/>
        </p:nvSpPr>
        <p:spPr>
          <a:xfrm>
            <a:off x="970382" y="709569"/>
            <a:ext cx="6690049" cy="2031325"/>
          </a:xfrm>
          <a:prstGeom prst="rect">
            <a:avLst/>
          </a:prstGeom>
        </p:spPr>
        <p:txBody>
          <a:bodyPr wrap="square">
            <a:spAutoFit/>
          </a:bodyPr>
          <a:lstStyle/>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dirty="0" smtClean="0">
                <a:latin typeface="Calibri" pitchFamily="34" charset="0"/>
                <a:cs typeface="Calibri" pitchFamily="34" charset="0"/>
              </a:rPr>
              <a:t>Is one of the major approaches of crop improvement programme. In such crossing experiments it is important to make sure that only the desired pollen grains are used for pollination and the stigma is protected from contamination (from unwanted pollen).</a:t>
            </a: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IN" dirty="0" smtClean="0">
              <a:latin typeface="Calibri" pitchFamily="34" charset="0"/>
              <a:cs typeface="Calibri" pitchFamily="34" charset="0"/>
            </a:endParaRP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dirty="0" smtClean="0">
                <a:latin typeface="Calibri" pitchFamily="34" charset="0"/>
                <a:cs typeface="Calibri" pitchFamily="34" charset="0"/>
              </a:rPr>
              <a:t>This is achieved by emasculation and bagging techniques.</a:t>
            </a: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dirty="0" smtClean="0">
                <a:latin typeface="Calibri" pitchFamily="34" charset="0"/>
                <a:cs typeface="Calibri" pitchFamily="34" charset="0"/>
              </a:rPr>
              <a:t>If the female parent bears bisexual flowers, removal of anthers from the flower bud before the anther dehisces using a pair of forceps is necessary.</a:t>
            </a: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IN" dirty="0" smtClean="0">
              <a:latin typeface="Calibri" pitchFamily="34" charset="0"/>
              <a:cs typeface="Calibri" pitchFamily="34" charset="0"/>
            </a:endParaRP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dirty="0" smtClean="0">
                <a:latin typeface="Calibri" pitchFamily="34" charset="0"/>
                <a:cs typeface="Calibri" pitchFamily="34" charset="0"/>
              </a:rPr>
              <a:t>This step is referred to as emasculation. </a:t>
            </a:r>
            <a:endParaRPr lang="en-IN" dirty="0">
              <a:latin typeface="Calibri" pitchFamily="34" charset="0"/>
              <a:cs typeface="Calibri" pitchFamily="34" charset="0"/>
            </a:endParaRPr>
          </a:p>
        </p:txBody>
      </p:sp>
      <p:sp>
        <p:nvSpPr>
          <p:cNvPr id="7" name="Rectangle 6"/>
          <p:cNvSpPr/>
          <p:nvPr/>
        </p:nvSpPr>
        <p:spPr>
          <a:xfrm>
            <a:off x="3324525" y="2753764"/>
            <a:ext cx="2089033" cy="430887"/>
          </a:xfrm>
          <a:prstGeom prst="rect">
            <a:avLst/>
          </a:prstGeom>
        </p:spPr>
        <p:txBody>
          <a:bodyPr wrap="none">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200" b="1" dirty="0" smtClean="0">
                <a:solidFill>
                  <a:srgbClr val="FF0000"/>
                </a:solidFill>
                <a:latin typeface="Calibri" pitchFamily="34" charset="0"/>
                <a:cs typeface="Calibri" pitchFamily="34" charset="0"/>
              </a:rPr>
              <a:t>EMASCULATION</a:t>
            </a:r>
            <a:endParaRPr lang="en-US" sz="2200" b="1" dirty="0">
              <a:solidFill>
                <a:srgbClr val="FF0000"/>
              </a:solidFill>
              <a:latin typeface="Calibri" pitchFamily="34" charset="0"/>
              <a:cs typeface="Calibri" pitchFamily="34" charset="0"/>
            </a:endParaRPr>
          </a:p>
        </p:txBody>
      </p:sp>
      <p:pic>
        <p:nvPicPr>
          <p:cNvPr id="8" name="Picture 1"/>
          <p:cNvPicPr>
            <a:picLocks noChangeAspect="1" noChangeArrowheads="1"/>
          </p:cNvPicPr>
          <p:nvPr/>
        </p:nvPicPr>
        <p:blipFill>
          <a:blip r:embed="rId4"/>
          <a:srcRect/>
          <a:stretch>
            <a:fillRect/>
          </a:stretch>
        </p:blipFill>
        <p:spPr bwMode="auto">
          <a:xfrm>
            <a:off x="735207" y="3209730"/>
            <a:ext cx="2834745" cy="1730797"/>
          </a:xfrm>
          <a:prstGeom prst="rect">
            <a:avLst/>
          </a:prstGeom>
          <a:noFill/>
          <a:ln w="9525">
            <a:noFill/>
            <a:round/>
            <a:headEnd/>
            <a:tailEnd/>
          </a:ln>
        </p:spPr>
      </p:pic>
      <p:pic>
        <p:nvPicPr>
          <p:cNvPr id="9" name="Picture 2"/>
          <p:cNvPicPr>
            <a:picLocks noChangeAspect="1" noChangeArrowheads="1"/>
          </p:cNvPicPr>
          <p:nvPr/>
        </p:nvPicPr>
        <p:blipFill>
          <a:blip r:embed="rId5"/>
          <a:srcRect/>
          <a:stretch>
            <a:fillRect/>
          </a:stretch>
        </p:blipFill>
        <p:spPr bwMode="auto">
          <a:xfrm>
            <a:off x="5242740" y="3228392"/>
            <a:ext cx="3136150" cy="1739594"/>
          </a:xfrm>
          <a:prstGeom prst="rect">
            <a:avLst/>
          </a:prstGeom>
          <a:noFill/>
          <a:ln w="9525">
            <a:noFill/>
            <a:round/>
            <a:headEnd/>
            <a:tailEnd/>
          </a:ln>
        </p:spPr>
      </p:pic>
      <p:sp>
        <p:nvSpPr>
          <p:cNvPr id="10" name="Rectangle 9"/>
          <p:cNvSpPr/>
          <p:nvPr/>
        </p:nvSpPr>
        <p:spPr>
          <a:xfrm>
            <a:off x="3540384" y="3864107"/>
            <a:ext cx="2328571" cy="307777"/>
          </a:xfrm>
          <a:prstGeom prst="rect">
            <a:avLst/>
          </a:prstGeom>
        </p:spPr>
        <p:txBody>
          <a:bodyPr wrap="square">
            <a:spAutoFit/>
          </a:bodyPr>
          <a:lstStyle/>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b="1" dirty="0" smtClean="0">
                <a:latin typeface="Calibri" pitchFamily="34" charset="0"/>
                <a:cs typeface="Calibri" pitchFamily="34" charset="0"/>
              </a:rPr>
              <a:t>Removal of anther</a:t>
            </a:r>
            <a:endParaRPr lang="en-IN" b="1" dirty="0">
              <a:latin typeface="Calibri" pitchFamily="34" charset="0"/>
              <a:cs typeface="Calibri"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rotWithShape="1">
          <a:blip r:embed="rId3">
            <a:alphaModFix/>
          </a:blip>
          <a:srcRect/>
          <a:stretch/>
        </p:blipFill>
        <p:spPr>
          <a:xfrm>
            <a:off x="8218350" y="0"/>
            <a:ext cx="925650" cy="925650"/>
          </a:xfrm>
          <a:prstGeom prst="rect">
            <a:avLst/>
          </a:prstGeom>
          <a:noFill/>
          <a:ln>
            <a:noFill/>
          </a:ln>
        </p:spPr>
      </p:pic>
      <p:sp>
        <p:nvSpPr>
          <p:cNvPr id="63" name="Google Shape;63;p14"/>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endParaRPr sz="1800" b="1" i="0" u="none" strike="noStrike" cap="none">
              <a:solidFill>
                <a:srgbClr val="000000"/>
              </a:solidFill>
              <a:latin typeface="Arial"/>
              <a:ea typeface="Arial"/>
              <a:cs typeface="Arial"/>
              <a:sym typeface="Arial"/>
            </a:endParaRPr>
          </a:p>
        </p:txBody>
      </p:sp>
      <p:sp>
        <p:nvSpPr>
          <p:cNvPr id="64" name="Google Shape;64;p14"/>
          <p:cNvSpPr txBox="1"/>
          <p:nvPr/>
        </p:nvSpPr>
        <p:spPr>
          <a:xfrm>
            <a:off x="272675" y="1437700"/>
            <a:ext cx="8688300" cy="2889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 name="Rectangle 4"/>
          <p:cNvSpPr/>
          <p:nvPr/>
        </p:nvSpPr>
        <p:spPr>
          <a:xfrm>
            <a:off x="2832735" y="0"/>
            <a:ext cx="3443571" cy="430887"/>
          </a:xfrm>
          <a:prstGeom prst="rect">
            <a:avLst/>
          </a:prstGeom>
        </p:spPr>
        <p:txBody>
          <a:bodyPr wrap="none">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200" b="1" dirty="0" smtClean="0">
                <a:solidFill>
                  <a:srgbClr val="FF0000"/>
                </a:solidFill>
                <a:latin typeface="Calibri" pitchFamily="34" charset="0"/>
                <a:cs typeface="Calibri" pitchFamily="34" charset="0"/>
              </a:rPr>
              <a:t>ARTIFICIAL</a:t>
            </a:r>
            <a:r>
              <a:rPr lang="en-IN" sz="2200" dirty="0" smtClean="0">
                <a:solidFill>
                  <a:srgbClr val="FF0000"/>
                </a:solidFill>
                <a:latin typeface="Calibri" pitchFamily="34" charset="0"/>
                <a:cs typeface="Calibri" pitchFamily="34" charset="0"/>
              </a:rPr>
              <a:t> </a:t>
            </a:r>
            <a:r>
              <a:rPr lang="en-US" sz="2200" b="1" dirty="0" smtClean="0">
                <a:solidFill>
                  <a:srgbClr val="FF0000"/>
                </a:solidFill>
                <a:latin typeface="Calibri" pitchFamily="34" charset="0"/>
                <a:cs typeface="Calibri" pitchFamily="34" charset="0"/>
              </a:rPr>
              <a:t>HYBRIDISATION</a:t>
            </a:r>
            <a:r>
              <a:rPr lang="en-IN" sz="2200" dirty="0" smtClean="0">
                <a:solidFill>
                  <a:srgbClr val="FF0000"/>
                </a:solidFill>
                <a:latin typeface="Calibri" pitchFamily="34" charset="0"/>
                <a:cs typeface="Calibri" pitchFamily="34" charset="0"/>
              </a:rPr>
              <a:t> </a:t>
            </a:r>
            <a:endParaRPr lang="en-IN" sz="2200" dirty="0">
              <a:solidFill>
                <a:srgbClr val="FF0000"/>
              </a:solidFill>
              <a:latin typeface="Calibri" pitchFamily="34" charset="0"/>
              <a:cs typeface="Calibri" pitchFamily="34" charset="0"/>
            </a:endParaRPr>
          </a:p>
        </p:txBody>
      </p:sp>
      <p:sp>
        <p:nvSpPr>
          <p:cNvPr id="6" name="Rectangle 5"/>
          <p:cNvSpPr/>
          <p:nvPr/>
        </p:nvSpPr>
        <p:spPr>
          <a:xfrm>
            <a:off x="639580" y="803666"/>
            <a:ext cx="1109599" cy="369332"/>
          </a:xfrm>
          <a:prstGeom prst="rect">
            <a:avLst/>
          </a:prstGeom>
        </p:spPr>
        <p:txBody>
          <a:bodyPr wrap="none">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1800" b="1" dirty="0" smtClean="0">
                <a:solidFill>
                  <a:schemeClr val="tx1"/>
                </a:solidFill>
                <a:latin typeface="Calibri" pitchFamily="34" charset="0"/>
                <a:cs typeface="Calibri" pitchFamily="34" charset="0"/>
              </a:rPr>
              <a:t>BAGGING</a:t>
            </a:r>
            <a:endParaRPr lang="en-IN" sz="1800" b="1" dirty="0">
              <a:solidFill>
                <a:schemeClr val="tx1"/>
              </a:solidFill>
              <a:latin typeface="Calibri" pitchFamily="34" charset="0"/>
              <a:cs typeface="Calibri" pitchFamily="34" charset="0"/>
            </a:endParaRPr>
          </a:p>
        </p:txBody>
      </p:sp>
      <p:sp>
        <p:nvSpPr>
          <p:cNvPr id="7" name="Rectangle 6"/>
          <p:cNvSpPr/>
          <p:nvPr/>
        </p:nvSpPr>
        <p:spPr>
          <a:xfrm>
            <a:off x="587828" y="1584919"/>
            <a:ext cx="4572000" cy="1169551"/>
          </a:xfrm>
          <a:prstGeom prst="rect">
            <a:avLst/>
          </a:prstGeom>
        </p:spPr>
        <p:txBody>
          <a:bodyPr>
            <a:spAutoFit/>
          </a:bodyPr>
          <a:lstStyle/>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dirty="0" smtClean="0">
                <a:latin typeface="Calibri" pitchFamily="34" charset="0"/>
                <a:cs typeface="Calibri" pitchFamily="34" charset="0"/>
              </a:rPr>
              <a:t>Emasculated flowers have to be covered with a bag of suitable size, generally made up of butter paper, to prevent contamination of its stigma with unwanted pollen. </a:t>
            </a: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IN" b="1" dirty="0" smtClean="0"/>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dirty="0" smtClean="0">
                <a:solidFill>
                  <a:schemeClr val="tx1"/>
                </a:solidFill>
                <a:latin typeface="Calibri" pitchFamily="34" charset="0"/>
                <a:cs typeface="Calibri" pitchFamily="34" charset="0"/>
              </a:rPr>
              <a:t>This process is </a:t>
            </a:r>
            <a:r>
              <a:rPr lang="en-IN" dirty="0" smtClean="0">
                <a:solidFill>
                  <a:schemeClr val="tx1"/>
                </a:solidFill>
                <a:latin typeface="Calibri" pitchFamily="34" charset="0"/>
                <a:cs typeface="Calibri" pitchFamily="34" charset="0"/>
              </a:rPr>
              <a:t>called bagging.</a:t>
            </a:r>
            <a:endParaRPr lang="en-US" dirty="0">
              <a:solidFill>
                <a:schemeClr val="tx1"/>
              </a:solidFill>
              <a:latin typeface="Calibri" pitchFamily="34" charset="0"/>
              <a:cs typeface="Calibri" pitchFamily="34" charset="0"/>
            </a:endParaRPr>
          </a:p>
        </p:txBody>
      </p:sp>
      <p:pic>
        <p:nvPicPr>
          <p:cNvPr id="8" name="Picture 1"/>
          <p:cNvPicPr>
            <a:picLocks noChangeAspect="1" noChangeArrowheads="1"/>
          </p:cNvPicPr>
          <p:nvPr/>
        </p:nvPicPr>
        <p:blipFill>
          <a:blip r:embed="rId4"/>
          <a:srcRect/>
          <a:stretch>
            <a:fillRect/>
          </a:stretch>
        </p:blipFill>
        <p:spPr bwMode="auto">
          <a:xfrm>
            <a:off x="5687181" y="1716833"/>
            <a:ext cx="3170419" cy="2121516"/>
          </a:xfrm>
          <a:prstGeom prst="rect">
            <a:avLst/>
          </a:prstGeom>
          <a:noFill/>
          <a:ln w="9525">
            <a:noFill/>
            <a:round/>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rotWithShape="1">
          <a:blip r:embed="rId3">
            <a:alphaModFix/>
          </a:blip>
          <a:srcRect/>
          <a:stretch/>
        </p:blipFill>
        <p:spPr>
          <a:xfrm>
            <a:off x="8218350" y="0"/>
            <a:ext cx="925650" cy="925650"/>
          </a:xfrm>
          <a:prstGeom prst="rect">
            <a:avLst/>
          </a:prstGeom>
          <a:noFill/>
          <a:ln>
            <a:noFill/>
          </a:ln>
        </p:spPr>
      </p:pic>
      <p:sp>
        <p:nvSpPr>
          <p:cNvPr id="63" name="Google Shape;63;p14"/>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endParaRPr sz="1800" b="1" i="0" u="none" strike="noStrike" cap="none">
              <a:solidFill>
                <a:srgbClr val="000000"/>
              </a:solidFill>
              <a:latin typeface="Arial"/>
              <a:ea typeface="Arial"/>
              <a:cs typeface="Arial"/>
              <a:sym typeface="Arial"/>
            </a:endParaRPr>
          </a:p>
        </p:txBody>
      </p:sp>
      <p:sp>
        <p:nvSpPr>
          <p:cNvPr id="64" name="Google Shape;64;p14"/>
          <p:cNvSpPr txBox="1"/>
          <p:nvPr/>
        </p:nvSpPr>
        <p:spPr>
          <a:xfrm>
            <a:off x="272675" y="1437700"/>
            <a:ext cx="8688300" cy="2889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 name="Rectangle 4"/>
          <p:cNvSpPr/>
          <p:nvPr/>
        </p:nvSpPr>
        <p:spPr>
          <a:xfrm>
            <a:off x="681135" y="117446"/>
            <a:ext cx="7632440" cy="430887"/>
          </a:xfrm>
          <a:prstGeom prst="rect">
            <a:avLst/>
          </a:prstGeom>
        </p:spPr>
        <p:txBody>
          <a:bodyPr wrap="square">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sz="2200" b="1" dirty="0" smtClean="0">
                <a:solidFill>
                  <a:srgbClr val="FF0000"/>
                </a:solidFill>
                <a:latin typeface="Calibri" pitchFamily="34" charset="0"/>
                <a:cs typeface="Calibri" pitchFamily="34" charset="0"/>
              </a:rPr>
              <a:t>ARTIFICIAL POLLINATION (</a:t>
            </a:r>
            <a:r>
              <a:rPr lang="en-IN" sz="2200" b="1" dirty="0" smtClean="0">
                <a:solidFill>
                  <a:srgbClr val="FF0000"/>
                </a:solidFill>
                <a:latin typeface="Calibri" pitchFamily="34" charset="0"/>
                <a:cs typeface="Calibri" pitchFamily="34" charset="0"/>
              </a:rPr>
              <a:t>DUSTING)AND </a:t>
            </a:r>
            <a:r>
              <a:rPr lang="en-IN" sz="2200" b="1" dirty="0" smtClean="0">
                <a:solidFill>
                  <a:srgbClr val="FF0000"/>
                </a:solidFill>
                <a:latin typeface="Calibri" pitchFamily="34" charset="0"/>
                <a:cs typeface="Calibri" pitchFamily="34" charset="0"/>
              </a:rPr>
              <a:t>REBAGGING</a:t>
            </a:r>
            <a:endParaRPr lang="en-IN" sz="2200" b="1" dirty="0">
              <a:solidFill>
                <a:srgbClr val="FF0000"/>
              </a:solidFill>
              <a:latin typeface="Calibri" pitchFamily="34" charset="0"/>
              <a:cs typeface="Calibri" pitchFamily="34" charset="0"/>
            </a:endParaRPr>
          </a:p>
        </p:txBody>
      </p:sp>
      <p:sp>
        <p:nvSpPr>
          <p:cNvPr id="6" name="Rectangle 5"/>
          <p:cNvSpPr/>
          <p:nvPr/>
        </p:nvSpPr>
        <p:spPr>
          <a:xfrm>
            <a:off x="811763" y="1175212"/>
            <a:ext cx="6111551" cy="738664"/>
          </a:xfrm>
          <a:prstGeom prst="rect">
            <a:avLst/>
          </a:prstGeom>
        </p:spPr>
        <p:txBody>
          <a:bodyPr wrap="square">
            <a:spAutoFit/>
          </a:bodyPr>
          <a:lstStyle/>
          <a:p>
            <a:r>
              <a:rPr lang="en-IN" dirty="0" smtClean="0">
                <a:solidFill>
                  <a:schemeClr val="tx1"/>
                </a:solidFill>
                <a:latin typeface="Calibri" pitchFamily="34" charset="0"/>
                <a:cs typeface="Calibri" pitchFamily="34" charset="0"/>
              </a:rPr>
              <a:t>When the stigma of bagged flower attains receptivity, matured pollen grains collected from anthers of the desired male parent are dusted on the stigma, and the flowers are </a:t>
            </a:r>
            <a:r>
              <a:rPr lang="en-IN" dirty="0" err="1" smtClean="0">
                <a:solidFill>
                  <a:schemeClr val="tx1"/>
                </a:solidFill>
                <a:latin typeface="Calibri" pitchFamily="34" charset="0"/>
                <a:cs typeface="Calibri" pitchFamily="34" charset="0"/>
              </a:rPr>
              <a:t>rebagged</a:t>
            </a:r>
            <a:r>
              <a:rPr lang="en-IN" dirty="0" smtClean="0">
                <a:solidFill>
                  <a:schemeClr val="tx1"/>
                </a:solidFill>
                <a:latin typeface="Calibri" pitchFamily="34" charset="0"/>
                <a:cs typeface="Calibri" pitchFamily="34" charset="0"/>
              </a:rPr>
              <a:t>, and the fruits allowed to develop.</a:t>
            </a:r>
            <a:endParaRPr lang="en-US" dirty="0">
              <a:solidFill>
                <a:schemeClr val="tx1"/>
              </a:solidFill>
              <a:latin typeface="Calibri" pitchFamily="34" charset="0"/>
              <a:cs typeface="Calibri" pitchFamily="34" charset="0"/>
            </a:endParaRPr>
          </a:p>
        </p:txBody>
      </p:sp>
      <p:pic>
        <p:nvPicPr>
          <p:cNvPr id="7" name="Picture 3"/>
          <p:cNvPicPr>
            <a:picLocks noChangeAspect="1" noChangeArrowheads="1"/>
          </p:cNvPicPr>
          <p:nvPr/>
        </p:nvPicPr>
        <p:blipFill>
          <a:blip r:embed="rId4"/>
          <a:srcRect/>
          <a:stretch>
            <a:fillRect/>
          </a:stretch>
        </p:blipFill>
        <p:spPr bwMode="auto">
          <a:xfrm>
            <a:off x="1347529" y="2011751"/>
            <a:ext cx="4288162" cy="2869996"/>
          </a:xfrm>
          <a:prstGeom prst="rect">
            <a:avLst/>
          </a:prstGeom>
          <a:noFill/>
          <a:ln w="9525">
            <a:noFill/>
            <a:round/>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pic>
        <p:nvPicPr>
          <p:cNvPr id="76" name="Google Shape;76;p16"/>
          <p:cNvPicPr preferRelativeResize="0"/>
          <p:nvPr/>
        </p:nvPicPr>
        <p:blipFill rotWithShape="1">
          <a:blip r:embed="rId3">
            <a:alphaModFix/>
          </a:blip>
          <a:srcRect/>
          <a:stretch/>
        </p:blipFill>
        <p:spPr>
          <a:xfrm>
            <a:off x="8218350" y="0"/>
            <a:ext cx="925650" cy="925650"/>
          </a:xfrm>
          <a:prstGeom prst="rect">
            <a:avLst/>
          </a:prstGeom>
          <a:noFill/>
          <a:ln>
            <a:noFill/>
          </a:ln>
        </p:spPr>
      </p:pic>
      <p:sp>
        <p:nvSpPr>
          <p:cNvPr id="77" name="Google Shape;77;p16"/>
          <p:cNvSpPr txBox="1"/>
          <p:nvPr/>
        </p:nvSpPr>
        <p:spPr>
          <a:xfrm>
            <a:off x="621425" y="743500"/>
            <a:ext cx="7801200" cy="3562200"/>
          </a:xfrm>
          <a:prstGeom prst="rect">
            <a:avLst/>
          </a:prstGeom>
          <a:noFill/>
          <a:ln>
            <a:noFill/>
          </a:ln>
        </p:spPr>
        <p:txBody>
          <a:bodyPr spcFirstLastPara="1" wrap="square" lIns="91425" tIns="91425" rIns="91425" bIns="91425" anchor="ctr" anchorCtr="0">
            <a:noAutofit/>
          </a:bodyPr>
          <a:lstStyle/>
          <a:p>
            <a:pPr marL="457200" marR="0" lvl="0" indent="0" algn="ctr" rtl="0">
              <a:lnSpc>
                <a:spcPct val="115000"/>
              </a:lnSpc>
              <a:spcBef>
                <a:spcPts val="0"/>
              </a:spcBef>
              <a:spcAft>
                <a:spcPts val="0"/>
              </a:spcAft>
              <a:buClr>
                <a:srgbClr val="000000"/>
              </a:buClr>
              <a:buSzPts val="4000"/>
              <a:buFont typeface="Arial"/>
              <a:buNone/>
            </a:pPr>
            <a:r>
              <a:rPr lang="en" sz="4000" b="1" i="0" u="none" strike="noStrike" cap="none">
                <a:solidFill>
                  <a:srgbClr val="000000"/>
                </a:solidFill>
                <a:latin typeface="Arial"/>
                <a:ea typeface="Arial"/>
                <a:cs typeface="Arial"/>
                <a:sym typeface="Arial"/>
              </a:rPr>
              <a:t>THANKING YOU</a:t>
            </a:r>
            <a:endParaRPr sz="4000" b="1" i="0" u="none" strike="noStrike" cap="none">
              <a:solidFill>
                <a:srgbClr val="000000"/>
              </a:solidFill>
              <a:latin typeface="Arial"/>
              <a:ea typeface="Arial"/>
              <a:cs typeface="Arial"/>
              <a:sym typeface="Arial"/>
            </a:endParaRPr>
          </a:p>
          <a:p>
            <a:pPr marL="457200" marR="0" lvl="0" indent="0" algn="ctr" rtl="0">
              <a:lnSpc>
                <a:spcPct val="115000"/>
              </a:lnSpc>
              <a:spcBef>
                <a:spcPts val="0"/>
              </a:spcBef>
              <a:spcAft>
                <a:spcPts val="0"/>
              </a:spcAft>
              <a:buClr>
                <a:srgbClr val="000000"/>
              </a:buClr>
              <a:buSzPts val="4000"/>
              <a:buFont typeface="Arial"/>
              <a:buNone/>
            </a:pPr>
            <a:r>
              <a:rPr lang="en" sz="4000" b="1" i="0" u="none" strike="noStrike" cap="none">
                <a:solidFill>
                  <a:srgbClr val="FF0000"/>
                </a:solidFill>
                <a:latin typeface="Arial"/>
                <a:ea typeface="Arial"/>
                <a:cs typeface="Arial"/>
                <a:sym typeface="Arial"/>
              </a:rPr>
              <a:t>ODM EDUCATIONAL GROUP</a:t>
            </a:r>
            <a:endParaRPr sz="4000" b="1"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rotWithShape="1">
          <a:blip r:embed="rId3">
            <a:alphaModFix/>
          </a:blip>
          <a:srcRect/>
          <a:stretch/>
        </p:blipFill>
        <p:spPr>
          <a:xfrm>
            <a:off x="8218350" y="0"/>
            <a:ext cx="925650" cy="925650"/>
          </a:xfrm>
          <a:prstGeom prst="rect">
            <a:avLst/>
          </a:prstGeom>
          <a:noFill/>
          <a:ln>
            <a:noFill/>
          </a:ln>
        </p:spPr>
      </p:pic>
      <p:sp>
        <p:nvSpPr>
          <p:cNvPr id="63" name="Google Shape;63;p14"/>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endParaRPr sz="1800" b="1" i="0" u="none" strike="noStrike" cap="none">
              <a:solidFill>
                <a:srgbClr val="000000"/>
              </a:solidFill>
              <a:latin typeface="Arial"/>
              <a:ea typeface="Arial"/>
              <a:cs typeface="Arial"/>
              <a:sym typeface="Arial"/>
            </a:endParaRPr>
          </a:p>
        </p:txBody>
      </p:sp>
      <p:sp>
        <p:nvSpPr>
          <p:cNvPr id="64" name="Google Shape;64;p14"/>
          <p:cNvSpPr txBox="1"/>
          <p:nvPr/>
        </p:nvSpPr>
        <p:spPr>
          <a:xfrm>
            <a:off x="272675" y="1437700"/>
            <a:ext cx="8688300" cy="2889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 name="Rectangle 4"/>
          <p:cNvSpPr/>
          <p:nvPr/>
        </p:nvSpPr>
        <p:spPr>
          <a:xfrm>
            <a:off x="2726969" y="150523"/>
            <a:ext cx="3145413" cy="430887"/>
          </a:xfrm>
          <a:prstGeom prst="rect">
            <a:avLst/>
          </a:prstGeom>
        </p:spPr>
        <p:txBody>
          <a:bodyPr wrap="none">
            <a:spAutoFit/>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200" b="1" dirty="0" smtClean="0">
                <a:solidFill>
                  <a:srgbClr val="FF0000"/>
                </a:solidFill>
                <a:latin typeface="Calibri" pitchFamily="34" charset="0"/>
                <a:cs typeface="Calibri" pitchFamily="34" charset="0"/>
              </a:rPr>
              <a:t>OUTBREEDING</a:t>
            </a:r>
            <a:r>
              <a:rPr lang="en-IN" sz="2200" b="1" dirty="0" smtClean="0">
                <a:solidFill>
                  <a:srgbClr val="FF0000"/>
                </a:solidFill>
                <a:latin typeface="Calibri" pitchFamily="34" charset="0"/>
                <a:cs typeface="Calibri" pitchFamily="34" charset="0"/>
              </a:rPr>
              <a:t>    </a:t>
            </a:r>
            <a:r>
              <a:rPr lang="en-US" sz="2200" b="1" dirty="0" smtClean="0">
                <a:solidFill>
                  <a:srgbClr val="FF0000"/>
                </a:solidFill>
                <a:latin typeface="Calibri" pitchFamily="34" charset="0"/>
                <a:cs typeface="Calibri" pitchFamily="34" charset="0"/>
              </a:rPr>
              <a:t>DEVICES</a:t>
            </a:r>
            <a:endParaRPr lang="en-US" sz="2200" b="1" dirty="0">
              <a:solidFill>
                <a:srgbClr val="FF0000"/>
              </a:solidFill>
              <a:latin typeface="Calibri" pitchFamily="34" charset="0"/>
              <a:cs typeface="Calibri" pitchFamily="34" charset="0"/>
            </a:endParaRPr>
          </a:p>
        </p:txBody>
      </p:sp>
      <p:sp>
        <p:nvSpPr>
          <p:cNvPr id="6" name="Rectangle 5"/>
          <p:cNvSpPr/>
          <p:nvPr/>
        </p:nvSpPr>
        <p:spPr>
          <a:xfrm>
            <a:off x="989045" y="588222"/>
            <a:ext cx="6036906" cy="523220"/>
          </a:xfrm>
          <a:prstGeom prst="rect">
            <a:avLst/>
          </a:prstGeom>
        </p:spPr>
        <p:txBody>
          <a:bodyPr wrap="square">
            <a:spAutoFit/>
          </a:bodyPr>
          <a:lstStyle/>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dirty="0" err="1" smtClean="0">
                <a:latin typeface="Calibri" pitchFamily="34" charset="0"/>
                <a:cs typeface="Calibri" pitchFamily="34" charset="0"/>
              </a:rPr>
              <a:t>Outbreeding</a:t>
            </a:r>
            <a:r>
              <a:rPr lang="en-IN" dirty="0" smtClean="0">
                <a:latin typeface="Calibri" pitchFamily="34" charset="0"/>
                <a:cs typeface="Calibri" pitchFamily="34" charset="0"/>
              </a:rPr>
              <a:t> devices are mechanisms which are followed and adapted by the plants in order to </a:t>
            </a:r>
            <a:r>
              <a:rPr lang="en-IN" dirty="0" smtClean="0">
                <a:solidFill>
                  <a:schemeClr val="tx1"/>
                </a:solidFill>
                <a:latin typeface="Calibri" pitchFamily="34" charset="0"/>
                <a:cs typeface="Calibri" pitchFamily="34" charset="0"/>
              </a:rPr>
              <a:t>prevent self pollination.</a:t>
            </a:r>
            <a:endParaRPr lang="en-IN" dirty="0">
              <a:solidFill>
                <a:schemeClr val="tx1"/>
              </a:solidFill>
              <a:latin typeface="Calibri" pitchFamily="34" charset="0"/>
              <a:cs typeface="Calibri" pitchFamily="34" charset="0"/>
            </a:endParaRPr>
          </a:p>
        </p:txBody>
      </p:sp>
      <p:sp>
        <p:nvSpPr>
          <p:cNvPr id="7" name="Rectangle 6"/>
          <p:cNvSpPr/>
          <p:nvPr/>
        </p:nvSpPr>
        <p:spPr>
          <a:xfrm>
            <a:off x="979714" y="1375400"/>
            <a:ext cx="5980923" cy="954107"/>
          </a:xfrm>
          <a:prstGeom prst="rect">
            <a:avLst/>
          </a:prstGeom>
        </p:spPr>
        <p:txBody>
          <a:bodyPr wrap="square">
            <a:spAutoFit/>
          </a:bodyPr>
          <a:lstStyle/>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dirty="0" smtClean="0">
                <a:latin typeface="Calibri" pitchFamily="34" charset="0"/>
                <a:cs typeface="Calibri" pitchFamily="34" charset="0"/>
              </a:rPr>
              <a:t>Majority of flowering plants produce hermaphrodite flowers and pollen grains are likely to come in contact with the stigma of the same flower.</a:t>
            </a: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IN" dirty="0" smtClean="0">
              <a:latin typeface="Calibri" pitchFamily="34" charset="0"/>
              <a:cs typeface="Calibri" pitchFamily="34" charset="0"/>
            </a:endParaRP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dirty="0" smtClean="0">
                <a:latin typeface="Calibri" pitchFamily="34" charset="0"/>
                <a:cs typeface="Calibri" pitchFamily="34" charset="0"/>
              </a:rPr>
              <a:t>Continued self-pollination result </a:t>
            </a:r>
            <a:r>
              <a:rPr lang="en-IN" dirty="0" smtClean="0">
                <a:solidFill>
                  <a:schemeClr val="tx1"/>
                </a:solidFill>
                <a:latin typeface="Calibri" pitchFamily="34" charset="0"/>
                <a:cs typeface="Calibri" pitchFamily="34" charset="0"/>
              </a:rPr>
              <a:t>in inbreeding depression</a:t>
            </a:r>
            <a:r>
              <a:rPr lang="en-IN" dirty="0" smtClean="0">
                <a:solidFill>
                  <a:srgbClr val="FFFF00"/>
                </a:solidFill>
                <a:latin typeface="Calibri" pitchFamily="34" charset="0"/>
                <a:cs typeface="Calibri" pitchFamily="34" charset="0"/>
              </a:rPr>
              <a:t>.</a:t>
            </a:r>
            <a:endParaRPr lang="en-IN" dirty="0">
              <a:solidFill>
                <a:srgbClr val="FFFF00"/>
              </a:solidFill>
              <a:latin typeface="Calibri" pitchFamily="34" charset="0"/>
              <a:cs typeface="Calibri" pitchFamily="34" charset="0"/>
            </a:endParaRPr>
          </a:p>
        </p:txBody>
      </p:sp>
      <p:sp>
        <p:nvSpPr>
          <p:cNvPr id="8" name="Rectangle 7"/>
          <p:cNvSpPr/>
          <p:nvPr/>
        </p:nvSpPr>
        <p:spPr>
          <a:xfrm>
            <a:off x="933061" y="2724933"/>
            <a:ext cx="5831631" cy="2893100"/>
          </a:xfrm>
          <a:prstGeom prst="rect">
            <a:avLst/>
          </a:prstGeom>
        </p:spPr>
        <p:txBody>
          <a:bodyPr wrap="square">
            <a:spAutoFit/>
          </a:bodyPr>
          <a:lstStyle/>
          <a:p>
            <a:r>
              <a:rPr lang="en-IN" dirty="0" smtClean="0">
                <a:latin typeface="Calibri" pitchFamily="34" charset="0"/>
                <a:cs typeface="Calibri" pitchFamily="34" charset="0"/>
              </a:rPr>
              <a:t>Flowering plants have developed many devices to discourage self pollination and to encourage </a:t>
            </a:r>
            <a:r>
              <a:rPr lang="en-IN" dirty="0" smtClean="0">
                <a:latin typeface="Calibri" pitchFamily="34" charset="0"/>
                <a:cs typeface="Calibri" pitchFamily="34" charset="0"/>
              </a:rPr>
              <a:t>cross-pollination.</a:t>
            </a:r>
          </a:p>
          <a:p>
            <a:endParaRPr lang="en-IN" dirty="0" smtClean="0">
              <a:latin typeface="Calibri" pitchFamily="34" charset="0"/>
              <a:cs typeface="Calibri" pitchFamily="34" charset="0"/>
            </a:endParaRPr>
          </a:p>
          <a:p>
            <a:r>
              <a:rPr lang="en-IN" dirty="0" smtClean="0">
                <a:latin typeface="Calibri" pitchFamily="34" charset="0"/>
                <a:cs typeface="Calibri" pitchFamily="34" charset="0"/>
              </a:rPr>
              <a:t>The devices </a:t>
            </a:r>
            <a:r>
              <a:rPr lang="en-IN" dirty="0" err="1" smtClean="0">
                <a:latin typeface="Calibri" pitchFamily="34" charset="0"/>
                <a:cs typeface="Calibri" pitchFamily="34" charset="0"/>
              </a:rPr>
              <a:t>are:Dichogamy,Heterostyle,Self</a:t>
            </a:r>
            <a:r>
              <a:rPr lang="en-IN" dirty="0" smtClean="0">
                <a:latin typeface="Calibri" pitchFamily="34" charset="0"/>
                <a:cs typeface="Calibri" pitchFamily="34" charset="0"/>
              </a:rPr>
              <a:t> </a:t>
            </a:r>
            <a:r>
              <a:rPr lang="en-IN" dirty="0" err="1" smtClean="0">
                <a:latin typeface="Calibri" pitchFamily="34" charset="0"/>
                <a:cs typeface="Calibri" pitchFamily="34" charset="0"/>
              </a:rPr>
              <a:t>sterility,Unisexuality,Dioecy,Pollen</a:t>
            </a:r>
            <a:r>
              <a:rPr lang="en-IN" dirty="0" smtClean="0">
                <a:latin typeface="Calibri" pitchFamily="34" charset="0"/>
                <a:cs typeface="Calibri" pitchFamily="34" charset="0"/>
              </a:rPr>
              <a:t> </a:t>
            </a:r>
            <a:r>
              <a:rPr lang="en-IN" dirty="0" err="1" smtClean="0">
                <a:latin typeface="Calibri" pitchFamily="34" charset="0"/>
                <a:cs typeface="Calibri" pitchFamily="34" charset="0"/>
              </a:rPr>
              <a:t>prepotency</a:t>
            </a:r>
            <a:r>
              <a:rPr lang="en-IN" dirty="0" smtClean="0">
                <a:latin typeface="Calibri" pitchFamily="34" charset="0"/>
                <a:cs typeface="Calibri" pitchFamily="34" charset="0"/>
              </a:rPr>
              <a:t>.</a:t>
            </a:r>
          </a:p>
          <a:p>
            <a:endParaRPr lang="en-IN" dirty="0" smtClean="0">
              <a:latin typeface="Calibri" pitchFamily="34" charset="0"/>
              <a:cs typeface="Calibri" pitchFamily="34" charset="0"/>
            </a:endParaRPr>
          </a:p>
          <a:p>
            <a:endParaRPr lang="en-IN" dirty="0" smtClean="0">
              <a:latin typeface="Calibri" pitchFamily="34" charset="0"/>
              <a:cs typeface="Calibri" pitchFamily="34" charset="0"/>
            </a:endParaRPr>
          </a:p>
          <a:p>
            <a:endParaRPr lang="en-IN" dirty="0" smtClean="0">
              <a:latin typeface="Calibri" pitchFamily="34" charset="0"/>
              <a:cs typeface="Calibri" pitchFamily="34" charset="0"/>
            </a:endParaRPr>
          </a:p>
          <a:p>
            <a:endParaRPr lang="en-IN" dirty="0" smtClean="0">
              <a:latin typeface="Calibri" pitchFamily="34" charset="0"/>
              <a:cs typeface="Calibri" pitchFamily="34" charset="0"/>
            </a:endParaRPr>
          </a:p>
          <a:p>
            <a:endParaRPr lang="en-IN" dirty="0" smtClean="0">
              <a:latin typeface="Calibri" pitchFamily="34" charset="0"/>
              <a:cs typeface="Calibri" pitchFamily="34" charset="0"/>
            </a:endParaRPr>
          </a:p>
          <a:p>
            <a:endParaRPr lang="en-IN" dirty="0" smtClean="0">
              <a:latin typeface="Calibri" pitchFamily="34" charset="0"/>
              <a:cs typeface="Calibri" pitchFamily="34" charset="0"/>
            </a:endParaRPr>
          </a:p>
          <a:p>
            <a:endParaRPr lang="en-IN" dirty="0" smtClean="0">
              <a:latin typeface="Calibri" pitchFamily="34" charset="0"/>
              <a:cs typeface="Calibri" pitchFamily="34" charset="0"/>
            </a:endParaRPr>
          </a:p>
          <a:p>
            <a:endParaRPr lang="en-US" dirty="0">
              <a:latin typeface="Calibri" pitchFamily="34" charset="0"/>
              <a:cs typeface="Calibri"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rotWithShape="1">
          <a:blip r:embed="rId3">
            <a:alphaModFix/>
          </a:blip>
          <a:srcRect/>
          <a:stretch/>
        </p:blipFill>
        <p:spPr>
          <a:xfrm>
            <a:off x="8218350" y="0"/>
            <a:ext cx="925650" cy="925650"/>
          </a:xfrm>
          <a:prstGeom prst="rect">
            <a:avLst/>
          </a:prstGeom>
          <a:noFill/>
          <a:ln>
            <a:noFill/>
          </a:ln>
        </p:spPr>
      </p:pic>
      <p:sp>
        <p:nvSpPr>
          <p:cNvPr id="63" name="Google Shape;63;p14"/>
          <p:cNvSpPr txBox="1"/>
          <p:nvPr/>
        </p:nvSpPr>
        <p:spPr>
          <a:xfrm>
            <a:off x="235353" y="303711"/>
            <a:ext cx="8688300" cy="7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endParaRPr sz="1800" b="1" i="0" u="none" strike="noStrike" cap="none">
              <a:solidFill>
                <a:srgbClr val="000000"/>
              </a:solidFill>
              <a:latin typeface="Arial"/>
              <a:ea typeface="Arial"/>
              <a:cs typeface="Arial"/>
              <a:sym typeface="Arial"/>
            </a:endParaRPr>
          </a:p>
        </p:txBody>
      </p:sp>
      <p:sp>
        <p:nvSpPr>
          <p:cNvPr id="64" name="Google Shape;64;p14"/>
          <p:cNvSpPr txBox="1"/>
          <p:nvPr/>
        </p:nvSpPr>
        <p:spPr>
          <a:xfrm>
            <a:off x="272675" y="1437700"/>
            <a:ext cx="8688300" cy="2889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 name="Rectangle 4"/>
          <p:cNvSpPr/>
          <p:nvPr/>
        </p:nvSpPr>
        <p:spPr>
          <a:xfrm>
            <a:off x="3274742" y="0"/>
            <a:ext cx="1699504" cy="430887"/>
          </a:xfrm>
          <a:prstGeom prst="rect">
            <a:avLst/>
          </a:prstGeom>
        </p:spPr>
        <p:txBody>
          <a:bodyPr wrap="none">
            <a:spAutoFit/>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200" b="1" dirty="0" smtClean="0">
                <a:solidFill>
                  <a:srgbClr val="FF0000"/>
                </a:solidFill>
                <a:latin typeface="Calibri" pitchFamily="34" charset="0"/>
                <a:cs typeface="Calibri" pitchFamily="34" charset="0"/>
              </a:rPr>
              <a:t>DICHOGAMY</a:t>
            </a:r>
            <a:endParaRPr lang="en-US" sz="2200" b="1" dirty="0">
              <a:solidFill>
                <a:srgbClr val="FF0000"/>
              </a:solidFill>
              <a:latin typeface="Calibri" pitchFamily="34" charset="0"/>
              <a:cs typeface="Calibri" pitchFamily="34" charset="0"/>
            </a:endParaRPr>
          </a:p>
        </p:txBody>
      </p:sp>
      <p:sp>
        <p:nvSpPr>
          <p:cNvPr id="6" name="Rectangle 5"/>
          <p:cNvSpPr/>
          <p:nvPr/>
        </p:nvSpPr>
        <p:spPr>
          <a:xfrm>
            <a:off x="643812" y="485585"/>
            <a:ext cx="4572000" cy="738664"/>
          </a:xfrm>
          <a:prstGeom prst="rect">
            <a:avLst/>
          </a:prstGeom>
        </p:spPr>
        <p:txBody>
          <a:bodyPr>
            <a:spAutoFit/>
          </a:bodyPr>
          <a:lstStyle/>
          <a:p>
            <a:r>
              <a:rPr lang="en-IN" dirty="0" smtClean="0">
                <a:solidFill>
                  <a:schemeClr val="tx1"/>
                </a:solidFill>
                <a:latin typeface="Calibri" pitchFamily="34" charset="0"/>
                <a:cs typeface="Calibri" pitchFamily="34" charset="0"/>
              </a:rPr>
              <a:t>In this mechanism the male reproductive part the anther and the female reproductive part the stigma matures at different times.</a:t>
            </a:r>
            <a:endParaRPr lang="en-US" dirty="0">
              <a:solidFill>
                <a:schemeClr val="tx1"/>
              </a:solidFill>
              <a:latin typeface="Calibri" pitchFamily="34" charset="0"/>
              <a:cs typeface="Calibri" pitchFamily="34" charset="0"/>
            </a:endParaRPr>
          </a:p>
        </p:txBody>
      </p:sp>
      <p:sp>
        <p:nvSpPr>
          <p:cNvPr id="7" name="Rectangle 6"/>
          <p:cNvSpPr/>
          <p:nvPr/>
        </p:nvSpPr>
        <p:spPr>
          <a:xfrm>
            <a:off x="578497" y="1264892"/>
            <a:ext cx="4572000" cy="1446550"/>
          </a:xfrm>
          <a:prstGeom prst="rect">
            <a:avLst/>
          </a:prstGeom>
        </p:spPr>
        <p:txBody>
          <a:bodyPr>
            <a:spAutoFit/>
          </a:bodyPr>
          <a:lstStyle/>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IN" dirty="0" smtClean="0">
                <a:solidFill>
                  <a:schemeClr val="tx1"/>
                </a:solidFill>
                <a:latin typeface="Calibri" pitchFamily="34" charset="0"/>
                <a:cs typeface="Calibri" pitchFamily="34" charset="0"/>
              </a:rPr>
              <a:t>Pollen release and stigma receptivity are not synchronised. </a:t>
            </a: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IN" dirty="0" smtClean="0">
              <a:solidFill>
                <a:schemeClr val="tx1"/>
              </a:solidFill>
              <a:latin typeface="Calibri" pitchFamily="34" charset="0"/>
              <a:cs typeface="Calibri" pitchFamily="34" charset="0"/>
            </a:endParaRP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600" b="1" dirty="0" err="1" smtClean="0">
                <a:solidFill>
                  <a:schemeClr val="tx1"/>
                </a:solidFill>
                <a:latin typeface="Calibri" pitchFamily="34" charset="0"/>
                <a:cs typeface="Calibri" pitchFamily="34" charset="0"/>
              </a:rPr>
              <a:t>Protoandry</a:t>
            </a:r>
            <a:r>
              <a:rPr lang="en-IN" b="1" dirty="0" smtClean="0">
                <a:solidFill>
                  <a:schemeClr val="tx1"/>
                </a:solidFill>
                <a:latin typeface="Calibri" pitchFamily="34" charset="0"/>
                <a:cs typeface="Calibri" pitchFamily="34" charset="0"/>
              </a:rPr>
              <a:t>: </a:t>
            </a:r>
            <a:r>
              <a:rPr lang="en-IN" dirty="0" smtClean="0">
                <a:solidFill>
                  <a:schemeClr val="tx1"/>
                </a:solidFill>
                <a:latin typeface="Calibri" pitchFamily="34" charset="0"/>
                <a:cs typeface="Calibri" pitchFamily="34" charset="0"/>
              </a:rPr>
              <a:t>the pollen is released before the stigma becomes receptive.</a:t>
            </a: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1600" b="1" dirty="0" err="1" smtClean="0">
                <a:solidFill>
                  <a:schemeClr val="tx1"/>
                </a:solidFill>
                <a:latin typeface="Calibri" pitchFamily="34" charset="0"/>
                <a:cs typeface="Calibri" pitchFamily="34" charset="0"/>
              </a:rPr>
              <a:t>Protogyny</a:t>
            </a:r>
            <a:r>
              <a:rPr lang="en-IN" b="1" dirty="0" smtClean="0">
                <a:solidFill>
                  <a:schemeClr val="tx1"/>
                </a:solidFill>
                <a:latin typeface="Calibri" pitchFamily="34" charset="0"/>
                <a:cs typeface="Calibri" pitchFamily="34" charset="0"/>
              </a:rPr>
              <a:t>: </a:t>
            </a:r>
            <a:r>
              <a:rPr lang="en-IN" dirty="0" smtClean="0">
                <a:solidFill>
                  <a:schemeClr val="tx1"/>
                </a:solidFill>
                <a:latin typeface="Calibri" pitchFamily="34" charset="0"/>
                <a:cs typeface="Calibri" pitchFamily="34" charset="0"/>
              </a:rPr>
              <a:t>the stigma becomes receptive much before the release of pollen. </a:t>
            </a:r>
            <a:endParaRPr lang="en-IN" dirty="0">
              <a:solidFill>
                <a:schemeClr val="tx1"/>
              </a:solidFill>
              <a:latin typeface="Calibri" pitchFamily="34" charset="0"/>
              <a:cs typeface="Calibri" pitchFamily="34" charset="0"/>
            </a:endParaRPr>
          </a:p>
        </p:txBody>
      </p:sp>
      <p:sp>
        <p:nvSpPr>
          <p:cNvPr id="8" name="Rectangle 7"/>
          <p:cNvSpPr/>
          <p:nvPr/>
        </p:nvSpPr>
        <p:spPr>
          <a:xfrm>
            <a:off x="550506" y="2790247"/>
            <a:ext cx="4572000" cy="738664"/>
          </a:xfrm>
          <a:prstGeom prst="rect">
            <a:avLst/>
          </a:prstGeom>
        </p:spPr>
        <p:txBody>
          <a:bodyPr>
            <a:spAutoFit/>
          </a:bodyPr>
          <a:lstStyle/>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IN" dirty="0" smtClean="0">
                <a:latin typeface="Calibri" pitchFamily="34" charset="0"/>
                <a:cs typeface="Calibri" pitchFamily="34" charset="0"/>
              </a:rPr>
              <a:t>It prevents </a:t>
            </a:r>
            <a:r>
              <a:rPr lang="en-IN" dirty="0" err="1" smtClean="0">
                <a:latin typeface="Calibri" pitchFamily="34" charset="0"/>
                <a:cs typeface="Calibri" pitchFamily="34" charset="0"/>
              </a:rPr>
              <a:t>autogamy</a:t>
            </a:r>
            <a:r>
              <a:rPr lang="en-IN" dirty="0" smtClean="0">
                <a:latin typeface="Calibri" pitchFamily="34" charset="0"/>
                <a:cs typeface="Calibri" pitchFamily="34" charset="0"/>
              </a:rPr>
              <a:t>. </a:t>
            </a: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IN" dirty="0" smtClean="0">
              <a:latin typeface="Calibri" pitchFamily="34" charset="0"/>
              <a:cs typeface="Calibri" pitchFamily="34" charset="0"/>
            </a:endParaRP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IN" dirty="0" smtClean="0">
                <a:latin typeface="Calibri" pitchFamily="34" charset="0"/>
                <a:cs typeface="Calibri" pitchFamily="34" charset="0"/>
              </a:rPr>
              <a:t>Example: Salvia, sunflower</a:t>
            </a:r>
            <a:endParaRPr lang="en-US" dirty="0">
              <a:latin typeface="Calibri" pitchFamily="34" charset="0"/>
              <a:cs typeface="Calibri" pitchFamily="34" charset="0"/>
            </a:endParaRPr>
          </a:p>
        </p:txBody>
      </p:sp>
      <p:pic>
        <p:nvPicPr>
          <p:cNvPr id="9" name="Picture 1"/>
          <p:cNvPicPr>
            <a:picLocks noChangeAspect="1" noChangeArrowheads="1"/>
          </p:cNvPicPr>
          <p:nvPr/>
        </p:nvPicPr>
        <p:blipFill>
          <a:blip r:embed="rId4"/>
          <a:srcRect l="34076" t="16949" r="9454" b="10161"/>
          <a:stretch>
            <a:fillRect/>
          </a:stretch>
        </p:blipFill>
        <p:spPr bwMode="auto">
          <a:xfrm>
            <a:off x="5374432" y="531844"/>
            <a:ext cx="2269049" cy="1870140"/>
          </a:xfrm>
          <a:prstGeom prst="rect">
            <a:avLst/>
          </a:prstGeom>
          <a:noFill/>
          <a:ln w="9525">
            <a:noFill/>
            <a:round/>
            <a:headEnd/>
            <a:tailEnd/>
          </a:ln>
        </p:spPr>
      </p:pic>
      <p:pic>
        <p:nvPicPr>
          <p:cNvPr id="10" name="Picture 3"/>
          <p:cNvPicPr>
            <a:picLocks noChangeAspect="1" noChangeArrowheads="1"/>
          </p:cNvPicPr>
          <p:nvPr/>
        </p:nvPicPr>
        <p:blipFill>
          <a:blip r:embed="rId5"/>
          <a:srcRect l="58795" t="22461" b="28140"/>
          <a:stretch>
            <a:fillRect/>
          </a:stretch>
        </p:blipFill>
        <p:spPr bwMode="auto">
          <a:xfrm>
            <a:off x="5410946" y="3032448"/>
            <a:ext cx="2369384" cy="1931437"/>
          </a:xfrm>
          <a:prstGeom prst="rect">
            <a:avLst/>
          </a:prstGeom>
          <a:noFill/>
          <a:ln w="9525">
            <a:noFill/>
            <a:round/>
            <a:headEnd/>
            <a:tailEnd/>
          </a:ln>
        </p:spPr>
      </p:pic>
      <p:sp>
        <p:nvSpPr>
          <p:cNvPr id="11" name="Rectangle 10"/>
          <p:cNvSpPr/>
          <p:nvPr/>
        </p:nvSpPr>
        <p:spPr>
          <a:xfrm>
            <a:off x="5716323" y="523747"/>
            <a:ext cx="1462260" cy="307777"/>
          </a:xfrm>
          <a:prstGeom prst="rect">
            <a:avLst/>
          </a:prstGeom>
        </p:spPr>
        <p:txBody>
          <a:bodyPr wrap="none">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b="1" dirty="0" smtClean="0"/>
              <a:t>PROTOANDRY</a:t>
            </a:r>
            <a:endParaRPr lang="en-IN" b="1" dirty="0"/>
          </a:p>
        </p:txBody>
      </p:sp>
      <p:sp>
        <p:nvSpPr>
          <p:cNvPr id="12" name="Rectangle 11"/>
          <p:cNvSpPr/>
          <p:nvPr/>
        </p:nvSpPr>
        <p:spPr>
          <a:xfrm>
            <a:off x="5939866" y="4535911"/>
            <a:ext cx="1332416" cy="307777"/>
          </a:xfrm>
          <a:prstGeom prst="rect">
            <a:avLst/>
          </a:prstGeom>
        </p:spPr>
        <p:txBody>
          <a:bodyPr wrap="none">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b="1" dirty="0" smtClean="0"/>
              <a:t>PROTOGYNY</a:t>
            </a:r>
            <a:endParaRPr lang="en-IN" b="1" dirty="0"/>
          </a:p>
        </p:txBody>
      </p:sp>
      <p:sp>
        <p:nvSpPr>
          <p:cNvPr id="13" name="AutoShape 2"/>
          <p:cNvSpPr>
            <a:spLocks noChangeArrowheads="1"/>
          </p:cNvSpPr>
          <p:nvPr/>
        </p:nvSpPr>
        <p:spPr bwMode="auto">
          <a:xfrm rot="10740000">
            <a:off x="6486014" y="1192176"/>
            <a:ext cx="1313138" cy="153571"/>
          </a:xfrm>
          <a:prstGeom prst="notchedRightArrow">
            <a:avLst>
              <a:gd name="adj1" fmla="val 50000"/>
              <a:gd name="adj2" fmla="val 294475"/>
            </a:avLst>
          </a:prstGeom>
          <a:solidFill>
            <a:srgbClr val="FF0000"/>
          </a:solidFill>
          <a:ln w="9360">
            <a:solidFill>
              <a:srgbClr val="3465A4"/>
            </a:solidFill>
            <a:round/>
            <a:headEnd/>
            <a:tailEnd/>
          </a:ln>
        </p:spPr>
        <p:txBody>
          <a:bodyPr wrap="none" anchor="ctr"/>
          <a:lstStyle/>
          <a:p>
            <a:endParaRPr lang="en-US"/>
          </a:p>
        </p:txBody>
      </p:sp>
      <p:sp>
        <p:nvSpPr>
          <p:cNvPr id="14" name="Rectangle 13"/>
          <p:cNvSpPr/>
          <p:nvPr/>
        </p:nvSpPr>
        <p:spPr>
          <a:xfrm>
            <a:off x="7689905" y="971617"/>
            <a:ext cx="1332798" cy="738664"/>
          </a:xfrm>
          <a:prstGeom prst="rect">
            <a:avLst/>
          </a:prstGeom>
        </p:spPr>
        <p:txBody>
          <a:bodyPr wrap="square">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b="1" dirty="0" smtClean="0"/>
              <a:t>Anther shedding pollen</a:t>
            </a:r>
            <a:endParaRPr lang="en-IN" b="1" dirty="0"/>
          </a:p>
        </p:txBody>
      </p:sp>
      <p:sp>
        <p:nvSpPr>
          <p:cNvPr id="15" name="AutoShape 2"/>
          <p:cNvSpPr>
            <a:spLocks noChangeArrowheads="1"/>
          </p:cNvSpPr>
          <p:nvPr/>
        </p:nvSpPr>
        <p:spPr bwMode="auto">
          <a:xfrm rot="10740000">
            <a:off x="6451801" y="3387981"/>
            <a:ext cx="1313138" cy="153571"/>
          </a:xfrm>
          <a:prstGeom prst="notchedRightArrow">
            <a:avLst>
              <a:gd name="adj1" fmla="val 50000"/>
              <a:gd name="adj2" fmla="val 294475"/>
            </a:avLst>
          </a:prstGeom>
          <a:solidFill>
            <a:srgbClr val="FF0000"/>
          </a:solidFill>
          <a:ln w="9360">
            <a:solidFill>
              <a:srgbClr val="3465A4"/>
            </a:solidFill>
            <a:round/>
            <a:headEnd/>
            <a:tailEnd/>
          </a:ln>
        </p:spPr>
        <p:txBody>
          <a:bodyPr wrap="none" anchor="ctr"/>
          <a:lstStyle/>
          <a:p>
            <a:endParaRPr lang="en-US"/>
          </a:p>
        </p:txBody>
      </p:sp>
      <p:sp>
        <p:nvSpPr>
          <p:cNvPr id="16" name="Rectangle 15"/>
          <p:cNvSpPr/>
          <p:nvPr/>
        </p:nvSpPr>
        <p:spPr>
          <a:xfrm>
            <a:off x="7755478" y="3285609"/>
            <a:ext cx="1388522" cy="307777"/>
          </a:xfrm>
          <a:prstGeom prst="rect">
            <a:avLst/>
          </a:prstGeom>
        </p:spPr>
        <p:txBody>
          <a:bodyPr wrap="none">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b="1" dirty="0" smtClean="0"/>
              <a:t>Stigma Opens</a:t>
            </a:r>
            <a:endParaRPr lang="en-IN"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rotWithShape="1">
          <a:blip r:embed="rId3">
            <a:alphaModFix/>
          </a:blip>
          <a:srcRect/>
          <a:stretch/>
        </p:blipFill>
        <p:spPr>
          <a:xfrm>
            <a:off x="8218350" y="0"/>
            <a:ext cx="925650" cy="925650"/>
          </a:xfrm>
          <a:prstGeom prst="rect">
            <a:avLst/>
          </a:prstGeom>
          <a:noFill/>
          <a:ln>
            <a:noFill/>
          </a:ln>
        </p:spPr>
      </p:pic>
      <p:sp>
        <p:nvSpPr>
          <p:cNvPr id="63" name="Google Shape;63;p14"/>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endParaRPr sz="1800" b="1" i="0" u="none" strike="noStrike" cap="none">
              <a:solidFill>
                <a:srgbClr val="000000"/>
              </a:solidFill>
              <a:latin typeface="Arial"/>
              <a:ea typeface="Arial"/>
              <a:cs typeface="Arial"/>
              <a:sym typeface="Arial"/>
            </a:endParaRPr>
          </a:p>
        </p:txBody>
      </p:sp>
      <p:sp>
        <p:nvSpPr>
          <p:cNvPr id="64" name="Google Shape;64;p14"/>
          <p:cNvSpPr txBox="1"/>
          <p:nvPr/>
        </p:nvSpPr>
        <p:spPr>
          <a:xfrm>
            <a:off x="272675" y="1437700"/>
            <a:ext cx="8688300" cy="2889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 name="Rectangle 4"/>
          <p:cNvSpPr/>
          <p:nvPr/>
        </p:nvSpPr>
        <p:spPr>
          <a:xfrm>
            <a:off x="3459283" y="0"/>
            <a:ext cx="1810111" cy="430887"/>
          </a:xfrm>
          <a:prstGeom prst="rect">
            <a:avLst/>
          </a:prstGeom>
        </p:spPr>
        <p:txBody>
          <a:bodyPr wrap="none">
            <a:spAutoFit/>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200" b="1" dirty="0" smtClean="0">
                <a:solidFill>
                  <a:srgbClr val="FF0000"/>
                </a:solidFill>
                <a:latin typeface="Calibri" pitchFamily="34" charset="0"/>
                <a:cs typeface="Calibri" pitchFamily="34" charset="0"/>
              </a:rPr>
              <a:t>HETEROSTYLY</a:t>
            </a:r>
            <a:endParaRPr lang="en-US" sz="2200" b="1" dirty="0">
              <a:solidFill>
                <a:srgbClr val="FF0000"/>
              </a:solidFill>
              <a:latin typeface="Calibri" pitchFamily="34" charset="0"/>
              <a:cs typeface="Calibri" pitchFamily="34" charset="0"/>
            </a:endParaRPr>
          </a:p>
        </p:txBody>
      </p:sp>
      <p:pic>
        <p:nvPicPr>
          <p:cNvPr id="6" name="Picture 3"/>
          <p:cNvPicPr>
            <a:picLocks noChangeAspect="1" noChangeArrowheads="1"/>
          </p:cNvPicPr>
          <p:nvPr/>
        </p:nvPicPr>
        <p:blipFill>
          <a:blip r:embed="rId4"/>
          <a:srcRect t="9550" b="8739"/>
          <a:stretch>
            <a:fillRect/>
          </a:stretch>
        </p:blipFill>
        <p:spPr bwMode="auto">
          <a:xfrm>
            <a:off x="1727816" y="460311"/>
            <a:ext cx="5186168" cy="2833396"/>
          </a:xfrm>
          <a:prstGeom prst="rect">
            <a:avLst/>
          </a:prstGeom>
          <a:noFill/>
          <a:ln w="9525">
            <a:noFill/>
            <a:round/>
            <a:headEnd/>
            <a:tailEnd/>
          </a:ln>
        </p:spPr>
      </p:pic>
      <p:sp>
        <p:nvSpPr>
          <p:cNvPr id="7" name="Rectangle 6"/>
          <p:cNvSpPr/>
          <p:nvPr/>
        </p:nvSpPr>
        <p:spPr>
          <a:xfrm>
            <a:off x="1436914" y="3583349"/>
            <a:ext cx="5794309" cy="523220"/>
          </a:xfrm>
          <a:prstGeom prst="rect">
            <a:avLst/>
          </a:prstGeom>
        </p:spPr>
        <p:txBody>
          <a:bodyPr wrap="square">
            <a:spAutoFit/>
          </a:bodyPr>
          <a:lstStyle/>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dirty="0" smtClean="0">
                <a:latin typeface="Calibri" pitchFamily="34" charset="0"/>
                <a:cs typeface="Calibri" pitchFamily="34" charset="0"/>
              </a:rPr>
              <a:t>The anther and stigma are placed at different positions so that the pollen can not come in contact with the stigma of the same flower</a:t>
            </a:r>
            <a:r>
              <a:rPr lang="en-IN" b="1" dirty="0" smtClean="0"/>
              <a:t>.</a:t>
            </a:r>
            <a:endParaRPr lang="en-IN"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rotWithShape="1">
          <a:blip r:embed="rId3">
            <a:alphaModFix/>
          </a:blip>
          <a:srcRect/>
          <a:stretch/>
        </p:blipFill>
        <p:spPr>
          <a:xfrm>
            <a:off x="8218350" y="0"/>
            <a:ext cx="925650" cy="925650"/>
          </a:xfrm>
          <a:prstGeom prst="rect">
            <a:avLst/>
          </a:prstGeom>
          <a:noFill/>
          <a:ln>
            <a:noFill/>
          </a:ln>
        </p:spPr>
      </p:pic>
      <p:sp>
        <p:nvSpPr>
          <p:cNvPr id="63" name="Google Shape;63;p14"/>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endParaRPr sz="1800" b="1" i="0" u="none" strike="noStrike" cap="none">
              <a:solidFill>
                <a:srgbClr val="000000"/>
              </a:solidFill>
              <a:latin typeface="Arial"/>
              <a:ea typeface="Arial"/>
              <a:cs typeface="Arial"/>
              <a:sym typeface="Arial"/>
            </a:endParaRPr>
          </a:p>
        </p:txBody>
      </p:sp>
      <p:sp>
        <p:nvSpPr>
          <p:cNvPr id="64" name="Google Shape;64;p14"/>
          <p:cNvSpPr txBox="1"/>
          <p:nvPr/>
        </p:nvSpPr>
        <p:spPr>
          <a:xfrm>
            <a:off x="272675" y="1437700"/>
            <a:ext cx="8688300" cy="2889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 name="Rectangle 4"/>
          <p:cNvSpPr/>
          <p:nvPr/>
        </p:nvSpPr>
        <p:spPr>
          <a:xfrm>
            <a:off x="3037179" y="0"/>
            <a:ext cx="2866490" cy="430887"/>
          </a:xfrm>
          <a:prstGeom prst="rect">
            <a:avLst/>
          </a:prstGeom>
        </p:spPr>
        <p:txBody>
          <a:bodyPr wrap="none">
            <a:spAutoFit/>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200" b="1" dirty="0" smtClean="0">
                <a:solidFill>
                  <a:srgbClr val="FF0000"/>
                </a:solidFill>
                <a:latin typeface="Calibri" pitchFamily="34" charset="0"/>
                <a:cs typeface="Calibri" pitchFamily="34" charset="0"/>
              </a:rPr>
              <a:t>SELF INCOMPATIBILITY</a:t>
            </a:r>
            <a:endParaRPr lang="en-US" sz="2200" b="1" dirty="0">
              <a:solidFill>
                <a:srgbClr val="FF0000"/>
              </a:solidFill>
              <a:latin typeface="Calibri" pitchFamily="34" charset="0"/>
              <a:cs typeface="Calibri" pitchFamily="34" charset="0"/>
            </a:endParaRPr>
          </a:p>
        </p:txBody>
      </p:sp>
      <p:sp>
        <p:nvSpPr>
          <p:cNvPr id="6" name="Rectangle 5"/>
          <p:cNvSpPr/>
          <p:nvPr/>
        </p:nvSpPr>
        <p:spPr>
          <a:xfrm>
            <a:off x="1343609" y="615375"/>
            <a:ext cx="5495730" cy="738664"/>
          </a:xfrm>
          <a:prstGeom prst="rect">
            <a:avLst/>
          </a:prstGeom>
        </p:spPr>
        <p:txBody>
          <a:bodyPr wrap="square">
            <a:spAutoFit/>
          </a:bodyPr>
          <a:lstStyle/>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dirty="0" smtClean="0">
                <a:latin typeface="Calibri" pitchFamily="34" charset="0"/>
                <a:cs typeface="Calibri" pitchFamily="34" charset="0"/>
              </a:rPr>
              <a:t>This is a genetic mechanism and prevents self-pollen (from the same flower or other flowers of the same plant) from fertilising the ovules by inhibiting pollen germination or pollen tube growth in the pistil.</a:t>
            </a:r>
            <a:endParaRPr lang="en-IN" dirty="0">
              <a:latin typeface="Calibri" pitchFamily="34" charset="0"/>
              <a:cs typeface="Calibri" pitchFamily="34" charset="0"/>
            </a:endParaRPr>
          </a:p>
        </p:txBody>
      </p:sp>
      <p:sp>
        <p:nvSpPr>
          <p:cNvPr id="7" name="Rectangle 6"/>
          <p:cNvSpPr/>
          <p:nvPr/>
        </p:nvSpPr>
        <p:spPr>
          <a:xfrm>
            <a:off x="1343608" y="1488207"/>
            <a:ext cx="5383763" cy="738664"/>
          </a:xfrm>
          <a:prstGeom prst="rect">
            <a:avLst/>
          </a:prstGeom>
        </p:spPr>
        <p:txBody>
          <a:bodyPr wrap="square">
            <a:spAutoFit/>
          </a:bodyPr>
          <a:lstStyle/>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dirty="0" smtClean="0">
                <a:latin typeface="Calibri" pitchFamily="34" charset="0"/>
                <a:cs typeface="Calibri" pitchFamily="34" charset="0"/>
              </a:rPr>
              <a:t>The gene in the female reproductive part of the flower which recognizes the gene present in the pollen grain of the same plant, prevents the fertilization results in self sterility.</a:t>
            </a:r>
            <a:endParaRPr lang="en-IN" dirty="0">
              <a:latin typeface="Calibri" pitchFamily="34" charset="0"/>
              <a:cs typeface="Calibri" pitchFamily="34" charset="0"/>
            </a:endParaRPr>
          </a:p>
        </p:txBody>
      </p:sp>
      <p:sp>
        <p:nvSpPr>
          <p:cNvPr id="8" name="Rectangle 7"/>
          <p:cNvSpPr/>
          <p:nvPr/>
        </p:nvSpPr>
        <p:spPr>
          <a:xfrm>
            <a:off x="1377107" y="2416629"/>
            <a:ext cx="922047" cy="307777"/>
          </a:xfrm>
          <a:prstGeom prst="rect">
            <a:avLst/>
          </a:prstGeom>
        </p:spPr>
        <p:txBody>
          <a:bodyPr wrap="square">
            <a:spAutoFit/>
          </a:bodyPr>
          <a:lstStyle/>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dirty="0" smtClean="0">
                <a:latin typeface="Calibri" pitchFamily="34" charset="0"/>
                <a:cs typeface="Calibri" pitchFamily="34" charset="0"/>
              </a:rPr>
              <a:t>Example:</a:t>
            </a:r>
            <a:endParaRPr lang="en-IN" dirty="0">
              <a:latin typeface="Calibri" pitchFamily="34" charset="0"/>
              <a:cs typeface="Calibri" pitchFamily="34" charset="0"/>
            </a:endParaRPr>
          </a:p>
        </p:txBody>
      </p:sp>
      <p:sp>
        <p:nvSpPr>
          <p:cNvPr id="9" name="Rectangle 8"/>
          <p:cNvSpPr/>
          <p:nvPr/>
        </p:nvSpPr>
        <p:spPr>
          <a:xfrm>
            <a:off x="2247691" y="2427192"/>
            <a:ext cx="1992853" cy="307777"/>
          </a:xfrm>
          <a:prstGeom prst="rect">
            <a:avLst/>
          </a:prstGeom>
        </p:spPr>
        <p:txBody>
          <a:bodyPr wrap="none">
            <a:spAutoFit/>
          </a:bodyPr>
          <a:lstStyle/>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dirty="0" err="1" smtClean="0">
                <a:latin typeface="Calibri" pitchFamily="34" charset="0"/>
                <a:cs typeface="Calibri" pitchFamily="34" charset="0"/>
              </a:rPr>
              <a:t>Spathodea</a:t>
            </a:r>
            <a:r>
              <a:rPr lang="en-IN" dirty="0" smtClean="0">
                <a:latin typeface="Calibri" pitchFamily="34" charset="0"/>
                <a:cs typeface="Calibri" pitchFamily="34" charset="0"/>
              </a:rPr>
              <a:t> </a:t>
            </a:r>
            <a:r>
              <a:rPr lang="en-IN" dirty="0" err="1" smtClean="0">
                <a:latin typeface="Calibri" pitchFamily="34" charset="0"/>
                <a:cs typeface="Calibri" pitchFamily="34" charset="0"/>
              </a:rPr>
              <a:t>campanulata</a:t>
            </a:r>
            <a:endParaRPr lang="en-IN" dirty="0">
              <a:latin typeface="Calibri" pitchFamily="34" charset="0"/>
              <a:cs typeface="Calibri" pitchFamily="34" charset="0"/>
            </a:endParaRPr>
          </a:p>
        </p:txBody>
      </p:sp>
      <p:pic>
        <p:nvPicPr>
          <p:cNvPr id="10" name="Picture 4"/>
          <p:cNvPicPr>
            <a:picLocks noChangeAspect="1" noChangeArrowheads="1"/>
          </p:cNvPicPr>
          <p:nvPr/>
        </p:nvPicPr>
        <p:blipFill>
          <a:blip r:embed="rId4"/>
          <a:srcRect/>
          <a:stretch>
            <a:fillRect/>
          </a:stretch>
        </p:blipFill>
        <p:spPr bwMode="auto">
          <a:xfrm>
            <a:off x="896812" y="3275045"/>
            <a:ext cx="1922458" cy="1446213"/>
          </a:xfrm>
          <a:prstGeom prst="rect">
            <a:avLst/>
          </a:prstGeom>
          <a:noFill/>
          <a:ln w="9525">
            <a:noFill/>
            <a:round/>
            <a:headEnd/>
            <a:tailEnd/>
          </a:ln>
        </p:spPr>
      </p:pic>
      <p:pic>
        <p:nvPicPr>
          <p:cNvPr id="11" name="Picture 3"/>
          <p:cNvPicPr>
            <a:picLocks noChangeAspect="1" noChangeArrowheads="1"/>
          </p:cNvPicPr>
          <p:nvPr/>
        </p:nvPicPr>
        <p:blipFill>
          <a:blip r:embed="rId5"/>
          <a:srcRect r="18021"/>
          <a:stretch>
            <a:fillRect/>
          </a:stretch>
        </p:blipFill>
        <p:spPr bwMode="auto">
          <a:xfrm>
            <a:off x="3101764" y="3275045"/>
            <a:ext cx="1844271" cy="1427584"/>
          </a:xfrm>
          <a:prstGeom prst="rect">
            <a:avLst/>
          </a:prstGeom>
          <a:noFill/>
          <a:ln w="9525">
            <a:noFill/>
            <a:round/>
            <a:headEnd/>
            <a:tailEnd/>
          </a:ln>
        </p:spPr>
      </p:pic>
      <p:pic>
        <p:nvPicPr>
          <p:cNvPr id="12" name="Picture 5"/>
          <p:cNvPicPr>
            <a:picLocks noChangeAspect="1" noChangeArrowheads="1"/>
          </p:cNvPicPr>
          <p:nvPr/>
        </p:nvPicPr>
        <p:blipFill>
          <a:blip r:embed="rId6"/>
          <a:srcRect/>
          <a:stretch>
            <a:fillRect/>
          </a:stretch>
        </p:blipFill>
        <p:spPr bwMode="auto">
          <a:xfrm>
            <a:off x="6447454" y="3304966"/>
            <a:ext cx="1940606" cy="1425654"/>
          </a:xfrm>
          <a:prstGeom prst="rect">
            <a:avLst/>
          </a:prstGeom>
          <a:noFill/>
          <a:ln w="9525">
            <a:noFill/>
            <a:round/>
            <a:headEnd/>
            <a:tailEnd/>
          </a:ln>
        </p:spPr>
      </p:pic>
      <p:sp>
        <p:nvSpPr>
          <p:cNvPr id="13" name="Rectangle 12"/>
          <p:cNvSpPr/>
          <p:nvPr/>
        </p:nvSpPr>
        <p:spPr>
          <a:xfrm>
            <a:off x="2082614" y="4722523"/>
            <a:ext cx="1723549" cy="307777"/>
          </a:xfrm>
          <a:prstGeom prst="rect">
            <a:avLst/>
          </a:prstGeom>
        </p:spPr>
        <p:txBody>
          <a:bodyPr wrap="none">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b="1" dirty="0" smtClean="0">
                <a:latin typeface="Calibri" pitchFamily="34" charset="0"/>
                <a:cs typeface="Calibri" pitchFamily="34" charset="0"/>
              </a:rPr>
              <a:t>THE FOUNTAIN TREE</a:t>
            </a:r>
            <a:endParaRPr lang="en-IN" b="1" dirty="0">
              <a:latin typeface="Calibri" pitchFamily="34" charset="0"/>
              <a:cs typeface="Calibri" pitchFamily="34" charset="0"/>
            </a:endParaRPr>
          </a:p>
        </p:txBody>
      </p:sp>
      <p:sp>
        <p:nvSpPr>
          <p:cNvPr id="14" name="Rectangle 13"/>
          <p:cNvSpPr/>
          <p:nvPr/>
        </p:nvSpPr>
        <p:spPr>
          <a:xfrm>
            <a:off x="6437136" y="4703862"/>
            <a:ext cx="1992853" cy="307777"/>
          </a:xfrm>
          <a:prstGeom prst="rect">
            <a:avLst/>
          </a:prstGeom>
        </p:spPr>
        <p:txBody>
          <a:bodyPr wrap="none">
            <a:spAutoFit/>
          </a:bodyPr>
          <a:lstStyle/>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b="1" dirty="0" err="1" smtClean="0">
                <a:latin typeface="Calibri" pitchFamily="34" charset="0"/>
                <a:cs typeface="Calibri" pitchFamily="34" charset="0"/>
              </a:rPr>
              <a:t>Spathodea</a:t>
            </a:r>
            <a:r>
              <a:rPr lang="en-IN" dirty="0" smtClean="0">
                <a:latin typeface="Calibri" pitchFamily="34" charset="0"/>
                <a:cs typeface="Calibri" pitchFamily="34" charset="0"/>
              </a:rPr>
              <a:t> </a:t>
            </a:r>
            <a:r>
              <a:rPr lang="en-IN" b="1" dirty="0" err="1" smtClean="0">
                <a:latin typeface="Calibri" pitchFamily="34" charset="0"/>
                <a:cs typeface="Calibri" pitchFamily="34" charset="0"/>
              </a:rPr>
              <a:t>campanulata</a:t>
            </a:r>
            <a:endParaRPr lang="en-IN" b="1" dirty="0">
              <a:latin typeface="Calibri" pitchFamily="34" charset="0"/>
              <a:cs typeface="Calibri"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rotWithShape="1">
          <a:blip r:embed="rId3">
            <a:alphaModFix/>
          </a:blip>
          <a:srcRect/>
          <a:stretch/>
        </p:blipFill>
        <p:spPr>
          <a:xfrm>
            <a:off x="8218350" y="0"/>
            <a:ext cx="925650" cy="925650"/>
          </a:xfrm>
          <a:prstGeom prst="rect">
            <a:avLst/>
          </a:prstGeom>
          <a:noFill/>
          <a:ln>
            <a:noFill/>
          </a:ln>
        </p:spPr>
      </p:pic>
      <p:sp>
        <p:nvSpPr>
          <p:cNvPr id="63" name="Google Shape;63;p14"/>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endParaRPr sz="1800" b="1" i="0" u="none" strike="noStrike" cap="none">
              <a:solidFill>
                <a:srgbClr val="000000"/>
              </a:solidFill>
              <a:latin typeface="Arial"/>
              <a:ea typeface="Arial"/>
              <a:cs typeface="Arial"/>
              <a:sym typeface="Arial"/>
            </a:endParaRPr>
          </a:p>
        </p:txBody>
      </p:sp>
      <p:sp>
        <p:nvSpPr>
          <p:cNvPr id="64" name="Google Shape;64;p14"/>
          <p:cNvSpPr txBox="1"/>
          <p:nvPr/>
        </p:nvSpPr>
        <p:spPr>
          <a:xfrm>
            <a:off x="272675" y="1437700"/>
            <a:ext cx="8688300" cy="2889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 name="Rectangle 4"/>
          <p:cNvSpPr/>
          <p:nvPr/>
        </p:nvSpPr>
        <p:spPr>
          <a:xfrm>
            <a:off x="3009187" y="0"/>
            <a:ext cx="2866490" cy="430887"/>
          </a:xfrm>
          <a:prstGeom prst="rect">
            <a:avLst/>
          </a:prstGeom>
        </p:spPr>
        <p:txBody>
          <a:bodyPr wrap="none">
            <a:spAutoFit/>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200" b="1" dirty="0" smtClean="0">
                <a:solidFill>
                  <a:srgbClr val="FF0000"/>
                </a:solidFill>
                <a:latin typeface="Calibri" pitchFamily="34" charset="0"/>
                <a:cs typeface="Calibri" pitchFamily="34" charset="0"/>
              </a:rPr>
              <a:t>SELF INCOMPATIBILITY</a:t>
            </a:r>
            <a:endParaRPr lang="en-US" sz="2200" b="1" dirty="0">
              <a:solidFill>
                <a:srgbClr val="FF0000"/>
              </a:solidFill>
              <a:latin typeface="Calibri" pitchFamily="34" charset="0"/>
              <a:cs typeface="Calibri" pitchFamily="34" charset="0"/>
            </a:endParaRPr>
          </a:p>
        </p:txBody>
      </p:sp>
      <p:pic>
        <p:nvPicPr>
          <p:cNvPr id="6" name="Picture 1"/>
          <p:cNvPicPr>
            <a:picLocks noChangeAspect="1" noChangeArrowheads="1"/>
          </p:cNvPicPr>
          <p:nvPr/>
        </p:nvPicPr>
        <p:blipFill>
          <a:blip r:embed="rId4"/>
          <a:srcRect r="60210"/>
          <a:stretch>
            <a:fillRect/>
          </a:stretch>
        </p:blipFill>
        <p:spPr bwMode="auto">
          <a:xfrm>
            <a:off x="1065958" y="886409"/>
            <a:ext cx="2041136" cy="2920481"/>
          </a:xfrm>
          <a:prstGeom prst="rect">
            <a:avLst/>
          </a:prstGeom>
          <a:noFill/>
          <a:ln w="9525">
            <a:noFill/>
            <a:round/>
            <a:headEnd/>
            <a:tailEnd/>
          </a:ln>
        </p:spPr>
      </p:pic>
      <p:pic>
        <p:nvPicPr>
          <p:cNvPr id="7" name="Picture 2"/>
          <p:cNvPicPr>
            <a:picLocks noChangeAspect="1" noChangeArrowheads="1"/>
          </p:cNvPicPr>
          <p:nvPr/>
        </p:nvPicPr>
        <p:blipFill>
          <a:blip r:embed="rId4"/>
          <a:srcRect l="68672"/>
          <a:stretch>
            <a:fillRect/>
          </a:stretch>
        </p:blipFill>
        <p:spPr bwMode="auto">
          <a:xfrm>
            <a:off x="5085184" y="933061"/>
            <a:ext cx="1920810" cy="2892490"/>
          </a:xfrm>
          <a:prstGeom prst="rect">
            <a:avLst/>
          </a:prstGeom>
          <a:noFill/>
          <a:ln w="9525">
            <a:noFill/>
            <a:round/>
            <a:headEnd/>
            <a:tailEnd/>
          </a:ln>
        </p:spPr>
      </p:pic>
      <p:sp>
        <p:nvSpPr>
          <p:cNvPr id="8" name="Rectangle 7"/>
          <p:cNvSpPr/>
          <p:nvPr/>
        </p:nvSpPr>
        <p:spPr>
          <a:xfrm>
            <a:off x="1641416" y="4022727"/>
            <a:ext cx="1330814" cy="307777"/>
          </a:xfrm>
          <a:prstGeom prst="rect">
            <a:avLst/>
          </a:prstGeom>
        </p:spPr>
        <p:txBody>
          <a:bodyPr wrap="none">
            <a:spAutoFit/>
          </a:bodyPr>
          <a:lstStyle/>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b="1" dirty="0" smtClean="0">
                <a:latin typeface="Calibri" pitchFamily="34" charset="0"/>
                <a:cs typeface="Calibri" pitchFamily="34" charset="0"/>
              </a:rPr>
              <a:t>INCOMPATIBLE</a:t>
            </a:r>
            <a:endParaRPr lang="en-IN" b="1" dirty="0">
              <a:latin typeface="Calibri" pitchFamily="34" charset="0"/>
              <a:cs typeface="Calibri" pitchFamily="34" charset="0"/>
            </a:endParaRPr>
          </a:p>
        </p:txBody>
      </p:sp>
      <p:sp>
        <p:nvSpPr>
          <p:cNvPr id="9" name="Rectangle 8"/>
          <p:cNvSpPr/>
          <p:nvPr/>
        </p:nvSpPr>
        <p:spPr>
          <a:xfrm>
            <a:off x="5995275" y="3920090"/>
            <a:ext cx="1164101" cy="307777"/>
          </a:xfrm>
          <a:prstGeom prst="rect">
            <a:avLst/>
          </a:prstGeom>
        </p:spPr>
        <p:txBody>
          <a:bodyPr wrap="none">
            <a:spAutoFit/>
          </a:bodyPr>
          <a:lstStyle/>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b="1" dirty="0" smtClean="0">
                <a:latin typeface="Calibri" pitchFamily="34" charset="0"/>
                <a:cs typeface="Calibri" pitchFamily="34" charset="0"/>
              </a:rPr>
              <a:t>COMPATIBLE</a:t>
            </a:r>
            <a:endParaRPr lang="en-IN" b="1" dirty="0">
              <a:latin typeface="Calibri" pitchFamily="34" charset="0"/>
              <a:cs typeface="Calibri"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rotWithShape="1">
          <a:blip r:embed="rId3">
            <a:alphaModFix/>
          </a:blip>
          <a:srcRect/>
          <a:stretch/>
        </p:blipFill>
        <p:spPr>
          <a:xfrm>
            <a:off x="8218350" y="0"/>
            <a:ext cx="925650" cy="925650"/>
          </a:xfrm>
          <a:prstGeom prst="rect">
            <a:avLst/>
          </a:prstGeom>
          <a:noFill/>
          <a:ln>
            <a:noFill/>
          </a:ln>
        </p:spPr>
      </p:pic>
      <p:sp>
        <p:nvSpPr>
          <p:cNvPr id="63" name="Google Shape;63;p14"/>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endParaRPr sz="1800" b="1" i="0" u="none" strike="noStrike" cap="none">
              <a:solidFill>
                <a:srgbClr val="000000"/>
              </a:solidFill>
              <a:latin typeface="Arial"/>
              <a:ea typeface="Arial"/>
              <a:cs typeface="Arial"/>
              <a:sym typeface="Arial"/>
            </a:endParaRPr>
          </a:p>
        </p:txBody>
      </p:sp>
      <p:sp>
        <p:nvSpPr>
          <p:cNvPr id="64" name="Google Shape;64;p14"/>
          <p:cNvSpPr txBox="1"/>
          <p:nvPr/>
        </p:nvSpPr>
        <p:spPr>
          <a:xfrm>
            <a:off x="272675" y="1437700"/>
            <a:ext cx="8688300" cy="2889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 name="Rectangle 4"/>
          <p:cNvSpPr/>
          <p:nvPr/>
        </p:nvSpPr>
        <p:spPr>
          <a:xfrm>
            <a:off x="3384577" y="0"/>
            <a:ext cx="1955985" cy="430887"/>
          </a:xfrm>
          <a:prstGeom prst="rect">
            <a:avLst/>
          </a:prstGeom>
        </p:spPr>
        <p:txBody>
          <a:bodyPr wrap="none">
            <a:spAutoFit/>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200" b="1" dirty="0" smtClean="0">
                <a:solidFill>
                  <a:srgbClr val="FF0000"/>
                </a:solidFill>
                <a:latin typeface="Calibri" pitchFamily="34" charset="0"/>
                <a:cs typeface="Calibri" pitchFamily="34" charset="0"/>
              </a:rPr>
              <a:t>UNI SEXUALITY</a:t>
            </a:r>
            <a:endParaRPr lang="en-US" sz="2200" b="1" dirty="0">
              <a:solidFill>
                <a:srgbClr val="FF0000"/>
              </a:solidFill>
              <a:latin typeface="Calibri" pitchFamily="34" charset="0"/>
              <a:cs typeface="Calibri" pitchFamily="34" charset="0"/>
            </a:endParaRPr>
          </a:p>
        </p:txBody>
      </p:sp>
      <p:sp>
        <p:nvSpPr>
          <p:cNvPr id="6" name="Rectangle 5"/>
          <p:cNvSpPr/>
          <p:nvPr/>
        </p:nvSpPr>
        <p:spPr>
          <a:xfrm>
            <a:off x="1278294" y="466085"/>
            <a:ext cx="6046237" cy="954107"/>
          </a:xfrm>
          <a:prstGeom prst="rect">
            <a:avLst/>
          </a:prstGeom>
        </p:spPr>
        <p:txBody>
          <a:bodyPr wrap="square">
            <a:spAutoFit/>
          </a:bodyPr>
          <a:lstStyle/>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dirty="0" smtClean="0">
                <a:latin typeface="Calibri" pitchFamily="34" charset="0"/>
                <a:cs typeface="Calibri" pitchFamily="34" charset="0"/>
              </a:rPr>
              <a:t>This device prevents self-pollination by producing </a:t>
            </a:r>
            <a:r>
              <a:rPr lang="en-IN" dirty="0" err="1" smtClean="0">
                <a:latin typeface="Calibri" pitchFamily="34" charset="0"/>
                <a:cs typeface="Calibri" pitchFamily="34" charset="0"/>
              </a:rPr>
              <a:t>uni</a:t>
            </a:r>
            <a:r>
              <a:rPr lang="en-IN" dirty="0" smtClean="0">
                <a:latin typeface="Calibri" pitchFamily="34" charset="0"/>
                <a:cs typeface="Calibri" pitchFamily="34" charset="0"/>
              </a:rPr>
              <a:t> sexual flowers; either </a:t>
            </a:r>
            <a:r>
              <a:rPr lang="en-IN" dirty="0" err="1" smtClean="0">
                <a:latin typeface="Calibri" pitchFamily="34" charset="0"/>
                <a:cs typeface="Calibri" pitchFamily="34" charset="0"/>
              </a:rPr>
              <a:t>staminate</a:t>
            </a:r>
            <a:r>
              <a:rPr lang="en-IN" dirty="0" smtClean="0">
                <a:latin typeface="Calibri" pitchFamily="34" charset="0"/>
                <a:cs typeface="Calibri" pitchFamily="34" charset="0"/>
              </a:rPr>
              <a:t> or </a:t>
            </a:r>
            <a:r>
              <a:rPr lang="en-IN" dirty="0" err="1" smtClean="0">
                <a:latin typeface="Calibri" pitchFamily="34" charset="0"/>
                <a:cs typeface="Calibri" pitchFamily="34" charset="0"/>
              </a:rPr>
              <a:t>pistillate</a:t>
            </a:r>
            <a:r>
              <a:rPr lang="en-IN" dirty="0" smtClean="0">
                <a:latin typeface="Calibri" pitchFamily="34" charset="0"/>
                <a:cs typeface="Calibri" pitchFamily="34" charset="0"/>
              </a:rPr>
              <a:t> flowers. </a:t>
            </a: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IN" dirty="0" smtClean="0">
              <a:latin typeface="Calibri" pitchFamily="34" charset="0"/>
              <a:cs typeface="Calibri" pitchFamily="34" charset="0"/>
            </a:endParaRP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dirty="0" smtClean="0">
                <a:latin typeface="Calibri" pitchFamily="34" charset="0"/>
                <a:cs typeface="Calibri" pitchFamily="34" charset="0"/>
              </a:rPr>
              <a:t>It prevents </a:t>
            </a:r>
            <a:r>
              <a:rPr lang="en-IN" dirty="0" err="1" smtClean="0">
                <a:latin typeface="Calibri" pitchFamily="34" charset="0"/>
                <a:cs typeface="Calibri" pitchFamily="34" charset="0"/>
              </a:rPr>
              <a:t>autogamy</a:t>
            </a:r>
            <a:r>
              <a:rPr lang="en-IN" dirty="0" smtClean="0">
                <a:latin typeface="Calibri" pitchFamily="34" charset="0"/>
                <a:cs typeface="Calibri" pitchFamily="34" charset="0"/>
              </a:rPr>
              <a:t> but not </a:t>
            </a:r>
            <a:r>
              <a:rPr lang="en-IN" dirty="0" err="1" smtClean="0">
                <a:latin typeface="Calibri" pitchFamily="34" charset="0"/>
                <a:cs typeface="Calibri" pitchFamily="34" charset="0"/>
              </a:rPr>
              <a:t>geitonogamy</a:t>
            </a:r>
            <a:r>
              <a:rPr lang="en-IN" dirty="0" smtClean="0">
                <a:latin typeface="Calibri" pitchFamily="34" charset="0"/>
                <a:cs typeface="Calibri" pitchFamily="34" charset="0"/>
              </a:rPr>
              <a:t>. </a:t>
            </a:r>
            <a:endParaRPr lang="en-IN" dirty="0">
              <a:latin typeface="Calibri" pitchFamily="34" charset="0"/>
              <a:cs typeface="Calibri" pitchFamily="34" charset="0"/>
            </a:endParaRPr>
          </a:p>
        </p:txBody>
      </p:sp>
      <p:pic>
        <p:nvPicPr>
          <p:cNvPr id="7" name="Picture 4"/>
          <p:cNvPicPr>
            <a:picLocks noChangeAspect="1" noChangeArrowheads="1"/>
          </p:cNvPicPr>
          <p:nvPr/>
        </p:nvPicPr>
        <p:blipFill>
          <a:blip r:embed="rId4"/>
          <a:srcRect r="54344"/>
          <a:stretch>
            <a:fillRect/>
          </a:stretch>
        </p:blipFill>
        <p:spPr bwMode="auto">
          <a:xfrm>
            <a:off x="1334634" y="1548882"/>
            <a:ext cx="2220329" cy="2724538"/>
          </a:xfrm>
          <a:prstGeom prst="rect">
            <a:avLst/>
          </a:prstGeom>
          <a:noFill/>
          <a:ln w="9525">
            <a:noFill/>
            <a:round/>
            <a:headEnd/>
            <a:tailEnd/>
          </a:ln>
        </p:spPr>
      </p:pic>
      <p:pic>
        <p:nvPicPr>
          <p:cNvPr id="8" name="Picture 3"/>
          <p:cNvPicPr>
            <a:picLocks noChangeAspect="1" noChangeArrowheads="1"/>
          </p:cNvPicPr>
          <p:nvPr/>
        </p:nvPicPr>
        <p:blipFill>
          <a:blip r:embed="rId5"/>
          <a:srcRect/>
          <a:stretch>
            <a:fillRect/>
          </a:stretch>
        </p:blipFill>
        <p:spPr bwMode="auto">
          <a:xfrm>
            <a:off x="4889241" y="1558050"/>
            <a:ext cx="2388638" cy="2762250"/>
          </a:xfrm>
          <a:prstGeom prst="rect">
            <a:avLst/>
          </a:prstGeom>
          <a:noFill/>
          <a:ln w="9525">
            <a:noFill/>
            <a:round/>
            <a:headEnd/>
            <a:tailEnd/>
          </a:ln>
        </p:spPr>
      </p:pic>
      <p:sp>
        <p:nvSpPr>
          <p:cNvPr id="9" name="Rectangle 8"/>
          <p:cNvSpPr/>
          <p:nvPr/>
        </p:nvSpPr>
        <p:spPr>
          <a:xfrm>
            <a:off x="3748050" y="2884393"/>
            <a:ext cx="915635" cy="307777"/>
          </a:xfrm>
          <a:prstGeom prst="rect">
            <a:avLst/>
          </a:prstGeom>
        </p:spPr>
        <p:txBody>
          <a:bodyPr wrap="none">
            <a:spAutoFit/>
          </a:bodyPr>
          <a:lstStyle/>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b="1" dirty="0" smtClean="0">
                <a:latin typeface="Calibri" pitchFamily="34" charset="0"/>
                <a:cs typeface="Calibri" pitchFamily="34" charset="0"/>
              </a:rPr>
              <a:t>PUMPKIN</a:t>
            </a:r>
            <a:endParaRPr lang="en-IN" b="1" dirty="0">
              <a:latin typeface="Calibri" pitchFamily="34" charset="0"/>
              <a:cs typeface="Calibri" pitchFamily="34" charset="0"/>
            </a:endParaRPr>
          </a:p>
        </p:txBody>
      </p:sp>
      <p:sp>
        <p:nvSpPr>
          <p:cNvPr id="10" name="Rectangle 9"/>
          <p:cNvSpPr/>
          <p:nvPr/>
        </p:nvSpPr>
        <p:spPr>
          <a:xfrm>
            <a:off x="1911628" y="4367960"/>
            <a:ext cx="1088760" cy="307777"/>
          </a:xfrm>
          <a:prstGeom prst="rect">
            <a:avLst/>
          </a:prstGeom>
        </p:spPr>
        <p:txBody>
          <a:bodyPr wrap="none">
            <a:spAutoFit/>
          </a:bodyPr>
          <a:lstStyle/>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b="1" dirty="0" smtClean="0">
                <a:latin typeface="Calibri" pitchFamily="34" charset="0"/>
                <a:cs typeface="Calibri" pitchFamily="34" charset="0"/>
              </a:rPr>
              <a:t>Male</a:t>
            </a:r>
            <a:r>
              <a:rPr lang="en-IN" dirty="0" smtClean="0">
                <a:latin typeface="Calibri" pitchFamily="34" charset="0"/>
                <a:cs typeface="Calibri" pitchFamily="34" charset="0"/>
              </a:rPr>
              <a:t> </a:t>
            </a:r>
            <a:r>
              <a:rPr lang="en-IN" b="1" dirty="0" smtClean="0">
                <a:latin typeface="Calibri" pitchFamily="34" charset="0"/>
                <a:cs typeface="Calibri" pitchFamily="34" charset="0"/>
              </a:rPr>
              <a:t>flower</a:t>
            </a:r>
            <a:endParaRPr lang="en-IN" b="1" dirty="0">
              <a:latin typeface="Calibri" pitchFamily="34" charset="0"/>
              <a:cs typeface="Calibri" pitchFamily="34" charset="0"/>
            </a:endParaRPr>
          </a:p>
        </p:txBody>
      </p:sp>
      <p:sp>
        <p:nvSpPr>
          <p:cNvPr id="11" name="Rectangle 10"/>
          <p:cNvSpPr/>
          <p:nvPr/>
        </p:nvSpPr>
        <p:spPr>
          <a:xfrm>
            <a:off x="5636703" y="4395952"/>
            <a:ext cx="1249060" cy="307777"/>
          </a:xfrm>
          <a:prstGeom prst="rect">
            <a:avLst/>
          </a:prstGeom>
        </p:spPr>
        <p:txBody>
          <a:bodyPr wrap="none">
            <a:spAutoFit/>
          </a:bodyPr>
          <a:lstStyle/>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b="1" dirty="0" smtClean="0">
                <a:latin typeface="Calibri" pitchFamily="34" charset="0"/>
                <a:cs typeface="Calibri" pitchFamily="34" charset="0"/>
              </a:rPr>
              <a:t>Female</a:t>
            </a:r>
            <a:r>
              <a:rPr lang="en-IN" dirty="0" smtClean="0">
                <a:latin typeface="Calibri" pitchFamily="34" charset="0"/>
                <a:cs typeface="Calibri" pitchFamily="34" charset="0"/>
              </a:rPr>
              <a:t> </a:t>
            </a:r>
            <a:r>
              <a:rPr lang="en-IN" b="1" dirty="0" smtClean="0">
                <a:latin typeface="Calibri" pitchFamily="34" charset="0"/>
                <a:cs typeface="Calibri" pitchFamily="34" charset="0"/>
              </a:rPr>
              <a:t>flower</a:t>
            </a:r>
            <a:endParaRPr lang="en-IN" b="1" dirty="0">
              <a:latin typeface="Calibri" pitchFamily="34" charset="0"/>
              <a:cs typeface="Calibri" pitchFamily="34" charset="0"/>
            </a:endParaRPr>
          </a:p>
        </p:txBody>
      </p:sp>
      <p:sp>
        <p:nvSpPr>
          <p:cNvPr id="12" name="AutoShape 9"/>
          <p:cNvSpPr>
            <a:spLocks noChangeArrowheads="1"/>
          </p:cNvSpPr>
          <p:nvPr/>
        </p:nvSpPr>
        <p:spPr bwMode="auto">
          <a:xfrm rot="1620000">
            <a:off x="6205672" y="3329614"/>
            <a:ext cx="1510383" cy="240883"/>
          </a:xfrm>
          <a:prstGeom prst="leftArrow">
            <a:avLst>
              <a:gd name="adj1" fmla="val 50000"/>
              <a:gd name="adj2" fmla="val 116728"/>
            </a:avLst>
          </a:prstGeom>
          <a:solidFill>
            <a:srgbClr val="FF3300"/>
          </a:solidFill>
          <a:ln w="9525">
            <a:solidFill>
              <a:srgbClr val="3465A4"/>
            </a:solidFill>
            <a:round/>
            <a:headEnd/>
            <a:tailEnd/>
          </a:ln>
        </p:spPr>
        <p:txBody>
          <a:bodyPr wrap="none" anchor="ctr"/>
          <a:lstStyle/>
          <a:p>
            <a:endParaRPr lang="en-US"/>
          </a:p>
        </p:txBody>
      </p:sp>
      <p:sp>
        <p:nvSpPr>
          <p:cNvPr id="13" name="Rectangle 12"/>
          <p:cNvSpPr/>
          <p:nvPr/>
        </p:nvSpPr>
        <p:spPr>
          <a:xfrm>
            <a:off x="7677917" y="3761470"/>
            <a:ext cx="628698" cy="307777"/>
          </a:xfrm>
          <a:prstGeom prst="rect">
            <a:avLst/>
          </a:prstGeom>
        </p:spPr>
        <p:txBody>
          <a:bodyPr wrap="none">
            <a:spAutoFit/>
          </a:bodyPr>
          <a:lstStyle/>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b="1" dirty="0" smtClean="0">
                <a:latin typeface="Calibri" pitchFamily="34" charset="0"/>
                <a:cs typeface="Calibri" pitchFamily="34" charset="0"/>
              </a:rPr>
              <a:t>Ovary</a:t>
            </a:r>
            <a:endParaRPr lang="en-IN" b="1" dirty="0">
              <a:latin typeface="Calibri" pitchFamily="34" charset="0"/>
              <a:cs typeface="Calibri"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rotWithShape="1">
          <a:blip r:embed="rId3">
            <a:alphaModFix/>
          </a:blip>
          <a:srcRect/>
          <a:stretch/>
        </p:blipFill>
        <p:spPr>
          <a:xfrm>
            <a:off x="8218350" y="0"/>
            <a:ext cx="925650" cy="925650"/>
          </a:xfrm>
          <a:prstGeom prst="rect">
            <a:avLst/>
          </a:prstGeom>
          <a:noFill/>
          <a:ln>
            <a:noFill/>
          </a:ln>
        </p:spPr>
      </p:pic>
      <p:sp>
        <p:nvSpPr>
          <p:cNvPr id="63" name="Google Shape;63;p14"/>
          <p:cNvSpPr txBox="1"/>
          <p:nvPr/>
        </p:nvSpPr>
        <p:spPr>
          <a:xfrm>
            <a:off x="272675" y="285050"/>
            <a:ext cx="8688300" cy="7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endParaRPr sz="1800" b="1" i="0" u="none" strike="noStrike" cap="none">
              <a:solidFill>
                <a:srgbClr val="000000"/>
              </a:solidFill>
              <a:latin typeface="Arial"/>
              <a:ea typeface="Arial"/>
              <a:cs typeface="Arial"/>
              <a:sym typeface="Arial"/>
            </a:endParaRPr>
          </a:p>
        </p:txBody>
      </p:sp>
      <p:sp>
        <p:nvSpPr>
          <p:cNvPr id="64" name="Google Shape;64;p14"/>
          <p:cNvSpPr txBox="1"/>
          <p:nvPr/>
        </p:nvSpPr>
        <p:spPr>
          <a:xfrm>
            <a:off x="272675" y="1437700"/>
            <a:ext cx="8688300" cy="2889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 name="Rectangle 4"/>
          <p:cNvSpPr/>
          <p:nvPr/>
        </p:nvSpPr>
        <p:spPr>
          <a:xfrm>
            <a:off x="3821213" y="0"/>
            <a:ext cx="1061509" cy="430887"/>
          </a:xfrm>
          <a:prstGeom prst="rect">
            <a:avLst/>
          </a:prstGeom>
        </p:spPr>
        <p:txBody>
          <a:bodyPr wrap="none">
            <a:spAutoFit/>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200" b="1" dirty="0" smtClean="0">
                <a:solidFill>
                  <a:srgbClr val="FF0000"/>
                </a:solidFill>
                <a:latin typeface="Calibri" pitchFamily="34" charset="0"/>
                <a:cs typeface="Calibri" pitchFamily="34" charset="0"/>
              </a:rPr>
              <a:t>DIOECY</a:t>
            </a:r>
            <a:endParaRPr lang="en-US" sz="2200" b="1" dirty="0">
              <a:solidFill>
                <a:srgbClr val="FF0000"/>
              </a:solidFill>
              <a:latin typeface="Calibri" pitchFamily="34" charset="0"/>
              <a:cs typeface="Calibri" pitchFamily="34" charset="0"/>
            </a:endParaRPr>
          </a:p>
        </p:txBody>
      </p:sp>
      <p:sp>
        <p:nvSpPr>
          <p:cNvPr id="6" name="Rectangle 5"/>
          <p:cNvSpPr/>
          <p:nvPr/>
        </p:nvSpPr>
        <p:spPr>
          <a:xfrm>
            <a:off x="1063690" y="516984"/>
            <a:ext cx="6512767" cy="954107"/>
          </a:xfrm>
          <a:prstGeom prst="rect">
            <a:avLst/>
          </a:prstGeom>
        </p:spPr>
        <p:txBody>
          <a:bodyPr wrap="square">
            <a:spAutoFit/>
          </a:bodyPr>
          <a:lstStyle/>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dirty="0" smtClean="0">
                <a:latin typeface="Calibri" pitchFamily="34" charset="0"/>
                <a:cs typeface="Calibri" pitchFamily="34" charset="0"/>
              </a:rPr>
              <a:t>In several species such as papaya, male and female flowers are present on different plants, that is each plant is either male or female (</a:t>
            </a:r>
            <a:r>
              <a:rPr lang="en-IN" dirty="0" err="1" smtClean="0">
                <a:latin typeface="Calibri" pitchFamily="34" charset="0"/>
                <a:cs typeface="Calibri" pitchFamily="34" charset="0"/>
              </a:rPr>
              <a:t>dioecy</a:t>
            </a:r>
            <a:r>
              <a:rPr lang="en-IN" dirty="0" smtClean="0">
                <a:latin typeface="Calibri" pitchFamily="34" charset="0"/>
                <a:cs typeface="Calibri" pitchFamily="34" charset="0"/>
              </a:rPr>
              <a:t>).</a:t>
            </a: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IN" dirty="0" smtClean="0">
              <a:latin typeface="Calibri" pitchFamily="34" charset="0"/>
              <a:cs typeface="Calibri" pitchFamily="34" charset="0"/>
            </a:endParaRP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dirty="0" smtClean="0">
                <a:latin typeface="Calibri" pitchFamily="34" charset="0"/>
                <a:cs typeface="Calibri" pitchFamily="34" charset="0"/>
              </a:rPr>
              <a:t>This condition prevents both </a:t>
            </a:r>
            <a:r>
              <a:rPr lang="en-IN" dirty="0" err="1" smtClean="0">
                <a:latin typeface="Calibri" pitchFamily="34" charset="0"/>
                <a:cs typeface="Calibri" pitchFamily="34" charset="0"/>
              </a:rPr>
              <a:t>autogamy</a:t>
            </a:r>
            <a:r>
              <a:rPr lang="en-IN" dirty="0" smtClean="0">
                <a:latin typeface="Calibri" pitchFamily="34" charset="0"/>
                <a:cs typeface="Calibri" pitchFamily="34" charset="0"/>
              </a:rPr>
              <a:t> and </a:t>
            </a:r>
            <a:r>
              <a:rPr lang="en-IN" dirty="0" err="1" smtClean="0">
                <a:latin typeface="Calibri" pitchFamily="34" charset="0"/>
                <a:cs typeface="Calibri" pitchFamily="34" charset="0"/>
              </a:rPr>
              <a:t>geitonogamy</a:t>
            </a:r>
            <a:r>
              <a:rPr lang="en-IN" dirty="0" smtClean="0">
                <a:latin typeface="Calibri" pitchFamily="34" charset="0"/>
                <a:cs typeface="Calibri" pitchFamily="34" charset="0"/>
              </a:rPr>
              <a:t>.</a:t>
            </a:r>
            <a:endParaRPr lang="en-IN" dirty="0">
              <a:latin typeface="Calibri" pitchFamily="34" charset="0"/>
              <a:cs typeface="Calibri" pitchFamily="34" charset="0"/>
            </a:endParaRPr>
          </a:p>
        </p:txBody>
      </p:sp>
      <p:pic>
        <p:nvPicPr>
          <p:cNvPr id="7" name="Picture 5"/>
          <p:cNvPicPr>
            <a:picLocks noChangeAspect="1" noChangeArrowheads="1"/>
          </p:cNvPicPr>
          <p:nvPr/>
        </p:nvPicPr>
        <p:blipFill>
          <a:blip r:embed="rId4"/>
          <a:srcRect/>
          <a:stretch>
            <a:fillRect/>
          </a:stretch>
        </p:blipFill>
        <p:spPr bwMode="auto">
          <a:xfrm>
            <a:off x="735304" y="3222042"/>
            <a:ext cx="1456309" cy="1095699"/>
          </a:xfrm>
          <a:prstGeom prst="rect">
            <a:avLst/>
          </a:prstGeom>
          <a:noFill/>
          <a:ln w="9525">
            <a:noFill/>
            <a:round/>
            <a:headEnd/>
            <a:tailEnd/>
          </a:ln>
        </p:spPr>
      </p:pic>
      <p:pic>
        <p:nvPicPr>
          <p:cNvPr id="8" name="Picture 4"/>
          <p:cNvPicPr>
            <a:picLocks noChangeAspect="1" noChangeArrowheads="1"/>
          </p:cNvPicPr>
          <p:nvPr/>
        </p:nvPicPr>
        <p:blipFill>
          <a:blip r:embed="rId5"/>
          <a:srcRect/>
          <a:stretch>
            <a:fillRect/>
          </a:stretch>
        </p:blipFill>
        <p:spPr bwMode="auto">
          <a:xfrm>
            <a:off x="2191496" y="1632857"/>
            <a:ext cx="1425734" cy="1175657"/>
          </a:xfrm>
          <a:prstGeom prst="rect">
            <a:avLst/>
          </a:prstGeom>
          <a:noFill/>
          <a:ln w="9525">
            <a:noFill/>
            <a:round/>
            <a:headEnd/>
            <a:tailEnd/>
          </a:ln>
        </p:spPr>
      </p:pic>
      <p:pic>
        <p:nvPicPr>
          <p:cNvPr id="9" name="Picture 3"/>
          <p:cNvPicPr>
            <a:picLocks noChangeAspect="1" noChangeArrowheads="1"/>
          </p:cNvPicPr>
          <p:nvPr/>
        </p:nvPicPr>
        <p:blipFill>
          <a:blip r:embed="rId6"/>
          <a:srcRect/>
          <a:stretch>
            <a:fillRect/>
          </a:stretch>
        </p:blipFill>
        <p:spPr bwMode="auto">
          <a:xfrm>
            <a:off x="4787900" y="1595535"/>
            <a:ext cx="1459405" cy="1166327"/>
          </a:xfrm>
          <a:prstGeom prst="rect">
            <a:avLst/>
          </a:prstGeom>
          <a:noFill/>
          <a:ln w="9525">
            <a:noFill/>
            <a:round/>
            <a:headEnd/>
            <a:tailEnd/>
          </a:ln>
        </p:spPr>
      </p:pic>
      <p:pic>
        <p:nvPicPr>
          <p:cNvPr id="10" name="Picture 6"/>
          <p:cNvPicPr>
            <a:picLocks noChangeAspect="1" noChangeArrowheads="1"/>
          </p:cNvPicPr>
          <p:nvPr/>
        </p:nvPicPr>
        <p:blipFill>
          <a:blip r:embed="rId7"/>
          <a:srcRect/>
          <a:stretch>
            <a:fillRect/>
          </a:stretch>
        </p:blipFill>
        <p:spPr bwMode="auto">
          <a:xfrm>
            <a:off x="6415418" y="3200399"/>
            <a:ext cx="1627570" cy="1138335"/>
          </a:xfrm>
          <a:prstGeom prst="rect">
            <a:avLst/>
          </a:prstGeom>
          <a:noFill/>
          <a:ln w="9525">
            <a:noFill/>
            <a:round/>
            <a:headEnd/>
            <a:tailEnd/>
          </a:ln>
        </p:spPr>
      </p:pic>
      <p:sp>
        <p:nvSpPr>
          <p:cNvPr id="11" name="Oval 11"/>
          <p:cNvSpPr>
            <a:spLocks noChangeArrowheads="1"/>
          </p:cNvSpPr>
          <p:nvPr/>
        </p:nvSpPr>
        <p:spPr bwMode="auto">
          <a:xfrm>
            <a:off x="3676261" y="3258846"/>
            <a:ext cx="1203649" cy="1152525"/>
          </a:xfrm>
          <a:prstGeom prst="ellipse">
            <a:avLst/>
          </a:prstGeom>
          <a:solidFill>
            <a:srgbClr val="729FCF"/>
          </a:solidFill>
          <a:ln w="9525">
            <a:solidFill>
              <a:srgbClr val="3465A4"/>
            </a:solidFill>
            <a:round/>
            <a:headEnd/>
            <a:tailEnd/>
          </a:ln>
        </p:spPr>
        <p:txBody>
          <a:bodyPr wrap="none" lIns="90000" tIns="45000" rIns="90000" bIns="45000" anchor="ctr"/>
          <a:lstStyle/>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b="1" dirty="0">
                <a:solidFill>
                  <a:srgbClr val="000000"/>
                </a:solidFill>
                <a:latin typeface="Calibri" pitchFamily="34" charset="0"/>
                <a:cs typeface="Calibri" pitchFamily="34" charset="0"/>
              </a:rPr>
              <a:t>Papaya</a:t>
            </a:r>
          </a:p>
        </p:txBody>
      </p:sp>
      <p:sp>
        <p:nvSpPr>
          <p:cNvPr id="12" name="Rectangle 11"/>
          <p:cNvSpPr/>
          <p:nvPr/>
        </p:nvSpPr>
        <p:spPr>
          <a:xfrm>
            <a:off x="887421" y="4442605"/>
            <a:ext cx="1249060" cy="307777"/>
          </a:xfrm>
          <a:prstGeom prst="rect">
            <a:avLst/>
          </a:prstGeom>
        </p:spPr>
        <p:txBody>
          <a:bodyPr wrap="none">
            <a:spAutoFit/>
          </a:bodyPr>
          <a:lstStyle/>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b="1" dirty="0" smtClean="0">
                <a:latin typeface="Calibri" pitchFamily="34" charset="0"/>
                <a:cs typeface="Calibri" pitchFamily="34" charset="0"/>
              </a:rPr>
              <a:t>Female flower</a:t>
            </a:r>
            <a:endParaRPr lang="en-IN" b="1" dirty="0">
              <a:latin typeface="Calibri" pitchFamily="34" charset="0"/>
              <a:cs typeface="Calibri" pitchFamily="34" charset="0"/>
            </a:endParaRPr>
          </a:p>
        </p:txBody>
      </p:sp>
      <p:sp>
        <p:nvSpPr>
          <p:cNvPr id="13" name="Rectangle 12"/>
          <p:cNvSpPr/>
          <p:nvPr/>
        </p:nvSpPr>
        <p:spPr>
          <a:xfrm>
            <a:off x="2337508" y="2819078"/>
            <a:ext cx="1152880" cy="307777"/>
          </a:xfrm>
          <a:prstGeom prst="rect">
            <a:avLst/>
          </a:prstGeom>
        </p:spPr>
        <p:txBody>
          <a:bodyPr wrap="none">
            <a:spAutoFit/>
          </a:bodyPr>
          <a:lstStyle/>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b="1" dirty="0" smtClean="0">
                <a:latin typeface="Calibri" pitchFamily="34" charset="0"/>
                <a:cs typeface="Calibri" pitchFamily="34" charset="0"/>
              </a:rPr>
              <a:t>Female</a:t>
            </a:r>
            <a:r>
              <a:rPr lang="en-IN" dirty="0" smtClean="0">
                <a:latin typeface="Calibri" pitchFamily="34" charset="0"/>
                <a:cs typeface="Calibri" pitchFamily="34" charset="0"/>
              </a:rPr>
              <a:t> </a:t>
            </a:r>
            <a:r>
              <a:rPr lang="en-IN" b="1" dirty="0" smtClean="0">
                <a:latin typeface="Calibri" pitchFamily="34" charset="0"/>
                <a:cs typeface="Calibri" pitchFamily="34" charset="0"/>
              </a:rPr>
              <a:t>plant</a:t>
            </a:r>
            <a:endParaRPr lang="en-IN" b="1" dirty="0">
              <a:latin typeface="Calibri" pitchFamily="34" charset="0"/>
              <a:cs typeface="Calibri" pitchFamily="34" charset="0"/>
            </a:endParaRPr>
          </a:p>
        </p:txBody>
      </p:sp>
      <p:sp>
        <p:nvSpPr>
          <p:cNvPr id="14" name="Rectangle 13"/>
          <p:cNvSpPr/>
          <p:nvPr/>
        </p:nvSpPr>
        <p:spPr>
          <a:xfrm>
            <a:off x="5069216" y="2800417"/>
            <a:ext cx="992579" cy="307777"/>
          </a:xfrm>
          <a:prstGeom prst="rect">
            <a:avLst/>
          </a:prstGeom>
        </p:spPr>
        <p:txBody>
          <a:bodyPr wrap="none">
            <a:spAutoFit/>
          </a:bodyPr>
          <a:lstStyle/>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b="1" dirty="0" smtClean="0">
                <a:latin typeface="Calibri" pitchFamily="34" charset="0"/>
                <a:cs typeface="Calibri" pitchFamily="34" charset="0"/>
              </a:rPr>
              <a:t>Male</a:t>
            </a:r>
            <a:r>
              <a:rPr lang="en-IN" dirty="0" smtClean="0">
                <a:latin typeface="Calibri" pitchFamily="34" charset="0"/>
                <a:cs typeface="Calibri" pitchFamily="34" charset="0"/>
              </a:rPr>
              <a:t> </a:t>
            </a:r>
            <a:r>
              <a:rPr lang="en-IN" b="1" dirty="0" smtClean="0">
                <a:latin typeface="Calibri" pitchFamily="34" charset="0"/>
                <a:cs typeface="Calibri" pitchFamily="34" charset="0"/>
              </a:rPr>
              <a:t>plant</a:t>
            </a:r>
            <a:endParaRPr lang="en-IN" b="1" dirty="0">
              <a:latin typeface="Calibri" pitchFamily="34" charset="0"/>
              <a:cs typeface="Calibri" pitchFamily="34" charset="0"/>
            </a:endParaRPr>
          </a:p>
        </p:txBody>
      </p:sp>
      <p:sp>
        <p:nvSpPr>
          <p:cNvPr id="15" name="Rectangle 14"/>
          <p:cNvSpPr/>
          <p:nvPr/>
        </p:nvSpPr>
        <p:spPr>
          <a:xfrm>
            <a:off x="6810199" y="4395952"/>
            <a:ext cx="1088760" cy="307777"/>
          </a:xfrm>
          <a:prstGeom prst="rect">
            <a:avLst/>
          </a:prstGeom>
        </p:spPr>
        <p:txBody>
          <a:bodyPr wrap="none">
            <a:spAutoFit/>
          </a:bodyPr>
          <a:lstStyle/>
          <a:p>
            <a:pPr algn="jus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b="1" dirty="0" smtClean="0">
                <a:latin typeface="Calibri" pitchFamily="34" charset="0"/>
                <a:cs typeface="Calibri" pitchFamily="34" charset="0"/>
              </a:rPr>
              <a:t>Male flower</a:t>
            </a:r>
            <a:endParaRPr lang="en-IN" b="1" dirty="0">
              <a:latin typeface="Calibri" pitchFamily="34" charset="0"/>
              <a:cs typeface="Calibri" pitchFamily="34" charset="0"/>
            </a:endParaRPr>
          </a:p>
        </p:txBody>
      </p:sp>
      <p:sp>
        <p:nvSpPr>
          <p:cNvPr id="16" name="Line 14"/>
          <p:cNvSpPr>
            <a:spLocks noChangeShapeType="1"/>
          </p:cNvSpPr>
          <p:nvPr/>
        </p:nvSpPr>
        <p:spPr bwMode="auto">
          <a:xfrm>
            <a:off x="3552241" y="2948277"/>
            <a:ext cx="263979" cy="466725"/>
          </a:xfrm>
          <a:prstGeom prst="line">
            <a:avLst/>
          </a:prstGeom>
          <a:noFill/>
          <a:ln w="9525">
            <a:solidFill>
              <a:srgbClr val="000000"/>
            </a:solidFill>
            <a:round/>
            <a:headEnd type="triangle" w="med" len="med"/>
            <a:tailEnd/>
          </a:ln>
        </p:spPr>
        <p:txBody>
          <a:bodyPr/>
          <a:lstStyle/>
          <a:p>
            <a:endParaRPr lang="en-US"/>
          </a:p>
        </p:txBody>
      </p:sp>
      <p:sp>
        <p:nvSpPr>
          <p:cNvPr id="17" name="Line 14"/>
          <p:cNvSpPr>
            <a:spLocks noChangeShapeType="1"/>
          </p:cNvSpPr>
          <p:nvPr/>
        </p:nvSpPr>
        <p:spPr bwMode="auto">
          <a:xfrm flipH="1">
            <a:off x="4749281" y="3088432"/>
            <a:ext cx="345232" cy="363895"/>
          </a:xfrm>
          <a:prstGeom prst="line">
            <a:avLst/>
          </a:prstGeom>
          <a:noFill/>
          <a:ln w="9525">
            <a:solidFill>
              <a:srgbClr val="000000"/>
            </a:solidFill>
            <a:round/>
            <a:headEnd type="triangle" w="med" len="med"/>
            <a:tailEnd/>
          </a:ln>
        </p:spPr>
        <p:txBody>
          <a:bodyPr/>
          <a:lstStyle/>
          <a:p>
            <a:endParaRPr lang="en-US"/>
          </a:p>
        </p:txBody>
      </p:sp>
      <p:sp>
        <p:nvSpPr>
          <p:cNvPr id="18" name="Line 14"/>
          <p:cNvSpPr>
            <a:spLocks noChangeShapeType="1"/>
          </p:cNvSpPr>
          <p:nvPr/>
        </p:nvSpPr>
        <p:spPr bwMode="auto">
          <a:xfrm flipV="1">
            <a:off x="2929812" y="4073123"/>
            <a:ext cx="802433" cy="45719"/>
          </a:xfrm>
          <a:prstGeom prst="line">
            <a:avLst/>
          </a:prstGeom>
          <a:noFill/>
          <a:ln w="9525">
            <a:solidFill>
              <a:srgbClr val="000000"/>
            </a:solidFill>
            <a:round/>
            <a:headEnd type="triangle" w="med" len="med"/>
            <a:tailEnd/>
          </a:ln>
        </p:spPr>
        <p:txBody>
          <a:bodyPr/>
          <a:lstStyle/>
          <a:p>
            <a:endParaRPr lang="en-US"/>
          </a:p>
        </p:txBody>
      </p:sp>
      <p:sp>
        <p:nvSpPr>
          <p:cNvPr id="19" name="Line 14"/>
          <p:cNvSpPr>
            <a:spLocks noChangeShapeType="1"/>
          </p:cNvSpPr>
          <p:nvPr/>
        </p:nvSpPr>
        <p:spPr bwMode="auto">
          <a:xfrm flipH="1" flipV="1">
            <a:off x="4861248" y="4040154"/>
            <a:ext cx="793102" cy="45719"/>
          </a:xfrm>
          <a:prstGeom prst="line">
            <a:avLst/>
          </a:prstGeom>
          <a:noFill/>
          <a:ln w="9525">
            <a:solidFill>
              <a:srgbClr val="000000"/>
            </a:solidFill>
            <a:round/>
            <a:headEnd type="triangle" w="med" len="med"/>
            <a:tailEnd/>
          </a:ln>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pic>
        <p:nvPicPr>
          <p:cNvPr id="62" name="Google Shape;62;p14"/>
          <p:cNvPicPr preferRelativeResize="0"/>
          <p:nvPr/>
        </p:nvPicPr>
        <p:blipFill rotWithShape="1">
          <a:blip r:embed="rId3">
            <a:alphaModFix/>
          </a:blip>
          <a:srcRect/>
          <a:stretch/>
        </p:blipFill>
        <p:spPr>
          <a:xfrm>
            <a:off x="8218350" y="0"/>
            <a:ext cx="925650" cy="925650"/>
          </a:xfrm>
          <a:prstGeom prst="rect">
            <a:avLst/>
          </a:prstGeom>
          <a:noFill/>
          <a:ln>
            <a:noFill/>
          </a:ln>
        </p:spPr>
      </p:pic>
      <p:sp>
        <p:nvSpPr>
          <p:cNvPr id="63" name="Google Shape;63;p14"/>
          <p:cNvSpPr txBox="1"/>
          <p:nvPr/>
        </p:nvSpPr>
        <p:spPr>
          <a:xfrm>
            <a:off x="0" y="275720"/>
            <a:ext cx="8688300" cy="78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200"/>
              <a:buFont typeface="Arial"/>
              <a:buNone/>
            </a:pPr>
            <a:endParaRPr sz="1800" b="1" i="0" u="none" strike="noStrike" cap="none">
              <a:solidFill>
                <a:srgbClr val="000000"/>
              </a:solidFill>
              <a:latin typeface="Arial"/>
              <a:ea typeface="Arial"/>
              <a:cs typeface="Arial"/>
              <a:sym typeface="Arial"/>
            </a:endParaRPr>
          </a:p>
        </p:txBody>
      </p:sp>
      <p:sp>
        <p:nvSpPr>
          <p:cNvPr id="64" name="Google Shape;64;p14"/>
          <p:cNvSpPr txBox="1"/>
          <p:nvPr/>
        </p:nvSpPr>
        <p:spPr>
          <a:xfrm>
            <a:off x="272675" y="1437700"/>
            <a:ext cx="8688300" cy="2889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5" name="Rectangle 4"/>
          <p:cNvSpPr/>
          <p:nvPr/>
        </p:nvSpPr>
        <p:spPr>
          <a:xfrm>
            <a:off x="2825554" y="0"/>
            <a:ext cx="2844048" cy="430887"/>
          </a:xfrm>
          <a:prstGeom prst="rect">
            <a:avLst/>
          </a:prstGeom>
        </p:spPr>
        <p:txBody>
          <a:bodyPr wrap="none">
            <a:spAutoFit/>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200" b="1" dirty="0" smtClean="0">
                <a:solidFill>
                  <a:srgbClr val="FF0000"/>
                </a:solidFill>
                <a:latin typeface="Calibri" pitchFamily="34" charset="0"/>
                <a:cs typeface="Calibri" pitchFamily="34" charset="0"/>
              </a:rPr>
              <a:t>POLLEN PREPOTENCYY</a:t>
            </a:r>
            <a:endParaRPr lang="en-US" sz="2200" b="1" dirty="0">
              <a:solidFill>
                <a:srgbClr val="FF0000"/>
              </a:solidFill>
              <a:latin typeface="Calibri" pitchFamily="34" charset="0"/>
              <a:cs typeface="Calibri" pitchFamily="34" charset="0"/>
            </a:endParaRPr>
          </a:p>
        </p:txBody>
      </p:sp>
      <p:sp>
        <p:nvSpPr>
          <p:cNvPr id="6" name="Rectangle 5"/>
          <p:cNvSpPr/>
          <p:nvPr/>
        </p:nvSpPr>
        <p:spPr>
          <a:xfrm>
            <a:off x="699795" y="494916"/>
            <a:ext cx="6624735" cy="523220"/>
          </a:xfrm>
          <a:prstGeom prst="rect">
            <a:avLst/>
          </a:prstGeom>
        </p:spPr>
        <p:txBody>
          <a:bodyPr wrap="square">
            <a:spAutoFit/>
          </a:bodyPr>
          <a:lstStyle/>
          <a:p>
            <a:pPr algn="just">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dirty="0" smtClean="0">
                <a:latin typeface="Calibri" pitchFamily="34" charset="0"/>
                <a:cs typeface="Calibri" pitchFamily="34" charset="0"/>
              </a:rPr>
              <a:t>The pollen of the different flower germinate faster than the pollen of the same flower thus preventing self pollination. </a:t>
            </a:r>
            <a:endParaRPr lang="en-IN" dirty="0">
              <a:latin typeface="Calibri" pitchFamily="34" charset="0"/>
              <a:cs typeface="Calibri" pitchFamily="34" charset="0"/>
            </a:endParaRPr>
          </a:p>
        </p:txBody>
      </p:sp>
      <p:sp>
        <p:nvSpPr>
          <p:cNvPr id="7" name="Rectangle 6"/>
          <p:cNvSpPr/>
          <p:nvPr/>
        </p:nvSpPr>
        <p:spPr>
          <a:xfrm>
            <a:off x="753206" y="1018270"/>
            <a:ext cx="3007030" cy="307777"/>
          </a:xfrm>
          <a:prstGeom prst="rect">
            <a:avLst/>
          </a:prstGeom>
        </p:spPr>
        <p:txBody>
          <a:bodyPr wrap="square">
            <a:spAutoFit/>
          </a:bodyPr>
          <a:lstStyle/>
          <a:p>
            <a:pPr algn="just">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dirty="0" err="1" smtClean="0">
                <a:latin typeface="Calibri" pitchFamily="34" charset="0"/>
                <a:cs typeface="Calibri" pitchFamily="34" charset="0"/>
              </a:rPr>
              <a:t>e.g</a:t>
            </a:r>
            <a:r>
              <a:rPr lang="en-IN" dirty="0" smtClean="0">
                <a:latin typeface="Calibri" pitchFamily="34" charset="0"/>
                <a:cs typeface="Calibri" pitchFamily="34" charset="0"/>
              </a:rPr>
              <a:t>: Apple and Grape</a:t>
            </a:r>
            <a:endParaRPr lang="en-IN" dirty="0">
              <a:latin typeface="Calibri" pitchFamily="34" charset="0"/>
              <a:cs typeface="Calibri" pitchFamily="34" charset="0"/>
            </a:endParaRPr>
          </a:p>
        </p:txBody>
      </p:sp>
      <p:sp>
        <p:nvSpPr>
          <p:cNvPr id="8" name="Rectangle 7"/>
          <p:cNvSpPr/>
          <p:nvPr/>
        </p:nvSpPr>
        <p:spPr>
          <a:xfrm>
            <a:off x="2552181" y="1298188"/>
            <a:ext cx="3594254" cy="430887"/>
          </a:xfrm>
          <a:prstGeom prst="rect">
            <a:avLst/>
          </a:prstGeom>
        </p:spPr>
        <p:txBody>
          <a:bodyPr wrap="none">
            <a:spAutoFit/>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US" sz="2200" b="1" dirty="0" smtClean="0">
                <a:solidFill>
                  <a:srgbClr val="FF0000"/>
                </a:solidFill>
                <a:latin typeface="Calibri" pitchFamily="34" charset="0"/>
                <a:cs typeface="Calibri" pitchFamily="34" charset="0"/>
              </a:rPr>
              <a:t>POLLEN–PISTIL INTERACTION</a:t>
            </a:r>
            <a:endParaRPr lang="en-US" sz="2200" b="1" dirty="0">
              <a:solidFill>
                <a:srgbClr val="FF0000"/>
              </a:solidFill>
              <a:latin typeface="Calibri" pitchFamily="34" charset="0"/>
              <a:cs typeface="Calibri" pitchFamily="34" charset="0"/>
            </a:endParaRPr>
          </a:p>
        </p:txBody>
      </p:sp>
      <p:sp>
        <p:nvSpPr>
          <p:cNvPr id="9" name="Rectangle 8"/>
          <p:cNvSpPr/>
          <p:nvPr/>
        </p:nvSpPr>
        <p:spPr>
          <a:xfrm>
            <a:off x="737118" y="1601062"/>
            <a:ext cx="4572000" cy="2462213"/>
          </a:xfrm>
          <a:prstGeom prst="rect">
            <a:avLst/>
          </a:prstGeom>
        </p:spPr>
        <p:txBody>
          <a:bodyPr>
            <a:spAutoFit/>
          </a:bodyPr>
          <a:lstStyle/>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dirty="0" smtClean="0">
                <a:latin typeface="Calibri" pitchFamily="34" charset="0"/>
                <a:cs typeface="Calibri" pitchFamily="34" charset="0"/>
              </a:rPr>
              <a:t>All pollinations do not lead to successful fertilization.</a:t>
            </a: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dirty="0" smtClean="0">
                <a:latin typeface="Calibri" pitchFamily="34" charset="0"/>
                <a:cs typeface="Calibri" pitchFamily="34" charset="0"/>
              </a:rPr>
              <a:t>For successful fertilization, the pistil of a flower has to recognize the pollen of the same species. </a:t>
            </a: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IN" dirty="0" smtClean="0">
              <a:latin typeface="Calibri" pitchFamily="34" charset="0"/>
              <a:cs typeface="Calibri" pitchFamily="34" charset="0"/>
            </a:endParaRP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dirty="0" smtClean="0">
                <a:latin typeface="Calibri" pitchFamily="34" charset="0"/>
                <a:cs typeface="Calibri" pitchFamily="34" charset="0"/>
              </a:rPr>
              <a:t>Once compatible pollen is accepted by pistil, events for fertilization proceed, whereas incompatible pollens are rejected. </a:t>
            </a: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IN" dirty="0" smtClean="0">
              <a:latin typeface="Calibri" pitchFamily="34" charset="0"/>
              <a:cs typeface="Calibri" pitchFamily="34" charset="0"/>
            </a:endParaRPr>
          </a:p>
          <a:p>
            <a:pPr algn="just">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N" dirty="0" smtClean="0">
                <a:latin typeface="Calibri" pitchFamily="34" charset="0"/>
                <a:cs typeface="Calibri" pitchFamily="34" charset="0"/>
              </a:rPr>
              <a:t>This interaction where a pistil is capable of recognizing its pollen is the result of long term pollen-pistil interaction and chemicals released by pollen.</a:t>
            </a:r>
            <a:endParaRPr lang="en-IN" dirty="0">
              <a:latin typeface="Calibri" pitchFamily="34" charset="0"/>
              <a:cs typeface="Calibri" pitchFamily="34" charset="0"/>
            </a:endParaRPr>
          </a:p>
        </p:txBody>
      </p:sp>
      <p:sp>
        <p:nvSpPr>
          <p:cNvPr id="10" name="Rectangle 9"/>
          <p:cNvSpPr/>
          <p:nvPr/>
        </p:nvSpPr>
        <p:spPr>
          <a:xfrm>
            <a:off x="651444" y="4034941"/>
            <a:ext cx="3350597" cy="319446"/>
          </a:xfrm>
          <a:prstGeom prst="rect">
            <a:avLst/>
          </a:prstGeom>
        </p:spPr>
        <p:txBody>
          <a:bodyPr wrap="none">
            <a:spAutoFit/>
          </a:bodyPr>
          <a:lstStyle/>
          <a:p>
            <a:pPr>
              <a:lnSpc>
                <a:spcPct val="80000"/>
              </a:lnSpc>
              <a:spcBef>
                <a:spcPts val="6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800" b="1" dirty="0" smtClean="0">
                <a:solidFill>
                  <a:schemeClr val="tx1"/>
                </a:solidFill>
                <a:latin typeface="Calibri" pitchFamily="32" charset="0"/>
              </a:rPr>
              <a:t>Recognition of compatible pollen</a:t>
            </a:r>
            <a:endParaRPr lang="en-US" sz="1800" b="1" dirty="0">
              <a:solidFill>
                <a:schemeClr val="tx1"/>
              </a:solidFill>
              <a:latin typeface="Calibri" pitchFamily="32" charset="0"/>
            </a:endParaRPr>
          </a:p>
        </p:txBody>
      </p:sp>
      <p:sp>
        <p:nvSpPr>
          <p:cNvPr id="11" name="Rectangle 10"/>
          <p:cNvSpPr/>
          <p:nvPr/>
        </p:nvSpPr>
        <p:spPr>
          <a:xfrm>
            <a:off x="690466" y="4368641"/>
            <a:ext cx="4572000" cy="518283"/>
          </a:xfrm>
          <a:prstGeom prst="rect">
            <a:avLst/>
          </a:prstGeom>
        </p:spPr>
        <p:txBody>
          <a:bodyPr>
            <a:spAutoFit/>
          </a:bodyPr>
          <a:lstStyle/>
          <a:p>
            <a:pPr marL="338138" indent="-338138">
              <a:lnSpc>
                <a:spcPct val="80000"/>
              </a:lnSpc>
              <a:spcBef>
                <a:spcPts val="625"/>
              </a:spcBef>
              <a:buFont typeface="Arial" charset="0"/>
              <a:buNone/>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n-US" dirty="0" smtClean="0">
                <a:latin typeface="Calibri" pitchFamily="32" charset="0"/>
              </a:rPr>
              <a:t>It is the interaction between chemical components of </a:t>
            </a:r>
            <a:r>
              <a:rPr lang="en-US" dirty="0" smtClean="0">
                <a:latin typeface="Calibri" pitchFamily="32" charset="0"/>
              </a:rPr>
              <a:t>pollen </a:t>
            </a:r>
          </a:p>
          <a:p>
            <a:pPr marL="338138" indent="-338138">
              <a:lnSpc>
                <a:spcPct val="80000"/>
              </a:lnSpc>
              <a:spcBef>
                <a:spcPts val="625"/>
              </a:spcBef>
              <a:buFont typeface="Arial" charset="0"/>
              <a:buNone/>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n-US" dirty="0" smtClean="0">
                <a:latin typeface="Calibri" pitchFamily="32" charset="0"/>
              </a:rPr>
              <a:t>and </a:t>
            </a:r>
            <a:r>
              <a:rPr lang="en-US" dirty="0" smtClean="0">
                <a:latin typeface="Calibri" pitchFamily="32" charset="0"/>
              </a:rPr>
              <a:t>those of stigma.</a:t>
            </a:r>
            <a:endParaRPr lang="en-US" dirty="0">
              <a:latin typeface="Calibri" pitchFamily="32" charset="0"/>
            </a:endParaRPr>
          </a:p>
        </p:txBody>
      </p:sp>
      <p:pic>
        <p:nvPicPr>
          <p:cNvPr id="12" name="Picture 3"/>
          <p:cNvPicPr>
            <a:picLocks noChangeAspect="1" noChangeArrowheads="1"/>
          </p:cNvPicPr>
          <p:nvPr/>
        </p:nvPicPr>
        <p:blipFill>
          <a:blip r:embed="rId4"/>
          <a:srcRect/>
          <a:stretch>
            <a:fillRect/>
          </a:stretch>
        </p:blipFill>
        <p:spPr bwMode="auto">
          <a:xfrm>
            <a:off x="5383764" y="2282919"/>
            <a:ext cx="3554963" cy="2082705"/>
          </a:xfrm>
          <a:prstGeom prst="rect">
            <a:avLst/>
          </a:prstGeom>
          <a:noFill/>
          <a:ln w="9525">
            <a:noFill/>
            <a:round/>
            <a:headEnd/>
            <a:tailEnd/>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TotalTime>
  <Words>798</Words>
  <Application>Microsoft Office PowerPoint</Application>
  <PresentationFormat>On-screen Show (16:9)</PresentationFormat>
  <Paragraphs>108</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Simple Light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PRAVAT</cp:lastModifiedBy>
  <cp:revision>17</cp:revision>
  <dcterms:modified xsi:type="dcterms:W3CDTF">2020-07-23T09:52:36Z</dcterms:modified>
</cp:coreProperties>
</file>