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4" r:id="rId3"/>
    <p:sldId id="278" r:id="rId4"/>
    <p:sldId id="257" r:id="rId5"/>
    <p:sldId id="265" r:id="rId6"/>
    <p:sldId id="264" r:id="rId7"/>
    <p:sldId id="263" r:id="rId8"/>
    <p:sldId id="262" r:id="rId9"/>
    <p:sldId id="261" r:id="rId10"/>
    <p:sldId id="260" r:id="rId11"/>
    <p:sldId id="269" r:id="rId12"/>
    <p:sldId id="275" r:id="rId13"/>
    <p:sldId id="268" r:id="rId14"/>
    <p:sldId id="266" r:id="rId15"/>
    <p:sldId id="272" r:id="rId16"/>
    <p:sldId id="276" r:id="rId17"/>
    <p:sldId id="277" r:id="rId18"/>
    <p:sldId id="271" r:id="rId19"/>
    <p:sldId id="273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v2aLagk8G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484252" y="2520615"/>
            <a:ext cx="6585923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:SEXUAL REPRODUCTION IN FLOWERING PLANTS</a:t>
            </a:r>
            <a:endParaRPr b="1" dirty="0"/>
          </a:p>
        </p:txBody>
      </p:sp>
      <p:pic>
        <p:nvPicPr>
          <p:cNvPr id="6" name="Picture 5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  <p:sp>
        <p:nvSpPr>
          <p:cNvPr id="7" name="Google Shape;56;p13"/>
          <p:cNvSpPr txBox="1"/>
          <p:nvPr/>
        </p:nvSpPr>
        <p:spPr>
          <a:xfrm>
            <a:off x="518821" y="1092813"/>
            <a:ext cx="8201608" cy="59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REPRODUCTION IN FLOWERING PLANTS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en" sz="3000" b="1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en" sz="3000" b="1" i="0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1213" y="0"/>
            <a:ext cx="10615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DIOECY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690" y="516984"/>
            <a:ext cx="6512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Male and female flowers are present on different plants, that is each plant is either male or female (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dioecy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This condition prevents both autogamy and geitonogamy.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04" y="3222042"/>
            <a:ext cx="1456309" cy="1095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1496" y="1632857"/>
            <a:ext cx="1425734" cy="1175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95535"/>
            <a:ext cx="1459405" cy="1166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418" y="3200399"/>
            <a:ext cx="1627570" cy="1138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640719" y="3222803"/>
            <a:ext cx="1203649" cy="1152525"/>
          </a:xfrm>
          <a:prstGeom prst="ellipse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Papaya</a:t>
            </a:r>
            <a:endParaRPr lang="en-IN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421" y="4442605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Female flower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7508" y="2819078"/>
            <a:ext cx="1152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Female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plant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9216" y="2800417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Male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plant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0199" y="4395952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Male flower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52241" y="2948277"/>
            <a:ext cx="263979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749281" y="3088432"/>
            <a:ext cx="345232" cy="3638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191496" y="3906868"/>
            <a:ext cx="1360746" cy="1663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4978609" y="3894879"/>
            <a:ext cx="1268696" cy="1652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C:\Users\User\OneDrive\Desktop\eductional group logo-1.jf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553" y="1140930"/>
            <a:ext cx="2844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POLLEN PREPOTENCYY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2088" y="1919955"/>
            <a:ext cx="66247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pollen of the different flower germinate faster than the pollen of the same flower thus preventing self pollination.</a:t>
            </a:r>
          </a:p>
          <a:p>
            <a:pPr marL="285750" indent="-285750" algn="just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Example: </a:t>
            </a:r>
            <a:r>
              <a:rPr lang="en-IN" dirty="0">
                <a:latin typeface="Calibri" pitchFamily="34" charset="0"/>
                <a:cs typeface="Calibri" pitchFamily="34" charset="0"/>
              </a:rPr>
              <a:t>Apple and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Grape.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2467" y="456088"/>
            <a:ext cx="3594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POLLEN–PISTIL INTERACTION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3" y="1640754"/>
            <a:ext cx="47186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All pollinations do not lead to successful fertilization.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For successful fertilization, the pistil of a flower has to recognize the pollen of the same species.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compatible pollen is accepted by pistil, whereas incompatible pollens are rejected.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interaction of a pollen with that of where a pistil is long term chemical dialogue between the two.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4" y="1256095"/>
            <a:ext cx="3747601" cy="3016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453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215" y="1265453"/>
            <a:ext cx="70343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62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b="1" dirty="0">
                <a:solidFill>
                  <a:schemeClr val="tx1"/>
                </a:solidFill>
                <a:latin typeface="Calibri" pitchFamily="32" charset="0"/>
              </a:rPr>
              <a:t>Recognition of compatible pollen</a:t>
            </a:r>
          </a:p>
          <a:p>
            <a:pPr marL="338138" indent="-338138">
              <a:lnSpc>
                <a:spcPct val="80000"/>
              </a:lnSpc>
              <a:spcBef>
                <a:spcPts val="625"/>
              </a:spcBef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38138" indent="-338138">
              <a:lnSpc>
                <a:spcPct val="8000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latin typeface="Calibri" pitchFamily="32" charset="0"/>
              </a:rPr>
              <a:t>It is the interaction between chemical components of pollen and those of stigma.</a:t>
            </a:r>
          </a:p>
          <a:p>
            <a:pPr marL="338138" indent="-338138">
              <a:lnSpc>
                <a:spcPct val="80000"/>
              </a:lnSpc>
              <a:spcBef>
                <a:spcPts val="625"/>
              </a:spcBef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dirty="0">
              <a:latin typeface="Calibri" pitchFamily="32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latin typeface="Calibri" pitchFamily="34" charset="0"/>
                <a:cs typeface="Calibri" pitchFamily="34" charset="0"/>
              </a:rPr>
              <a:t>The landing of true pollen on the compatible pistil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latin typeface="Calibri" pitchFamily="34" charset="0"/>
                <a:cs typeface="Calibri" pitchFamily="34" charset="0"/>
              </a:rPr>
              <a:t>Germination of pollen and formation of pollen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tube.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Pollen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tube growth through the style of the pistil towards the ovary.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latin typeface="Calibri" pitchFamily="34" charset="0"/>
                <a:cs typeface="Calibri" pitchFamily="34" charset="0"/>
              </a:rPr>
              <a:t>The entry of male gametes into the ovule and then to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synergids.</a:t>
            </a: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338138" indent="-338138">
              <a:lnSpc>
                <a:spcPct val="80000"/>
              </a:lnSpc>
              <a:spcBef>
                <a:spcPts val="625"/>
              </a:spcBef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dirty="0">
              <a:latin typeface="Calibri" pitchFamily="3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2467" y="456088"/>
            <a:ext cx="3594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POLLEN–PISTIL INTERACTION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0585" y="270588"/>
            <a:ext cx="53100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ENTRY OF POLLEN TUBE INTO EMBRYO-SAC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4" descr="pollen ent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6" y="701475"/>
            <a:ext cx="2547272" cy="35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8" descr="ENT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3856" y="925650"/>
            <a:ext cx="5429684" cy="3262021"/>
          </a:xfrm>
          <a:prstGeom prst="rect">
            <a:avLst/>
          </a:prstGeom>
        </p:spPr>
      </p:pic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6341" y="628650"/>
            <a:ext cx="3443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HYBRIDISATION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IN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0382" y="1833519"/>
            <a:ext cx="6690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major approach  of crop improvement programme.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Desired pollen grains are used for pollination and the stigma is protected from contamination (from unwanted pollen).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This is achieved by emasculation and bagging techniques.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2065" y="247381"/>
            <a:ext cx="3443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HYBRIDISATION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IN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821" y="1280591"/>
            <a:ext cx="3887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STEPS OF ARTIFICIAL HYBRIDISATION</a:t>
            </a:r>
          </a:p>
          <a:p>
            <a:endParaRPr lang="en-IN" dirty="0"/>
          </a:p>
          <a:p>
            <a:r>
              <a:rPr lang="en-IN" dirty="0" smtClean="0"/>
              <a:t>	Emasculation</a:t>
            </a:r>
          </a:p>
          <a:p>
            <a:endParaRPr lang="en-IN" dirty="0" smtClean="0"/>
          </a:p>
          <a:p>
            <a:r>
              <a:rPr lang="en-IN" dirty="0" smtClean="0"/>
              <a:t>	Bagging</a:t>
            </a:r>
          </a:p>
          <a:p>
            <a:endParaRPr lang="en-IN" dirty="0"/>
          </a:p>
          <a:p>
            <a:r>
              <a:rPr lang="en-IN" dirty="0" smtClean="0"/>
              <a:t>	Artificial pollination</a:t>
            </a:r>
          </a:p>
          <a:p>
            <a:endParaRPr lang="en-IN" dirty="0"/>
          </a:p>
          <a:p>
            <a:r>
              <a:rPr lang="en-IN" dirty="0" smtClean="0"/>
              <a:t>	</a:t>
            </a:r>
            <a:r>
              <a:rPr lang="en-IN" dirty="0" err="1" smtClean="0"/>
              <a:t>Rebagging</a:t>
            </a:r>
            <a:endParaRPr lang="en-IN" dirty="0"/>
          </a:p>
          <a:p>
            <a:endParaRPr lang="en-IN" dirty="0"/>
          </a:p>
        </p:txBody>
      </p:sp>
      <p:pic>
        <p:nvPicPr>
          <p:cNvPr id="6" name="Picture 5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509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182" y="634718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EMASCULATION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39" y="1486402"/>
            <a:ext cx="2834745" cy="2304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0972" y="1505064"/>
            <a:ext cx="3136150" cy="2362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88616" y="3899069"/>
            <a:ext cx="1702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Removal of anther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734" y="215443"/>
            <a:ext cx="3443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HYBRIDISATION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IN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26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2734" y="215443"/>
            <a:ext cx="3443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HYBRIDISATION</a:t>
            </a:r>
            <a:r>
              <a:rPr lang="en-IN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IN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580" y="803666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BAGGING</a:t>
            </a:r>
            <a:endParaRPr lang="en-IN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828" y="1584919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Emasculated flowers have to be covered with a bag (butter paper), to prevent contamination with unwanted pollen.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181" y="1716833"/>
            <a:ext cx="3170419" cy="2121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1135" y="425892"/>
            <a:ext cx="6740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ARTIFICIAL POLLINATION (DUSTING) AND REBAGGING</a:t>
            </a:r>
            <a:endParaRPr lang="en-IN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423" y="1270462"/>
            <a:ext cx="4105275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the stigma of bagged flower attains receptivity, matured pollen grains collected from anthers of the desired male parent are dusted on the stigma, and the flowers are </a:t>
            </a:r>
            <a:r>
              <a:rPr lang="en-I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rebagged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and the fruits allowed to develop.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979" y="1367343"/>
            <a:ext cx="4288162" cy="2869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7624" y="1179061"/>
            <a:ext cx="557037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LEARNING OUTCOME</a:t>
            </a:r>
          </a:p>
          <a:p>
            <a:pPr>
              <a:defRPr/>
            </a:pPr>
            <a:endParaRPr lang="en-IN" b="1" dirty="0">
              <a:latin typeface="Arial" charset="0"/>
              <a:cs typeface="Arial" charset="0"/>
              <a:sym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learn about the importance of outbreeding devices.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be able to know the various types of outbreeding devices and the importance as well.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They will have clear idea about pollen pistil interaction.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can acquire a generalised idea about artificial hybridisation.</a:t>
            </a:r>
          </a:p>
        </p:txBody>
      </p:sp>
      <p:pic>
        <p:nvPicPr>
          <p:cNvPr id="4" name="Picture 3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1847850"/>
            <a:ext cx="225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LECTURE- 4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1980" y="2417862"/>
            <a:ext cx="4120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2"/>
              </a:rPr>
              <a:t>https://www.youtube.com/watch?v=v2aLagk8GrM</a:t>
            </a:r>
            <a:endParaRPr lang="en-IN" dirty="0"/>
          </a:p>
        </p:txBody>
      </p:sp>
      <p:pic>
        <p:nvPicPr>
          <p:cNvPr id="5" name="Picture 4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99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969" y="150523"/>
            <a:ext cx="3145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OUTBREEDING</a:t>
            </a: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045" y="588222"/>
            <a:ext cx="603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Outbreeding devices are mechanisms which are followed and adapted by the plants in order to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prevent self pollination.</a:t>
            </a:r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714" y="1375400"/>
            <a:ext cx="6671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Why outbreeding?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		To avoid the pollen grains to come in contact with the stigma of the same flower.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		Continued self-pollination result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inbreeding depression.</a:t>
            </a:r>
            <a:r>
              <a:rPr lang="en-IN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N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061" y="2724933"/>
            <a:ext cx="5831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Devices to discourage self pollination and to encourage cross-pollination.</a:t>
            </a:r>
          </a:p>
          <a:p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devices are:</a:t>
            </a:r>
          </a:p>
          <a:p>
            <a:r>
              <a:rPr lang="en-IN" dirty="0">
                <a:latin typeface="Calibri" pitchFamily="34" charset="0"/>
                <a:cs typeface="Calibri" pitchFamily="34" charset="0"/>
              </a:rPr>
              <a:t>	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Dichogamy, Heterostyle</a:t>
            </a:r>
          </a:p>
          <a:p>
            <a:endParaRPr lang="en-IN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	Self sterility, Unisexuality,</a:t>
            </a:r>
          </a:p>
          <a:p>
            <a:endParaRPr lang="en-IN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		Dioecy, Pollen prepotency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097" y="111966"/>
            <a:ext cx="16995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DICHOGAMY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853" y="87928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Pollen release and stigma receptivity are not synchronised.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Protoandry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pollen is released before the stigma 			becomes receptive.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Protogyny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stigma becomes receptive much 		before the release of pollen. </a:t>
            </a:r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232" y="2879990"/>
            <a:ext cx="3925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Why dichogamy?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dirty="0">
                <a:latin typeface="Calibri" pitchFamily="34" charset="0"/>
                <a:cs typeface="Calibri" pitchFamily="34" charset="0"/>
              </a:rPr>
              <a:t>	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	It prevents autogamy.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Example: Salvia, sunflower etc.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 l="34076" t="16949" r="9454" b="10161"/>
          <a:stretch>
            <a:fillRect/>
          </a:stretch>
        </p:blipFill>
        <p:spPr bwMode="auto">
          <a:xfrm>
            <a:off x="5374432" y="531844"/>
            <a:ext cx="2269049" cy="1870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58795" t="22461" b="28140"/>
          <a:stretch>
            <a:fillRect/>
          </a:stretch>
        </p:blipFill>
        <p:spPr bwMode="auto">
          <a:xfrm>
            <a:off x="5410946" y="3032448"/>
            <a:ext cx="2369384" cy="193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10022" y="2094207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PROTOANDRY</a:t>
            </a:r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5939866" y="4535911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PROTOGYNY</a:t>
            </a:r>
            <a:endParaRPr lang="en-IN" b="1" dirty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740000">
            <a:off x="6486014" y="1192176"/>
            <a:ext cx="1313138" cy="153571"/>
          </a:xfrm>
          <a:prstGeom prst="notchedRightArrow">
            <a:avLst>
              <a:gd name="adj1" fmla="val 50000"/>
              <a:gd name="adj2" fmla="val 294475"/>
            </a:avLst>
          </a:prstGeom>
          <a:solidFill>
            <a:srgbClr val="FF0000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89905" y="971617"/>
            <a:ext cx="1332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Anther shedding pollen</a:t>
            </a:r>
            <a:endParaRPr lang="en-IN" b="1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10740000">
            <a:off x="6451801" y="3387981"/>
            <a:ext cx="1313138" cy="153571"/>
          </a:xfrm>
          <a:prstGeom prst="notchedRightArrow">
            <a:avLst>
              <a:gd name="adj1" fmla="val 50000"/>
              <a:gd name="adj2" fmla="val 294475"/>
            </a:avLst>
          </a:prstGeom>
          <a:solidFill>
            <a:srgbClr val="FF0000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55478" y="3285609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Stigma Opens</a:t>
            </a:r>
            <a:endParaRPr lang="en-IN" b="1" dirty="0"/>
          </a:p>
        </p:txBody>
      </p:sp>
      <p:pic>
        <p:nvPicPr>
          <p:cNvPr id="17" name="Picture 16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9283" y="215443"/>
            <a:ext cx="1810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HETEROSTYLY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9550" b="8739"/>
          <a:stretch>
            <a:fillRect/>
          </a:stretch>
        </p:blipFill>
        <p:spPr bwMode="auto">
          <a:xfrm>
            <a:off x="1423744" y="801717"/>
            <a:ext cx="5531751" cy="3022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3744" y="4186852"/>
            <a:ext cx="5794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anther and stigma are placed at different positions so that the pollen can not come in contact with the stigma of the same flower</a:t>
            </a:r>
            <a:r>
              <a:rPr lang="en-IN" b="1" dirty="0" smtClean="0"/>
              <a:t>.</a:t>
            </a:r>
            <a:endParaRPr lang="en-IN" b="1" dirty="0"/>
          </a:p>
        </p:txBody>
      </p:sp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7179" y="0"/>
            <a:ext cx="2866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SELF INCOMPATIBILITY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116" y="615375"/>
            <a:ext cx="70919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Genetic mechanism and prevents self-pollen.</a:t>
            </a: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latin typeface="Calibri" pitchFamily="34" charset="0"/>
                <a:cs typeface="Calibri" pitchFamily="34" charset="0"/>
              </a:rPr>
              <a:t>The gene in the female reproductive part of the flower which recognizes the gene present in the pollen grain of the same plant, prevents the fertilization results in self sterility.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8709" y="2119415"/>
            <a:ext cx="3073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latin typeface="Calibri" pitchFamily="34" charset="0"/>
                <a:cs typeface="Calibri" pitchFamily="34" charset="0"/>
              </a:rPr>
              <a:t>Example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i="1" dirty="0" err="1" smtClean="0">
                <a:latin typeface="Calibri" pitchFamily="34" charset="0"/>
                <a:cs typeface="Calibri" pitchFamily="34" charset="0"/>
              </a:rPr>
              <a:t>Spathodea</a:t>
            </a:r>
            <a:r>
              <a:rPr lang="en-IN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i="1" dirty="0" err="1" smtClean="0">
                <a:latin typeface="Calibri" pitchFamily="34" charset="0"/>
                <a:cs typeface="Calibri" pitchFamily="34" charset="0"/>
              </a:rPr>
              <a:t>campanulata</a:t>
            </a:r>
            <a:endParaRPr lang="en-IN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93" y="2732567"/>
            <a:ext cx="2643577" cy="1988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 r="18021"/>
          <a:stretch>
            <a:fillRect/>
          </a:stretch>
        </p:blipFill>
        <p:spPr bwMode="auto">
          <a:xfrm>
            <a:off x="3101764" y="2732567"/>
            <a:ext cx="2545089" cy="197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9142" y="2732567"/>
            <a:ext cx="2531607" cy="197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082614" y="4722523"/>
            <a:ext cx="1723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THE FOUNTAIN TREE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6716" y="4703862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i="1" dirty="0" err="1" smtClean="0">
                <a:latin typeface="Calibri" pitchFamily="34" charset="0"/>
                <a:cs typeface="Calibri" pitchFamily="34" charset="0"/>
              </a:rPr>
              <a:t>Spathodea</a:t>
            </a:r>
            <a:r>
              <a:rPr lang="en-I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i="1" dirty="0" err="1" smtClean="0">
                <a:latin typeface="Calibri" pitchFamily="34" charset="0"/>
                <a:cs typeface="Calibri" pitchFamily="34" charset="0"/>
              </a:rPr>
              <a:t>campanulata</a:t>
            </a:r>
            <a:endParaRPr lang="en-IN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C:\Users\User\OneDrive\Desktop\eductional group logo-1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8672"/>
          <a:stretch>
            <a:fillRect/>
          </a:stretch>
        </p:blipFill>
        <p:spPr bwMode="auto">
          <a:xfrm>
            <a:off x="4612344" y="678268"/>
            <a:ext cx="2740655" cy="4127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79099" y="247381"/>
            <a:ext cx="2866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SELF INCOMPATIBILITY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r="60210"/>
          <a:stretch>
            <a:fillRect/>
          </a:stretch>
        </p:blipFill>
        <p:spPr bwMode="auto">
          <a:xfrm>
            <a:off x="1107574" y="879750"/>
            <a:ext cx="2833962" cy="4054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2382" y="3484789"/>
            <a:ext cx="1330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INCOMPATIBLE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2999" y="3470942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COMPATIBLE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 rot="3062724" flipV="1">
            <a:off x="1429514" y="110431"/>
            <a:ext cx="867365" cy="14744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7611265">
            <a:off x="606039" y="693790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POLLINATION</a:t>
            </a:r>
            <a:endParaRPr lang="en-IN" dirty="0"/>
          </a:p>
        </p:txBody>
      </p:sp>
      <p:pic>
        <p:nvPicPr>
          <p:cNvPr id="10" name="Picture 9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4577" y="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 SEXUALITY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8294" y="466085"/>
            <a:ext cx="6046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This device prevents self-pollination by producing </a:t>
            </a:r>
            <a:r>
              <a:rPr lang="en-IN" dirty="0" err="1" smtClean="0">
                <a:latin typeface="Calibri" pitchFamily="34" charset="0"/>
                <a:cs typeface="Calibri" pitchFamily="34" charset="0"/>
              </a:rPr>
              <a:t>uni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-sexual flowers; either staminate or pistillate flowers.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It prevents autogamy but not geitonogamy. 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54344"/>
          <a:stretch>
            <a:fillRect/>
          </a:stretch>
        </p:blipFill>
        <p:spPr bwMode="auto">
          <a:xfrm>
            <a:off x="1334634" y="1548882"/>
            <a:ext cx="2220329" cy="272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241" y="1558050"/>
            <a:ext cx="2388638" cy="276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48050" y="2884393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PUMPKIN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1628" y="4367960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Male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flower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6703" y="4395952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Female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flower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620000">
            <a:off x="6205672" y="3329614"/>
            <a:ext cx="1510383" cy="240883"/>
          </a:xfrm>
          <a:prstGeom prst="leftArrow">
            <a:avLst>
              <a:gd name="adj1" fmla="val 50000"/>
              <a:gd name="adj2" fmla="val 116728"/>
            </a:avLst>
          </a:prstGeom>
          <a:solidFill>
            <a:srgbClr val="FF3300"/>
          </a:solidFill>
          <a:ln w="9525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77917" y="3761470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Ovary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175779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569</Words>
  <Application>Microsoft Office PowerPoint</Application>
  <PresentationFormat>On-screen Show (16:9)</PresentationFormat>
  <Paragraphs>124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modified xsi:type="dcterms:W3CDTF">2022-05-05T01:53:35Z</dcterms:modified>
</cp:coreProperties>
</file>