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71" r:id="rId13"/>
    <p:sldId id="270" r:id="rId14"/>
    <p:sldId id="274" r:id="rId15"/>
    <p:sldId id="269" r:id="rId16"/>
    <p:sldId id="273" r:id="rId17"/>
    <p:sldId id="259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3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2">
    <p:pos x="6000" y="100"/>
    <p:text>+amanrouniyar@odmegroup.org How come the website here is ODM Egroup and not ODM PS?
_Assigned to you_
-Swoyan Satyendu</p:text>
  </p:cm>
  <p:cm authorId="0" dt="2020-06-17T16:36:04.724" idx="1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516157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21"/>
            <a:ext cx="9144000" cy="1365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4900" y="10570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99053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SEXUAL REPRODUCTION IN FLOWERING PLANTS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2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ANTHECOLOGY  THE POLLINATION BIOLOGY</a:t>
            </a:r>
            <a:endParaRPr sz="2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22175" y="2571738"/>
            <a:ext cx="4589172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BIOLOGY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NUMBER:02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:SEXUAL REPRODUCTION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 </a:t>
            </a:r>
            <a:r>
              <a:rPr lang="en" b="1" dirty="0" smtClean="0"/>
              <a:t>   IN FLOWERING PLANTS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457" y="0"/>
            <a:ext cx="72685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Adaptation of Wind Pollinated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Flowers 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Anemophily) 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266" y="1303321"/>
            <a:ext cx="5234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Pollen grains are light,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non-sticky/dry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sometimes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winged.Well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exposed anther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Large feathery stigma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Flowers arranged as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inflorescence.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Single ovules.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5409" y="541174"/>
            <a:ext cx="2534232" cy="151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 b="15234"/>
          <a:stretch>
            <a:fillRect/>
          </a:stretch>
        </p:blipFill>
        <p:spPr bwMode="auto">
          <a:xfrm>
            <a:off x="5439304" y="2684884"/>
            <a:ext cx="2808958" cy="1589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851441" y="2119283"/>
            <a:ext cx="1904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Clouds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Pollen Grains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80118" y="4349299"/>
            <a:ext cx="1281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latin typeface="Times New Roman" pitchFamily="16" charset="0"/>
                <a:cs typeface="Times New Roman" pitchFamily="16" charset="0"/>
              </a:rPr>
              <a:t>Female</a:t>
            </a:r>
            <a:r>
              <a:rPr lang="en-IN" dirty="0" smtClean="0"/>
              <a:t> </a:t>
            </a:r>
            <a:r>
              <a:rPr lang="en-US" b="1" dirty="0" smtClean="0">
                <a:latin typeface="Times New Roman" pitchFamily="16" charset="0"/>
                <a:cs typeface="Times New Roman" pitchFamily="16" charset="0"/>
              </a:rPr>
              <a:t>flower</a:t>
            </a:r>
            <a:endParaRPr lang="en-US" b="1" dirty="0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0856" y="0"/>
            <a:ext cx="653143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33" y="277737"/>
            <a:ext cx="7753738" cy="4494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2272" y="0"/>
            <a:ext cx="63482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Adaptation of Water Pollinated Flowers (</a:t>
            </a:r>
            <a:r>
              <a:rPr lang="en-US" sz="2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hydrophily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596" y="1293167"/>
            <a:ext cx="4572000" cy="26237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 smtClean="0">
                <a:latin typeface="Calibri" pitchFamily="32" charset="0"/>
              </a:rPr>
              <a:t>Seen in submerged flowers like </a:t>
            </a:r>
            <a:r>
              <a:rPr lang="en-US" i="1" dirty="0" err="1" smtClean="0">
                <a:latin typeface="Calibri" pitchFamily="32" charset="0"/>
              </a:rPr>
              <a:t>Vallisneria</a:t>
            </a:r>
            <a:r>
              <a:rPr lang="en-US" dirty="0" smtClean="0">
                <a:latin typeface="Calibri" pitchFamily="32" charset="0"/>
              </a:rPr>
              <a:t> and </a:t>
            </a:r>
            <a:r>
              <a:rPr lang="en-US" i="1" dirty="0" err="1" smtClean="0">
                <a:latin typeface="Calibri" pitchFamily="32" charset="0"/>
              </a:rPr>
              <a:t>Hydrilla</a:t>
            </a:r>
            <a:r>
              <a:rPr lang="en-US" i="1" dirty="0" smtClean="0">
                <a:latin typeface="Calibri" pitchFamily="32" charset="0"/>
              </a:rPr>
              <a:t> and </a:t>
            </a: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i="1" dirty="0" err="1" smtClean="0">
                <a:latin typeface="Calibri" pitchFamily="32" charset="0"/>
              </a:rPr>
              <a:t>Zostera</a:t>
            </a:r>
            <a:r>
              <a:rPr lang="en-US" dirty="0" smtClean="0">
                <a:latin typeface="Calibri" pitchFamily="32" charset="0"/>
              </a:rPr>
              <a:t>.</a:t>
            </a: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dirty="0" smtClean="0">
              <a:latin typeface="Calibri" pitchFamily="32" charset="0"/>
            </a:endParaRP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 smtClean="0">
                <a:latin typeface="Calibri" pitchFamily="32" charset="0"/>
              </a:rPr>
              <a:t>In </a:t>
            </a:r>
            <a:r>
              <a:rPr lang="en-US" dirty="0" err="1" smtClean="0">
                <a:latin typeface="Calibri" pitchFamily="32" charset="0"/>
              </a:rPr>
              <a:t>Vallisneria</a:t>
            </a:r>
            <a:r>
              <a:rPr lang="en-US" dirty="0" smtClean="0">
                <a:latin typeface="Calibri" pitchFamily="32" charset="0"/>
              </a:rPr>
              <a:t> male flowers released on water surface and </a:t>
            </a:r>
            <a:endParaRPr lang="en-US" dirty="0" smtClean="0">
              <a:latin typeface="Calibri" pitchFamily="32" charset="0"/>
            </a:endParaRP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 smtClean="0">
                <a:latin typeface="Calibri" pitchFamily="32" charset="0"/>
              </a:rPr>
              <a:t>female </a:t>
            </a:r>
            <a:r>
              <a:rPr lang="en-US" dirty="0" smtClean="0">
                <a:latin typeface="Calibri" pitchFamily="32" charset="0"/>
              </a:rPr>
              <a:t>flowers reaches the surface for pollination</a:t>
            </a:r>
            <a:r>
              <a:rPr lang="en-US" dirty="0" smtClean="0">
                <a:latin typeface="Calibri" pitchFamily="32" charset="0"/>
              </a:rPr>
              <a:t>.</a:t>
            </a: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dirty="0" smtClean="0">
              <a:latin typeface="Calibri" pitchFamily="32" charset="0"/>
            </a:endParaRP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 smtClean="0">
                <a:latin typeface="Calibri" pitchFamily="32" charset="0"/>
              </a:rPr>
              <a:t>In sea grasses, pollen grains are long ribbon like and </a:t>
            </a:r>
            <a:endParaRPr lang="en-US" dirty="0" smtClean="0">
              <a:latin typeface="Calibri" pitchFamily="32" charset="0"/>
            </a:endParaRP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 smtClean="0">
                <a:latin typeface="Calibri" pitchFamily="32" charset="0"/>
              </a:rPr>
              <a:t>carried </a:t>
            </a:r>
            <a:r>
              <a:rPr lang="en-US" dirty="0" smtClean="0">
                <a:latin typeface="Calibri" pitchFamily="32" charset="0"/>
              </a:rPr>
              <a:t>passively to submerged female flowers</a:t>
            </a:r>
            <a:r>
              <a:rPr lang="en-US" dirty="0" smtClean="0">
                <a:latin typeface="Calibri" pitchFamily="32" charset="0"/>
              </a:rPr>
              <a:t>.</a:t>
            </a: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en-US" dirty="0" smtClean="0">
              <a:latin typeface="Calibri" pitchFamily="32" charset="0"/>
            </a:endParaRPr>
          </a:p>
          <a:p>
            <a:pPr marL="341313" indent="-339725" algn="just">
              <a:lnSpc>
                <a:spcPct val="80000"/>
              </a:lnSpc>
              <a:spcBef>
                <a:spcPts val="67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dirty="0" smtClean="0">
                <a:latin typeface="Calibri" pitchFamily="32" charset="0"/>
              </a:rPr>
              <a:t>Mucilage coated pollen grains.</a:t>
            </a:r>
            <a:endParaRPr lang="en-US" dirty="0">
              <a:latin typeface="Calibri" pitchFamily="3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7110" y="1028528"/>
            <a:ext cx="2934640" cy="3035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252301" y="4181348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VALLISNERIA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1762" y="182760"/>
            <a:ext cx="71659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Adaptation of insect pollinated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flowers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(ENTOMOPHILY)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7666" y="1127720"/>
            <a:ext cx="63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 is transfer of pollen grains from anther of one flower to the stigma of another flower with the help of insects like moths, bees, wasps, butterflies, beetles, ants etc.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Bees are the most pollinating insects. Insects visit flowers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for  containing food,(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pollen,nectar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or shelter.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3649" y="2813154"/>
            <a:ext cx="6251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Even larger animals such as some primates (lemurs), arboreal  (tree dwelling) rodents, or even reptiles (gecko lizard and garden lizard) have been reported as pollinators in some  species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116" y="136108"/>
            <a:ext cx="73618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Adaptation in insects 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entomophily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&amp; birds Pollinated (</a:t>
            </a:r>
            <a:r>
              <a:rPr lang="en-US" sz="2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ornithophily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Flowers</a:t>
            </a:r>
            <a:endParaRPr lang="en-US" sz="2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506" y="1435179"/>
            <a:ext cx="4572000" cy="20097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9725" indent="-339725">
              <a:lnSpc>
                <a:spcPct val="8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Large</a:t>
            </a:r>
          </a:p>
          <a:p>
            <a:pPr marL="339725" indent="-339725">
              <a:lnSpc>
                <a:spcPct val="8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Brightly </a:t>
            </a:r>
            <a:r>
              <a:rPr lang="en-US" dirty="0" err="1" smtClean="0">
                <a:latin typeface="Calibri" pitchFamily="32" charset="0"/>
              </a:rPr>
              <a:t>coloured</a:t>
            </a:r>
            <a:r>
              <a:rPr lang="en-US" dirty="0" smtClean="0">
                <a:latin typeface="Calibri" pitchFamily="32" charset="0"/>
              </a:rPr>
              <a:t> and showy.</a:t>
            </a:r>
          </a:p>
          <a:p>
            <a:pPr marL="339725" indent="-339725">
              <a:lnSpc>
                <a:spcPct val="8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If flowers are small, grouped into inflorescence.</a:t>
            </a:r>
          </a:p>
          <a:p>
            <a:pPr marL="339725" indent="-339725">
              <a:lnSpc>
                <a:spcPct val="8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Highly fragrant</a:t>
            </a:r>
          </a:p>
          <a:p>
            <a:pPr marL="339725" indent="-339725">
              <a:lnSpc>
                <a:spcPct val="8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Produce nectar</a:t>
            </a:r>
          </a:p>
          <a:p>
            <a:pPr marL="339725" indent="-339725">
              <a:lnSpc>
                <a:spcPct val="8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Sticky pollen and stigmatic surface</a:t>
            </a:r>
          </a:p>
          <a:p>
            <a:pPr marL="339725" indent="-339725">
              <a:lnSpc>
                <a:spcPct val="8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Provide floral rewards to animal pollinator such as </a:t>
            </a:r>
            <a:r>
              <a:rPr lang="en-US" dirty="0" smtClean="0">
                <a:latin typeface="Calibri" pitchFamily="32" charset="0"/>
              </a:rPr>
              <a:t>nectar,</a:t>
            </a:r>
          </a:p>
          <a:p>
            <a:pPr marL="339725" indent="-339725">
              <a:lnSpc>
                <a:spcPct val="80000"/>
              </a:lnSpc>
              <a:spcBef>
                <a:spcPts val="6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US" dirty="0" smtClean="0">
                <a:latin typeface="Calibri" pitchFamily="32" charset="0"/>
              </a:rPr>
              <a:t>food </a:t>
            </a:r>
            <a:r>
              <a:rPr lang="en-US" dirty="0" smtClean="0">
                <a:latin typeface="Calibri" pitchFamily="32" charset="0"/>
              </a:rPr>
              <a:t>(pollen) or provide safe place for laying eggs.</a:t>
            </a:r>
            <a:endParaRPr lang="en-US" dirty="0">
              <a:latin typeface="Calibri" pitchFamily="3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5187" y="905068"/>
            <a:ext cx="2624808" cy="1876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1085" y="3004932"/>
            <a:ext cx="2509935" cy="18409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538" y="361770"/>
            <a:ext cx="38815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Some insects also use flowers for laying eggs </a:t>
            </a:r>
            <a:r>
              <a:rPr lang="en-US" dirty="0" err="1" smtClean="0">
                <a:latin typeface="Times New Roman" pitchFamily="16" charset="0"/>
                <a:cs typeface="Times New Roman" pitchFamily="16" charset="0"/>
              </a:rPr>
              <a:t>eg</a:t>
            </a: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Amorphophallus</a:t>
            </a:r>
            <a:r>
              <a:rPr lang="en-US" i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i="1" dirty="0" smtClean="0"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It has the largest inflorescence and the tallest flowers with a flower reaching about 1.8 m (6 ft).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Flowers are bright </a:t>
            </a:r>
            <a:r>
              <a:rPr lang="en-US" dirty="0" err="1" smtClean="0">
                <a:latin typeface="Times New Roman" pitchFamily="16" charset="0"/>
                <a:cs typeface="Times New Roman" pitchFamily="16" charset="0"/>
              </a:rPr>
              <a:t>coloured</a:t>
            </a: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, large and showy.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They produce nectar and fragrance.</a:t>
            </a:r>
            <a:endParaRPr lang="en-US" dirty="0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804" y="185220"/>
            <a:ext cx="1733874" cy="1783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32475" y="6119813"/>
            <a:ext cx="26638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 dirty="0">
              <a:solidFill>
                <a:srgbClr val="FFFF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556" y="2703753"/>
            <a:ext cx="41241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A similar relationship exist between species of moth</a:t>
            </a:r>
            <a:r>
              <a:rPr lang="en-US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and plant </a:t>
            </a:r>
            <a:r>
              <a:rPr lang="en-US" i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Yucca</a:t>
            </a: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where both species-moth and the plant cannot complete their life cycles without each other.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The moth deposits the eggs in the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locule</a:t>
            </a: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of the ovary and the flower, in turn, gets pollinated by the moth. </a:t>
            </a: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The larva of the moth come out of the eggs as the seeds start developing.</a:t>
            </a:r>
            <a:endParaRPr lang="en-US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 l="21581" t="-6821" r="28410" b="-18683"/>
          <a:stretch>
            <a:fillRect/>
          </a:stretch>
        </p:blipFill>
        <p:spPr bwMode="auto">
          <a:xfrm>
            <a:off x="5001209" y="2556589"/>
            <a:ext cx="2471025" cy="23139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069907" y="4535911"/>
            <a:ext cx="612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Yucca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984875" y="6272213"/>
            <a:ext cx="2663825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800" b="1" i="1" dirty="0">
              <a:solidFill>
                <a:srgbClr val="FFFF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69315" y="2147274"/>
            <a:ext cx="1426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Amorphophallus</a:t>
            </a:r>
            <a:endParaRPr lang="en-U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33" y="167951"/>
            <a:ext cx="7893697" cy="47119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225134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28605" y="299813"/>
            <a:ext cx="17876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POLLINATION</a:t>
            </a:r>
            <a:endParaRPr lang="en-US" sz="22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242" y="890752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DEFINATION</a:t>
            </a:r>
            <a:endParaRPr lang="en-US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6352" y="2060188"/>
            <a:ext cx="500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transfer of pollen grains from anther to the stigma of a flower.</a:t>
            </a:r>
          </a:p>
          <a:p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IN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Pollen grains are </a:t>
            </a:r>
            <a:r>
              <a:rPr lang="en-IN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immobile.They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can not reach the stigma by </a:t>
            </a:r>
            <a:r>
              <a:rPr lang="en-IN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themselves.An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external agent is required for </a:t>
            </a:r>
            <a:r>
              <a:rPr lang="en-IN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this.It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can be </a:t>
            </a:r>
            <a:r>
              <a:rPr lang="en-IN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wind,water,animals,gravity</a:t>
            </a:r>
            <a:r>
              <a:rPr lang="en-IN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or growth contact.</a:t>
            </a:r>
            <a:endParaRPr lang="en-US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PRAVAT\Desktop\diagram-showing-pollination-with-flower-bee_1308-36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1755" y="1371598"/>
            <a:ext cx="3214589" cy="2728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688" y="150524"/>
            <a:ext cx="19399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TYPES OF POLLINATION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reeform 7"/>
          <p:cNvSpPr>
            <a:spLocks noChangeArrowheads="1"/>
          </p:cNvSpPr>
          <p:nvPr/>
        </p:nvSpPr>
        <p:spPr bwMode="auto">
          <a:xfrm rot="10800000">
            <a:off x="3405673" y="428301"/>
            <a:ext cx="951723" cy="979024"/>
          </a:xfrm>
          <a:custGeom>
            <a:avLst/>
            <a:gdLst>
              <a:gd name="T0" fmla="*/ 849919 w 144"/>
              <a:gd name="T1" fmla="*/ 855650 h 122"/>
              <a:gd name="T2" fmla="*/ 1109894 w 144"/>
              <a:gd name="T3" fmla="*/ 545632 h 122"/>
              <a:gd name="T4" fmla="*/ 1109894 w 144"/>
              <a:gd name="T5" fmla="*/ 756444 h 122"/>
              <a:gd name="T6" fmla="*/ 1439863 w 144"/>
              <a:gd name="T7" fmla="*/ 372022 h 122"/>
              <a:gd name="T8" fmla="*/ 1109894 w 144"/>
              <a:gd name="T9" fmla="*/ 0 h 122"/>
              <a:gd name="T10" fmla="*/ 1109894 w 144"/>
              <a:gd name="T11" fmla="*/ 210812 h 122"/>
              <a:gd name="T12" fmla="*/ 709932 w 144"/>
              <a:gd name="T13" fmla="*/ 434025 h 122"/>
              <a:gd name="T14" fmla="*/ 319970 w 144"/>
              <a:gd name="T15" fmla="*/ 223213 h 122"/>
              <a:gd name="T16" fmla="*/ 319970 w 144"/>
              <a:gd name="T17" fmla="*/ 0 h 122"/>
              <a:gd name="T18" fmla="*/ 0 w 144"/>
              <a:gd name="T19" fmla="*/ 384422 h 122"/>
              <a:gd name="T20" fmla="*/ 319970 w 144"/>
              <a:gd name="T21" fmla="*/ 756444 h 122"/>
              <a:gd name="T22" fmla="*/ 319970 w 144"/>
              <a:gd name="T23" fmla="*/ 545632 h 122"/>
              <a:gd name="T24" fmla="*/ 579945 w 144"/>
              <a:gd name="T25" fmla="*/ 855650 h 122"/>
              <a:gd name="T26" fmla="*/ 579945 w 144"/>
              <a:gd name="T27" fmla="*/ 1512888 h 122"/>
              <a:gd name="T28" fmla="*/ 579945 w 144"/>
              <a:gd name="T29" fmla="*/ 1512888 h 122"/>
              <a:gd name="T30" fmla="*/ 849919 w 144"/>
              <a:gd name="T31" fmla="*/ 1512888 h 122"/>
              <a:gd name="T32" fmla="*/ 849919 w 144"/>
              <a:gd name="T33" fmla="*/ 1512888 h 122"/>
              <a:gd name="T34" fmla="*/ 849919 w 144"/>
              <a:gd name="T35" fmla="*/ 855650 h 1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"/>
              <a:gd name="T55" fmla="*/ 0 h 122"/>
              <a:gd name="T56" fmla="*/ 144 w 144"/>
              <a:gd name="T57" fmla="*/ 122 h 1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" h="122">
                <a:moveTo>
                  <a:pt x="85" y="69"/>
                </a:moveTo>
                <a:cubicBezTo>
                  <a:pt x="85" y="55"/>
                  <a:pt x="97" y="44"/>
                  <a:pt x="111" y="44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95" y="17"/>
                  <a:pt x="81" y="24"/>
                  <a:pt x="71" y="35"/>
                </a:cubicBezTo>
                <a:cubicBezTo>
                  <a:pt x="62" y="25"/>
                  <a:pt x="48" y="18"/>
                  <a:pt x="32" y="18"/>
                </a:cubicBezTo>
                <a:cubicBezTo>
                  <a:pt x="32" y="0"/>
                  <a:pt x="32" y="0"/>
                  <a:pt x="32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44"/>
                  <a:pt x="32" y="44"/>
                  <a:pt x="32" y="44"/>
                </a:cubicBezTo>
                <a:cubicBezTo>
                  <a:pt x="46" y="44"/>
                  <a:pt x="58" y="55"/>
                  <a:pt x="58" y="69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lnTo>
                  <a:pt x="85" y="69"/>
                </a:lnTo>
                <a:close/>
              </a:path>
            </a:pathLst>
          </a:cu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9962" y="1354172"/>
            <a:ext cx="1576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SELF POLLINATION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 flipH="1">
            <a:off x="9414587" y="2528595"/>
            <a:ext cx="233264" cy="45719"/>
          </a:xfrm>
          <a:prstGeom prst="flowChartAlternateProcess">
            <a:avLst/>
          </a:prstGeom>
          <a:solidFill>
            <a:srgbClr val="729FCF">
              <a:alpha val="59999"/>
            </a:srgbClr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I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6520" y="1372833"/>
            <a:ext cx="2937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CROSS POLLINATION OR XENOGAMY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3435490">
            <a:off x="5300284" y="2035213"/>
            <a:ext cx="1100845" cy="98355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06355" y="2616915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ABIOTIC FACTORS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1668" y="2613805"/>
            <a:ext cx="1407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BIOTIC </a:t>
            </a: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FACTORS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7245483">
            <a:off x="4270807" y="2050765"/>
            <a:ext cx="1100845" cy="98355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7245483">
            <a:off x="1493394" y="2119189"/>
            <a:ext cx="1100845" cy="98355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3435490">
            <a:off x="2261613" y="2122298"/>
            <a:ext cx="1100845" cy="98355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12954" y="2669788"/>
            <a:ext cx="1093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AUTOGAMY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0390" y="2641798"/>
            <a:ext cx="1358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GEITONOGAMY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71816" y="3668164"/>
            <a:ext cx="1205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ANEMOPHILY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AutoShape 12"/>
          <p:cNvSpPr>
            <a:spLocks noChangeArrowheads="1"/>
          </p:cNvSpPr>
          <p:nvPr/>
        </p:nvSpPr>
        <p:spPr bwMode="auto">
          <a:xfrm rot="7245483">
            <a:off x="3863549" y="3190482"/>
            <a:ext cx="838797" cy="124507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57095" y="3658833"/>
            <a:ext cx="1154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HYDROPHILY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 rot="3435490">
            <a:off x="4505589" y="3177219"/>
            <a:ext cx="871902" cy="123582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2"/>
          <p:cNvSpPr>
            <a:spLocks noChangeArrowheads="1"/>
          </p:cNvSpPr>
          <p:nvPr/>
        </p:nvSpPr>
        <p:spPr bwMode="auto">
          <a:xfrm rot="5400000">
            <a:off x="5697699" y="3205945"/>
            <a:ext cx="802215" cy="95513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89177" y="3612180"/>
            <a:ext cx="133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ENTOMOPHILY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5400000">
            <a:off x="6157770" y="3386577"/>
            <a:ext cx="1231104" cy="113375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 rot="2419163">
            <a:off x="7011641" y="3169837"/>
            <a:ext cx="1438544" cy="109907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21846" y="4144025"/>
            <a:ext cx="1585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CHIROPTEROPHILY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AutoShape 12"/>
          <p:cNvSpPr>
            <a:spLocks noChangeArrowheads="1"/>
          </p:cNvSpPr>
          <p:nvPr/>
        </p:nvSpPr>
        <p:spPr bwMode="auto">
          <a:xfrm rot="3171914">
            <a:off x="6713023" y="3450725"/>
            <a:ext cx="1627643" cy="124174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8310" y="4209340"/>
            <a:ext cx="1252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MALACPPHILY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91734" y="3602849"/>
            <a:ext cx="1324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latin typeface="Calibri" pitchFamily="34" charset="0"/>
                <a:cs typeface="Calibri" pitchFamily="34" charset="0"/>
              </a:rPr>
              <a:t>ORNITHOPHILY</a:t>
            </a:r>
            <a:endParaRPr lang="en-IN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/>
          <a:srcRect t="9207" r="8328"/>
          <a:stretch>
            <a:fillRect/>
          </a:stretch>
        </p:blipFill>
        <p:spPr bwMode="auto">
          <a:xfrm>
            <a:off x="223935" y="621580"/>
            <a:ext cx="8248261" cy="4211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490" y="503853"/>
            <a:ext cx="7744407" cy="42454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0" y="1353724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879" y="719691"/>
            <a:ext cx="1093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AUTOGAMY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 r="81680" b="13910"/>
          <a:stretch>
            <a:fillRect/>
          </a:stretch>
        </p:blipFill>
        <p:spPr bwMode="auto">
          <a:xfrm>
            <a:off x="492612" y="1015884"/>
            <a:ext cx="1494808" cy="1888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63894" y="3143970"/>
            <a:ext cx="22953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2" charset="0"/>
              </a:rPr>
              <a:t>Transfer of </a:t>
            </a:r>
            <a:r>
              <a:rPr lang="en-US" dirty="0" smtClean="0">
                <a:latin typeface="Calibri" pitchFamily="32" charset="0"/>
              </a:rPr>
              <a:t>pollen grains </a:t>
            </a:r>
            <a:r>
              <a:rPr lang="en-US" dirty="0" smtClean="0">
                <a:latin typeface="Calibri" pitchFamily="32" charset="0"/>
              </a:rPr>
              <a:t>from </a:t>
            </a:r>
            <a:r>
              <a:rPr lang="en-US" dirty="0" smtClean="0">
                <a:latin typeface="Calibri" pitchFamily="32" charset="0"/>
              </a:rPr>
              <a:t>anther to stigma  of the </a:t>
            </a:r>
            <a:r>
              <a:rPr lang="en-US" dirty="0" smtClean="0">
                <a:latin typeface="Calibri" pitchFamily="32" charset="0"/>
              </a:rPr>
              <a:t>same </a:t>
            </a:r>
            <a:r>
              <a:rPr lang="en-US" dirty="0" smtClean="0">
                <a:latin typeface="Calibri" pitchFamily="32" charset="0"/>
              </a:rPr>
              <a:t>flower.</a:t>
            </a:r>
            <a:endParaRPr lang="en-US" dirty="0">
              <a:latin typeface="Calibri" pitchFamily="3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1637" y="1503462"/>
            <a:ext cx="1358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GEITONOGAMY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 l="20906" t="21426" r="59108" b="13544"/>
          <a:stretch>
            <a:fillRect/>
          </a:stretch>
        </p:blipFill>
        <p:spPr bwMode="auto">
          <a:xfrm>
            <a:off x="2935613" y="1940765"/>
            <a:ext cx="2052736" cy="2052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43200" y="4086362"/>
            <a:ext cx="25565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2" charset="0"/>
              </a:rPr>
              <a:t>Flower is pollinated by the </a:t>
            </a:r>
            <a:r>
              <a:rPr lang="en-US" dirty="0" smtClean="0">
                <a:latin typeface="Calibri" pitchFamily="32" charset="0"/>
              </a:rPr>
              <a:t>pollen grains </a:t>
            </a:r>
            <a:r>
              <a:rPr lang="en-US" dirty="0" smtClean="0">
                <a:latin typeface="Calibri" pitchFamily="32" charset="0"/>
              </a:rPr>
              <a:t>of another flower of </a:t>
            </a:r>
            <a:r>
              <a:rPr lang="en-US" dirty="0" smtClean="0">
                <a:latin typeface="Calibri" pitchFamily="32" charset="0"/>
              </a:rPr>
              <a:t>the same plant.</a:t>
            </a:r>
            <a:endParaRPr lang="en-US" dirty="0">
              <a:latin typeface="Calibri" pitchFamily="3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95667" y="635715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CLEISTOGAMY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8724" y="1184988"/>
            <a:ext cx="1816359" cy="1362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6621" y="1209046"/>
            <a:ext cx="1932862" cy="13448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259758" y="2651127"/>
            <a:ext cx="13676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libri" pitchFamily="32" charset="0"/>
              </a:rPr>
              <a:t>Oxalis </a:t>
            </a:r>
            <a:r>
              <a:rPr lang="en-US" b="1" dirty="0" err="1" smtClean="0">
                <a:solidFill>
                  <a:schemeClr val="tx1"/>
                </a:solidFill>
                <a:latin typeface="Calibri" pitchFamily="32" charset="0"/>
              </a:rPr>
              <a:t>purpurea</a:t>
            </a:r>
            <a:endParaRPr lang="en-US" b="1" dirty="0">
              <a:solidFill>
                <a:schemeClr val="tx1"/>
              </a:solidFill>
              <a:latin typeface="Calibri" pitchFamily="3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65039" y="2651127"/>
            <a:ext cx="1196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Calibri" pitchFamily="32" charset="0"/>
              </a:rPr>
              <a:t>Viola </a:t>
            </a:r>
            <a:r>
              <a:rPr lang="en-US" b="1" dirty="0" err="1" smtClean="0">
                <a:solidFill>
                  <a:schemeClr val="tx1"/>
                </a:solidFill>
                <a:latin typeface="Calibri" pitchFamily="32" charset="0"/>
              </a:rPr>
              <a:t>odorata</a:t>
            </a:r>
            <a:endParaRPr lang="en-US" b="1" dirty="0">
              <a:solidFill>
                <a:schemeClr val="tx1"/>
              </a:solidFill>
              <a:latin typeface="Calibri" pitchFamily="3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7110" y="3247446"/>
            <a:ext cx="35269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latin typeface="Calibri" pitchFamily="32" charset="0"/>
              </a:rPr>
              <a:t>The sexual reproduction in </a:t>
            </a:r>
            <a:r>
              <a:rPr lang="en-US" i="1" dirty="0" smtClean="0">
                <a:latin typeface="Calibri" pitchFamily="32" charset="0"/>
              </a:rPr>
              <a:t>Viola </a:t>
            </a:r>
            <a:r>
              <a:rPr lang="en-US" dirty="0" smtClean="0">
                <a:latin typeface="Calibri" pitchFamily="32" charset="0"/>
              </a:rPr>
              <a:t>occurs via the </a:t>
            </a:r>
            <a:r>
              <a:rPr lang="en-US" dirty="0" err="1" smtClean="0">
                <a:latin typeface="Calibri" pitchFamily="32" charset="0"/>
              </a:rPr>
              <a:t>chasmogamous</a:t>
            </a:r>
            <a:r>
              <a:rPr lang="en-US" dirty="0" smtClean="0">
                <a:latin typeface="Calibri" pitchFamily="32" charset="0"/>
              </a:rPr>
              <a:t> flowers in early spring and via </a:t>
            </a:r>
            <a:r>
              <a:rPr lang="en-US" dirty="0" err="1" smtClean="0">
                <a:latin typeface="Calibri" pitchFamily="32" charset="0"/>
              </a:rPr>
              <a:t>cleistogamous</a:t>
            </a:r>
            <a:r>
              <a:rPr lang="en-US" dirty="0" smtClean="0">
                <a:latin typeface="Calibri" pitchFamily="32" charset="0"/>
              </a:rPr>
              <a:t> flowers in the </a:t>
            </a:r>
            <a:r>
              <a:rPr lang="en-US" dirty="0" smtClean="0">
                <a:latin typeface="Calibri" pitchFamily="32" charset="0"/>
              </a:rPr>
              <a:t>summer.</a:t>
            </a:r>
            <a:endParaRPr lang="en-US" dirty="0">
              <a:latin typeface="Calibri" pitchFamily="3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6956" y="0"/>
            <a:ext cx="6624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2" charset="0"/>
              </a:rPr>
              <a:t>COMPARISION BETWEEN CHASMOGAMOUS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200" b="1" dirty="0" smtClean="0">
                <a:solidFill>
                  <a:srgbClr val="FF0000"/>
                </a:solidFill>
                <a:latin typeface="Calibri" pitchFamily="32" charset="0"/>
              </a:rPr>
              <a:t>AND CLEISTOGAMOUS FLOWER</a:t>
            </a:r>
            <a:endParaRPr lang="en-US" sz="2200" b="1" dirty="0">
              <a:solidFill>
                <a:srgbClr val="FF0000"/>
              </a:solidFill>
              <a:latin typeface="Calibri" pitchFamily="3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1257" y="1010878"/>
          <a:ext cx="8739479" cy="2562096"/>
        </p:xfrm>
        <a:graphic>
          <a:graphicData uri="http://schemas.openxmlformats.org/drawingml/2006/table">
            <a:tbl>
              <a:tblPr/>
              <a:tblGrid>
                <a:gridCol w="4318369"/>
                <a:gridCol w="4421110"/>
              </a:tblGrid>
              <a:tr h="56750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CHASMOGAMOUS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CLEISTOGAMOUS</a:t>
                      </a:r>
                    </a:p>
                  </a:txBody>
                  <a:tcPr marL="90000" marR="90000" marT="46800" marB="46800" anchor="ctr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10918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Calibri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Flowers open  to expose their stigma and stamen</a:t>
                      </a:r>
                    </a:p>
                  </a:txBody>
                  <a:tcPr marL="90000" marR="90000" marT="46800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Calibri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Bisexual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flowers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which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never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open</a:t>
                      </a:r>
                    </a:p>
                  </a:txBody>
                  <a:tcPr marL="90000" marR="90000" marT="66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90271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en-I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Calibri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May</a:t>
                      </a: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be</a:t>
                      </a: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self</a:t>
                      </a: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pollinated</a:t>
                      </a: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or</a:t>
                      </a:r>
                      <a:r>
                        <a:rPr kumimoji="0" lang="en-I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crospollinated</a:t>
                      </a:r>
                    </a:p>
                  </a:txBody>
                  <a:tcPr marL="90000" marR="90000" marT="66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Calibri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endParaRPr kumimoji="0" lang="en-I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charset="-122"/>
                        <a:cs typeface="Calibri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</a:tabLst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Self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pollinated</a:t>
                      </a:r>
                      <a:r>
                        <a:rPr kumimoji="0" lang="en-I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charset="-122"/>
                          <a:cs typeface="Calibri" pitchFamily="34" charset="0"/>
                        </a:rPr>
                        <a:t>only</a:t>
                      </a:r>
                    </a:p>
                  </a:txBody>
                  <a:tcPr marL="90000" marR="90000" marT="66358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967" y="177282"/>
            <a:ext cx="7865706" cy="4320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8350" y="0"/>
            <a:ext cx="925650" cy="925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272675" y="1437700"/>
            <a:ext cx="8688300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0008" y="318474"/>
            <a:ext cx="20922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AGENTS OF POLLINATION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reeform 12"/>
          <p:cNvSpPr>
            <a:spLocks noChangeArrowheads="1"/>
          </p:cNvSpPr>
          <p:nvPr/>
        </p:nvSpPr>
        <p:spPr bwMode="auto">
          <a:xfrm rot="10800000">
            <a:off x="3238563" y="594308"/>
            <a:ext cx="1268121" cy="1094533"/>
          </a:xfrm>
          <a:custGeom>
            <a:avLst/>
            <a:gdLst>
              <a:gd name="T0" fmla="*/ 849919 w 144"/>
              <a:gd name="T1" fmla="*/ 855650 h 122"/>
              <a:gd name="T2" fmla="*/ 1109894 w 144"/>
              <a:gd name="T3" fmla="*/ 545632 h 122"/>
              <a:gd name="T4" fmla="*/ 1109894 w 144"/>
              <a:gd name="T5" fmla="*/ 756444 h 122"/>
              <a:gd name="T6" fmla="*/ 1439863 w 144"/>
              <a:gd name="T7" fmla="*/ 372022 h 122"/>
              <a:gd name="T8" fmla="*/ 1109894 w 144"/>
              <a:gd name="T9" fmla="*/ 0 h 122"/>
              <a:gd name="T10" fmla="*/ 1109894 w 144"/>
              <a:gd name="T11" fmla="*/ 210812 h 122"/>
              <a:gd name="T12" fmla="*/ 709932 w 144"/>
              <a:gd name="T13" fmla="*/ 434025 h 122"/>
              <a:gd name="T14" fmla="*/ 319970 w 144"/>
              <a:gd name="T15" fmla="*/ 223213 h 122"/>
              <a:gd name="T16" fmla="*/ 319970 w 144"/>
              <a:gd name="T17" fmla="*/ 0 h 122"/>
              <a:gd name="T18" fmla="*/ 0 w 144"/>
              <a:gd name="T19" fmla="*/ 384422 h 122"/>
              <a:gd name="T20" fmla="*/ 319970 w 144"/>
              <a:gd name="T21" fmla="*/ 756444 h 122"/>
              <a:gd name="T22" fmla="*/ 319970 w 144"/>
              <a:gd name="T23" fmla="*/ 545632 h 122"/>
              <a:gd name="T24" fmla="*/ 579945 w 144"/>
              <a:gd name="T25" fmla="*/ 855650 h 122"/>
              <a:gd name="T26" fmla="*/ 579945 w 144"/>
              <a:gd name="T27" fmla="*/ 1512888 h 122"/>
              <a:gd name="T28" fmla="*/ 579945 w 144"/>
              <a:gd name="T29" fmla="*/ 1512888 h 122"/>
              <a:gd name="T30" fmla="*/ 849919 w 144"/>
              <a:gd name="T31" fmla="*/ 1512888 h 122"/>
              <a:gd name="T32" fmla="*/ 849919 w 144"/>
              <a:gd name="T33" fmla="*/ 1512888 h 122"/>
              <a:gd name="T34" fmla="*/ 849919 w 144"/>
              <a:gd name="T35" fmla="*/ 855650 h 1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"/>
              <a:gd name="T55" fmla="*/ 0 h 122"/>
              <a:gd name="T56" fmla="*/ 144 w 144"/>
              <a:gd name="T57" fmla="*/ 122 h 1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" h="122">
                <a:moveTo>
                  <a:pt x="85" y="69"/>
                </a:moveTo>
                <a:cubicBezTo>
                  <a:pt x="85" y="55"/>
                  <a:pt x="97" y="44"/>
                  <a:pt x="111" y="44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95" y="17"/>
                  <a:pt x="81" y="24"/>
                  <a:pt x="71" y="35"/>
                </a:cubicBezTo>
                <a:cubicBezTo>
                  <a:pt x="62" y="25"/>
                  <a:pt x="48" y="18"/>
                  <a:pt x="32" y="18"/>
                </a:cubicBezTo>
                <a:cubicBezTo>
                  <a:pt x="32" y="0"/>
                  <a:pt x="32" y="0"/>
                  <a:pt x="32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44"/>
                  <a:pt x="32" y="44"/>
                  <a:pt x="32" y="44"/>
                </a:cubicBezTo>
                <a:cubicBezTo>
                  <a:pt x="46" y="44"/>
                  <a:pt x="58" y="55"/>
                  <a:pt x="58" y="69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5" y="122"/>
                  <a:pt x="85" y="122"/>
                  <a:pt x="85" y="122"/>
                </a:cubicBezTo>
                <a:lnTo>
                  <a:pt x="85" y="69"/>
                </a:lnTo>
                <a:close/>
              </a:path>
            </a:pathLst>
          </a:custGeom>
          <a:solidFill>
            <a:srgbClr val="FFFF00">
              <a:alpha val="59999"/>
            </a:srgbClr>
          </a:solidFill>
          <a:ln w="9360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08511" y="1746058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ANTIBIOTIC AGENTS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2532" y="1755387"/>
            <a:ext cx="13292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BIOTIC AGENTS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7561981">
            <a:off x="1760130" y="2359001"/>
            <a:ext cx="747659" cy="126353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1680" y="2781757"/>
            <a:ext cx="1689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WIND POLLINATION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3404628">
            <a:off x="2481697" y="2390104"/>
            <a:ext cx="747659" cy="126353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83448" y="2791087"/>
            <a:ext cx="1795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WATER POLLINATION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3762" y="2847071"/>
            <a:ext cx="886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ANIMALS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 rot="5400000">
            <a:off x="4944979" y="2371442"/>
            <a:ext cx="747659" cy="126353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7618906">
            <a:off x="4341836" y="3477816"/>
            <a:ext cx="1032756" cy="116023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5400000">
            <a:off x="4591435" y="3701529"/>
            <a:ext cx="1312116" cy="197895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5400000">
            <a:off x="5017339" y="3804363"/>
            <a:ext cx="1508448" cy="194784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2754822">
            <a:off x="5865838" y="3415612"/>
            <a:ext cx="1032756" cy="116023"/>
          </a:xfrm>
          <a:prstGeom prst="notchedRightArrow">
            <a:avLst>
              <a:gd name="adj1" fmla="val 50000"/>
              <a:gd name="adj2" fmla="val 209305"/>
            </a:avLst>
          </a:prstGeom>
          <a:solidFill>
            <a:srgbClr val="FFFF00">
              <a:alpha val="59999"/>
            </a:srgb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55385" y="3957413"/>
            <a:ext cx="10342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MAMMALS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09606" y="3811233"/>
            <a:ext cx="7922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INSECTS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57817" y="4414613"/>
            <a:ext cx="854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REPTILES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54772" y="4582564"/>
            <a:ext cx="6335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IN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BIRDS</a:t>
            </a:r>
            <a:endParaRPr lang="en-IN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561</Words>
  <Application>Microsoft Office PowerPoint</Application>
  <PresentationFormat>On-screen Show (16:9)</PresentationFormat>
  <Paragraphs>108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PRAVAT</cp:lastModifiedBy>
  <cp:revision>21</cp:revision>
  <dcterms:modified xsi:type="dcterms:W3CDTF">2020-07-23T08:54:06Z</dcterms:modified>
</cp:coreProperties>
</file>