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75" r:id="rId3"/>
    <p:sldId id="279" r:id="rId4"/>
    <p:sldId id="257" r:id="rId5"/>
    <p:sldId id="268" r:id="rId6"/>
    <p:sldId id="267" r:id="rId7"/>
    <p:sldId id="265" r:id="rId8"/>
    <p:sldId id="266" r:id="rId9"/>
    <p:sldId id="277" r:id="rId10"/>
    <p:sldId id="276" r:id="rId11"/>
    <p:sldId id="264" r:id="rId12"/>
    <p:sldId id="263" r:id="rId13"/>
    <p:sldId id="262" r:id="rId14"/>
    <p:sldId id="261" r:id="rId15"/>
    <p:sldId id="260" r:id="rId16"/>
    <p:sldId id="271" r:id="rId17"/>
    <p:sldId id="270" r:id="rId18"/>
    <p:sldId id="274" r:id="rId19"/>
    <p:sldId id="269" r:id="rId20"/>
    <p:sldId id="278" r:id="rId21"/>
    <p:sldId id="273" r:id="rId22"/>
    <p:sldId id="259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9B9FF"/>
    <a:srgbClr val="9F9FFF"/>
    <a:srgbClr val="698D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086" y="-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2">
    <p:pos x="6000" y="100"/>
    <p:text>+amanrouniyar@odmegroup.org How come the website here is ODM Egroup and not ODM PS?
_Assigned to you_
-Swoyan Satyendu</p:text>
  </p:cm>
  <p:cm authorId="0" dt="2020-06-17T16:36:04.724" idx="1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4516157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21"/>
            <a:ext cx="9144000" cy="136587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475725" y="2459771"/>
            <a:ext cx="6763205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SUBJECT : </a:t>
            </a:r>
            <a:r>
              <a:rPr lang="en" b="1" dirty="0" smtClean="0"/>
              <a:t>BIOLOGY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</a:t>
            </a:r>
            <a:r>
              <a:rPr lang="en" b="1" dirty="0" smtClean="0"/>
              <a:t>NUMBER:02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NAME </a:t>
            </a:r>
            <a:r>
              <a:rPr lang="en" b="1" dirty="0" smtClean="0"/>
              <a:t>:SEXUAL REPRODUCTION IN FLOWERING PLANTS</a:t>
            </a:r>
            <a:endParaRPr b="1" dirty="0"/>
          </a:p>
        </p:txBody>
      </p:sp>
      <p:pic>
        <p:nvPicPr>
          <p:cNvPr id="1026" name="Picture 2" descr="C:\Users\User\OneDrive\Desktop\eductional group logo-1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8971" y="0"/>
            <a:ext cx="1045029" cy="581891"/>
          </a:xfrm>
          <a:prstGeom prst="rect">
            <a:avLst/>
          </a:prstGeom>
          <a:noFill/>
        </p:spPr>
      </p:pic>
      <p:sp>
        <p:nvSpPr>
          <p:cNvPr id="6" name="CustomShape 1"/>
          <p:cNvSpPr/>
          <p:nvPr/>
        </p:nvSpPr>
        <p:spPr>
          <a:xfrm>
            <a:off x="1107629" y="766385"/>
            <a:ext cx="6643734" cy="68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>
                <a:srgbClr val="000000"/>
              </a:buClr>
              <a:buSzPts val="3100"/>
            </a:pPr>
            <a:r>
              <a:rPr lang="en" sz="3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REPRODUCTION IN FLOWERING PLANTS</a:t>
            </a:r>
          </a:p>
          <a:p>
            <a:pPr algn="ctr"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owing Peanut Without Plan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268" y="1431056"/>
            <a:ext cx="3810000" cy="28003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03641" y="4231407"/>
            <a:ext cx="16328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i="1" dirty="0" err="1" smtClean="0"/>
              <a:t>Arachis</a:t>
            </a:r>
            <a:r>
              <a:rPr lang="en-IN" i="1" dirty="0" smtClean="0"/>
              <a:t> hypogea </a:t>
            </a:r>
            <a:endParaRPr lang="en-IN" i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910" y="859659"/>
            <a:ext cx="33216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Significance of clestogamy:</a:t>
            </a:r>
          </a:p>
          <a:p>
            <a:endParaRPr lang="en-IN" dirty="0"/>
          </a:p>
          <a:p>
            <a:pPr>
              <a:lnSpc>
                <a:spcPct val="150000"/>
              </a:lnSpc>
            </a:pPr>
            <a:r>
              <a:rPr lang="en-IN" dirty="0" smtClean="0"/>
              <a:t>	ensure pollination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	ensure seed formation</a:t>
            </a:r>
            <a:endParaRPr lang="en-IN" dirty="0"/>
          </a:p>
        </p:txBody>
      </p:sp>
      <p:pic>
        <p:nvPicPr>
          <p:cNvPr id="4098" name="Picture 2" descr="Herbarium JCB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17" t="10109" r="14419" b="8657"/>
          <a:stretch/>
        </p:blipFill>
        <p:spPr bwMode="auto">
          <a:xfrm>
            <a:off x="886408" y="2164702"/>
            <a:ext cx="3747860" cy="27812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48183" y="247381"/>
            <a:ext cx="42739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CHASMOGAMY AND </a:t>
            </a:r>
            <a:r>
              <a:rPr lang="en-IN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CLESTOGAMY</a:t>
            </a:r>
            <a:endParaRPr lang="en-US" sz="22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657224" y="3555351"/>
            <a:ext cx="1662653" cy="130654"/>
          </a:xfrm>
          <a:prstGeom prst="notchedRightArrow">
            <a:avLst>
              <a:gd name="adj1" fmla="val 50000"/>
              <a:gd name="adj2" fmla="val 209305"/>
            </a:avLst>
          </a:prstGeom>
          <a:solidFill>
            <a:srgbClr val="FF0000">
              <a:alpha val="59999"/>
            </a:srgb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2182" y="335906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smtClean="0"/>
              <a:t>?</a:t>
            </a:r>
            <a:endParaRPr lang="en-IN" dirty="0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2904429">
            <a:off x="6160625" y="3817679"/>
            <a:ext cx="2138703" cy="171437"/>
          </a:xfrm>
          <a:prstGeom prst="notchedRightArrow">
            <a:avLst>
              <a:gd name="adj1" fmla="val 50000"/>
              <a:gd name="adj2" fmla="val 209305"/>
            </a:avLst>
          </a:prstGeom>
          <a:solidFill>
            <a:srgbClr val="FF0000">
              <a:alpha val="59999"/>
            </a:srgb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154404" y="438529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smtClean="0"/>
              <a:t>?</a:t>
            </a:r>
            <a:endParaRPr lang="en-IN" dirty="0"/>
          </a:p>
        </p:txBody>
      </p:sp>
      <p:pic>
        <p:nvPicPr>
          <p:cNvPr id="13" name="Picture 2" descr="C:\Users\User\OneDrive\Desktop\eductional group logo-1.jf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8971" y="0"/>
            <a:ext cx="1045029" cy="581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7282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6956" y="466725"/>
            <a:ext cx="6624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 dirty="0" smtClean="0">
                <a:solidFill>
                  <a:srgbClr val="FF0000"/>
                </a:solidFill>
                <a:latin typeface="Calibri" pitchFamily="32" charset="0"/>
              </a:rPr>
              <a:t>COMPARISION BETWEEN CHASMOGAMOUS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 dirty="0" smtClean="0">
                <a:solidFill>
                  <a:srgbClr val="FF0000"/>
                </a:solidFill>
                <a:latin typeface="Calibri" pitchFamily="32" charset="0"/>
              </a:rPr>
              <a:t>AND CLEISTOGAMOUS FLOWER</a:t>
            </a:r>
            <a:endParaRPr lang="en-US" sz="2200" b="1" dirty="0">
              <a:solidFill>
                <a:srgbClr val="FF0000"/>
              </a:solidFill>
              <a:latin typeface="Calibri" pitchFamily="3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98648723"/>
              </p:ext>
            </p:extLst>
          </p:nvPr>
        </p:nvGraphicFramePr>
        <p:xfrm>
          <a:off x="239583" y="1796580"/>
          <a:ext cx="8739479" cy="2562096"/>
        </p:xfrm>
        <a:graphic>
          <a:graphicData uri="http://schemas.openxmlformats.org/drawingml/2006/table">
            <a:tbl>
              <a:tblPr/>
              <a:tblGrid>
                <a:gridCol w="4318369"/>
                <a:gridCol w="4421110"/>
              </a:tblGrid>
              <a:tr h="56750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CHASMOGAMOUS</a:t>
                      </a:r>
                    </a:p>
                  </a:txBody>
                  <a:tcPr marL="90000" marR="90000" marT="46800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CLEISTOGAMOUS</a:t>
                      </a:r>
                    </a:p>
                  </a:txBody>
                  <a:tcPr marL="90000" marR="90000" marT="46800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109188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  <a:cs typeface="Calibri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Flowers open  to expose their stigma and stamen</a:t>
                      </a: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endParaRPr kumimoji="0" lang="en-I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  <a:cs typeface="Calibri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Bisexual</a:t>
                      </a:r>
                      <a:r>
                        <a:rPr kumimoji="0" lang="en-I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flowers</a:t>
                      </a:r>
                      <a:r>
                        <a:rPr kumimoji="0" lang="en-I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which</a:t>
                      </a:r>
                      <a:r>
                        <a:rPr kumimoji="0" lang="en-I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never</a:t>
                      </a:r>
                      <a:r>
                        <a:rPr kumimoji="0" lang="en-I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open</a:t>
                      </a:r>
                    </a:p>
                  </a:txBody>
                  <a:tcPr marL="90000" marR="90000" marT="66358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9027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endParaRPr kumimoji="0" lang="en-I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  <a:cs typeface="Calibri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May</a:t>
                      </a:r>
                      <a:r>
                        <a:rPr kumimoji="0" lang="en-I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be</a:t>
                      </a:r>
                      <a:r>
                        <a:rPr kumimoji="0" lang="en-I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self</a:t>
                      </a:r>
                      <a:r>
                        <a:rPr kumimoji="0" lang="en-I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pollinated</a:t>
                      </a:r>
                      <a:r>
                        <a:rPr kumimoji="0" lang="en-I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or</a:t>
                      </a:r>
                      <a:r>
                        <a:rPr kumimoji="0" lang="en-I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crospollinated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  <a:cs typeface="Calibri" pitchFamily="34" charset="0"/>
                      </a:endParaRPr>
                    </a:p>
                  </a:txBody>
                  <a:tcPr marL="90000" marR="90000" marT="66358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endParaRPr kumimoji="0" lang="en-I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  <a:cs typeface="Calibri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endParaRPr kumimoji="0" lang="en-I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  <a:cs typeface="Calibri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Self</a:t>
                      </a:r>
                      <a:r>
                        <a:rPr kumimoji="0" lang="en-I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pollinated</a:t>
                      </a:r>
                      <a:r>
                        <a:rPr kumimoji="0" lang="en-I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only</a:t>
                      </a:r>
                    </a:p>
                  </a:txBody>
                  <a:tcPr marL="90000" marR="90000" marT="66358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User\OneDrive\Desktop\eductional group logo-1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8971" y="0"/>
            <a:ext cx="1045029" cy="581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3370" y="308936"/>
            <a:ext cx="26164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Calibri" pitchFamily="32" charset="0"/>
              </a:rPr>
              <a:t>CROSS POLLINATION</a:t>
            </a:r>
            <a:endParaRPr lang="en-IN" sz="2200" dirty="0"/>
          </a:p>
        </p:txBody>
      </p:sp>
      <p:pic>
        <p:nvPicPr>
          <p:cNvPr id="4" name="Picture 2" descr="C:\Users\PRAVAT\Desktop\diagram-showing-pollination-with-flower-bee_1308-36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2258" y="739823"/>
            <a:ext cx="5072752" cy="4305569"/>
          </a:xfrm>
          <a:prstGeom prst="rect">
            <a:avLst/>
          </a:prstGeom>
          <a:noFill/>
        </p:spPr>
      </p:pic>
      <p:pic>
        <p:nvPicPr>
          <p:cNvPr id="5" name="Picture 2" descr="C:\Users\User\OneDrive\Desktop\eductional group logo-1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8971" y="0"/>
            <a:ext cx="1045029" cy="581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3621457" y="3868449"/>
            <a:ext cx="1329211" cy="46279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Oval 28"/>
          <p:cNvSpPr/>
          <p:nvPr/>
        </p:nvSpPr>
        <p:spPr>
          <a:xfrm>
            <a:off x="4483907" y="4498581"/>
            <a:ext cx="1250143" cy="46279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Oval 29"/>
          <p:cNvSpPr/>
          <p:nvPr/>
        </p:nvSpPr>
        <p:spPr>
          <a:xfrm>
            <a:off x="5888349" y="4528622"/>
            <a:ext cx="1112392" cy="46279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Oval 30"/>
          <p:cNvSpPr/>
          <p:nvPr/>
        </p:nvSpPr>
        <p:spPr>
          <a:xfrm>
            <a:off x="6345661" y="3619936"/>
            <a:ext cx="1121940" cy="46279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Oval 24"/>
          <p:cNvSpPr/>
          <p:nvPr/>
        </p:nvSpPr>
        <p:spPr>
          <a:xfrm>
            <a:off x="2382299" y="2713580"/>
            <a:ext cx="1890214" cy="46279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Oval 25"/>
          <p:cNvSpPr/>
          <p:nvPr/>
        </p:nvSpPr>
        <p:spPr>
          <a:xfrm>
            <a:off x="546263" y="2717254"/>
            <a:ext cx="1796656" cy="46279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Oval 26"/>
          <p:cNvSpPr/>
          <p:nvPr/>
        </p:nvSpPr>
        <p:spPr>
          <a:xfrm>
            <a:off x="1790785" y="1647858"/>
            <a:ext cx="1934643" cy="46279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Oval 23"/>
          <p:cNvSpPr/>
          <p:nvPr/>
        </p:nvSpPr>
        <p:spPr>
          <a:xfrm>
            <a:off x="4451453" y="1657351"/>
            <a:ext cx="1645681" cy="46279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Oval 1"/>
          <p:cNvSpPr/>
          <p:nvPr/>
        </p:nvSpPr>
        <p:spPr>
          <a:xfrm>
            <a:off x="4858214" y="2809274"/>
            <a:ext cx="1073529" cy="393199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2638636" y="221352"/>
            <a:ext cx="2635658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sz="1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AGENTS OF POLLINATION</a:t>
            </a:r>
            <a:endParaRPr lang="en-IN" sz="1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Freeform 12"/>
          <p:cNvSpPr>
            <a:spLocks noChangeArrowheads="1"/>
          </p:cNvSpPr>
          <p:nvPr/>
        </p:nvSpPr>
        <p:spPr bwMode="auto">
          <a:xfrm rot="10800000">
            <a:off x="3238563" y="594308"/>
            <a:ext cx="1268121" cy="1094533"/>
          </a:xfrm>
          <a:custGeom>
            <a:avLst/>
            <a:gdLst>
              <a:gd name="T0" fmla="*/ 849919 w 144"/>
              <a:gd name="T1" fmla="*/ 855650 h 122"/>
              <a:gd name="T2" fmla="*/ 1109894 w 144"/>
              <a:gd name="T3" fmla="*/ 545632 h 122"/>
              <a:gd name="T4" fmla="*/ 1109894 w 144"/>
              <a:gd name="T5" fmla="*/ 756444 h 122"/>
              <a:gd name="T6" fmla="*/ 1439863 w 144"/>
              <a:gd name="T7" fmla="*/ 372022 h 122"/>
              <a:gd name="T8" fmla="*/ 1109894 w 144"/>
              <a:gd name="T9" fmla="*/ 0 h 122"/>
              <a:gd name="T10" fmla="*/ 1109894 w 144"/>
              <a:gd name="T11" fmla="*/ 210812 h 122"/>
              <a:gd name="T12" fmla="*/ 709932 w 144"/>
              <a:gd name="T13" fmla="*/ 434025 h 122"/>
              <a:gd name="T14" fmla="*/ 319970 w 144"/>
              <a:gd name="T15" fmla="*/ 223213 h 122"/>
              <a:gd name="T16" fmla="*/ 319970 w 144"/>
              <a:gd name="T17" fmla="*/ 0 h 122"/>
              <a:gd name="T18" fmla="*/ 0 w 144"/>
              <a:gd name="T19" fmla="*/ 384422 h 122"/>
              <a:gd name="T20" fmla="*/ 319970 w 144"/>
              <a:gd name="T21" fmla="*/ 756444 h 122"/>
              <a:gd name="T22" fmla="*/ 319970 w 144"/>
              <a:gd name="T23" fmla="*/ 545632 h 122"/>
              <a:gd name="T24" fmla="*/ 579945 w 144"/>
              <a:gd name="T25" fmla="*/ 855650 h 122"/>
              <a:gd name="T26" fmla="*/ 579945 w 144"/>
              <a:gd name="T27" fmla="*/ 1512888 h 122"/>
              <a:gd name="T28" fmla="*/ 579945 w 144"/>
              <a:gd name="T29" fmla="*/ 1512888 h 122"/>
              <a:gd name="T30" fmla="*/ 849919 w 144"/>
              <a:gd name="T31" fmla="*/ 1512888 h 122"/>
              <a:gd name="T32" fmla="*/ 849919 w 144"/>
              <a:gd name="T33" fmla="*/ 1512888 h 122"/>
              <a:gd name="T34" fmla="*/ 849919 w 144"/>
              <a:gd name="T35" fmla="*/ 855650 h 12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4"/>
              <a:gd name="T55" fmla="*/ 0 h 122"/>
              <a:gd name="T56" fmla="*/ 144 w 144"/>
              <a:gd name="T57" fmla="*/ 122 h 12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4" h="122">
                <a:moveTo>
                  <a:pt x="85" y="69"/>
                </a:moveTo>
                <a:cubicBezTo>
                  <a:pt x="85" y="55"/>
                  <a:pt x="97" y="44"/>
                  <a:pt x="111" y="44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44" y="30"/>
                  <a:pt x="144" y="30"/>
                  <a:pt x="144" y="3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1" y="17"/>
                  <a:pt x="111" y="17"/>
                  <a:pt x="111" y="17"/>
                </a:cubicBezTo>
                <a:cubicBezTo>
                  <a:pt x="95" y="17"/>
                  <a:pt x="81" y="24"/>
                  <a:pt x="71" y="35"/>
                </a:cubicBezTo>
                <a:cubicBezTo>
                  <a:pt x="62" y="25"/>
                  <a:pt x="48" y="18"/>
                  <a:pt x="32" y="18"/>
                </a:cubicBezTo>
                <a:cubicBezTo>
                  <a:pt x="32" y="0"/>
                  <a:pt x="32" y="0"/>
                  <a:pt x="32" y="0"/>
                </a:cubicBezTo>
                <a:cubicBezTo>
                  <a:pt x="0" y="31"/>
                  <a:pt x="0" y="31"/>
                  <a:pt x="0" y="31"/>
                </a:cubicBezTo>
                <a:cubicBezTo>
                  <a:pt x="32" y="61"/>
                  <a:pt x="32" y="61"/>
                  <a:pt x="32" y="61"/>
                </a:cubicBezTo>
                <a:cubicBezTo>
                  <a:pt x="32" y="44"/>
                  <a:pt x="32" y="44"/>
                  <a:pt x="32" y="44"/>
                </a:cubicBezTo>
                <a:cubicBezTo>
                  <a:pt x="46" y="44"/>
                  <a:pt x="58" y="55"/>
                  <a:pt x="58" y="69"/>
                </a:cubicBezTo>
                <a:cubicBezTo>
                  <a:pt x="58" y="122"/>
                  <a:pt x="58" y="122"/>
                  <a:pt x="58" y="122"/>
                </a:cubicBezTo>
                <a:cubicBezTo>
                  <a:pt x="58" y="122"/>
                  <a:pt x="58" y="122"/>
                  <a:pt x="58" y="122"/>
                </a:cubicBezTo>
                <a:cubicBezTo>
                  <a:pt x="85" y="122"/>
                  <a:pt x="85" y="122"/>
                  <a:pt x="85" y="122"/>
                </a:cubicBezTo>
                <a:cubicBezTo>
                  <a:pt x="85" y="122"/>
                  <a:pt x="85" y="122"/>
                  <a:pt x="85" y="122"/>
                </a:cubicBezTo>
                <a:lnTo>
                  <a:pt x="85" y="69"/>
                </a:lnTo>
                <a:close/>
              </a:path>
            </a:pathLst>
          </a:custGeom>
          <a:solidFill>
            <a:srgbClr val="FFFF00">
              <a:alpha val="59999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8511" y="1746058"/>
            <a:ext cx="16930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ANTIBIOTIC AGENTS</a:t>
            </a:r>
            <a:endParaRPr lang="en-IN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2532" y="1755387"/>
            <a:ext cx="1329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BIOTIC AGENTS</a:t>
            </a:r>
            <a:endParaRPr lang="en-IN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 rot="7561981">
            <a:off x="1760130" y="2359001"/>
            <a:ext cx="747659" cy="126353"/>
          </a:xfrm>
          <a:prstGeom prst="notchedRightArrow">
            <a:avLst>
              <a:gd name="adj1" fmla="val 50000"/>
              <a:gd name="adj2" fmla="val 209305"/>
            </a:avLst>
          </a:prstGeom>
          <a:solidFill>
            <a:srgbClr val="FFFF00">
              <a:alpha val="59999"/>
            </a:srgbClr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1680" y="2781757"/>
            <a:ext cx="16898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WIND POLLINATION</a:t>
            </a:r>
            <a:endParaRPr lang="en-IN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3404628">
            <a:off x="2481697" y="2390104"/>
            <a:ext cx="747659" cy="126353"/>
          </a:xfrm>
          <a:prstGeom prst="notchedRightArrow">
            <a:avLst>
              <a:gd name="adj1" fmla="val 50000"/>
              <a:gd name="adj2" fmla="val 209305"/>
            </a:avLst>
          </a:prstGeom>
          <a:solidFill>
            <a:srgbClr val="FFFF00">
              <a:alpha val="59999"/>
            </a:srgbClr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83448" y="2791087"/>
            <a:ext cx="17956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WATER POLLINATION</a:t>
            </a:r>
            <a:endParaRPr lang="en-IN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33762" y="2847071"/>
            <a:ext cx="11500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ANIMALS</a:t>
            </a:r>
            <a:endParaRPr lang="en-IN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 rot="5400000">
            <a:off x="4944979" y="2371442"/>
            <a:ext cx="747659" cy="126353"/>
          </a:xfrm>
          <a:prstGeom prst="notchedRightArrow">
            <a:avLst>
              <a:gd name="adj1" fmla="val 50000"/>
              <a:gd name="adj2" fmla="val 209305"/>
            </a:avLst>
          </a:prstGeom>
          <a:solidFill>
            <a:srgbClr val="FFFF00">
              <a:alpha val="59999"/>
            </a:srgb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 rot="7618906">
            <a:off x="4341836" y="3477816"/>
            <a:ext cx="1032756" cy="116023"/>
          </a:xfrm>
          <a:prstGeom prst="notchedRightArrow">
            <a:avLst>
              <a:gd name="adj1" fmla="val 50000"/>
              <a:gd name="adj2" fmla="val 209305"/>
            </a:avLst>
          </a:prstGeom>
          <a:solidFill>
            <a:srgbClr val="FFFF00">
              <a:alpha val="59999"/>
            </a:srgbClr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 rot="5400000">
            <a:off x="4644666" y="3741182"/>
            <a:ext cx="1312116" cy="118591"/>
          </a:xfrm>
          <a:prstGeom prst="notchedRightArrow">
            <a:avLst>
              <a:gd name="adj1" fmla="val 50000"/>
              <a:gd name="adj2" fmla="val 209305"/>
            </a:avLst>
          </a:prstGeom>
          <a:solidFill>
            <a:srgbClr val="FFFF00">
              <a:alpha val="59999"/>
            </a:srgbClr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3778539">
            <a:off x="5144429" y="3807408"/>
            <a:ext cx="1508448" cy="127266"/>
          </a:xfrm>
          <a:prstGeom prst="notchedRightArrow">
            <a:avLst>
              <a:gd name="adj1" fmla="val 50000"/>
              <a:gd name="adj2" fmla="val 209305"/>
            </a:avLst>
          </a:prstGeom>
          <a:solidFill>
            <a:srgbClr val="FFFF00">
              <a:alpha val="59999"/>
            </a:srgbClr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1558171">
            <a:off x="5781657" y="3364680"/>
            <a:ext cx="1032756" cy="116023"/>
          </a:xfrm>
          <a:prstGeom prst="notchedRightArrow">
            <a:avLst>
              <a:gd name="adj1" fmla="val 50000"/>
              <a:gd name="adj2" fmla="val 209305"/>
            </a:avLst>
          </a:prstGeom>
          <a:solidFill>
            <a:srgbClr val="FFFF00">
              <a:alpha val="59999"/>
            </a:srgbClr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755385" y="3957413"/>
            <a:ext cx="1034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MAMMALS</a:t>
            </a:r>
            <a:endParaRPr lang="en-IN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95080" y="3720015"/>
            <a:ext cx="7922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INSECTS</a:t>
            </a:r>
            <a:endParaRPr lang="en-IN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34017" y="4576088"/>
            <a:ext cx="8547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REPTILES</a:t>
            </a:r>
            <a:endParaRPr lang="en-IN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83768" y="4606129"/>
            <a:ext cx="6335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BIRDS</a:t>
            </a:r>
            <a:endParaRPr lang="en-IN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2" name="Picture 2" descr="C:\Users\User\OneDrive\Desktop\eductional group logo-1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8971" y="0"/>
            <a:ext cx="1045029" cy="581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4132" y="112549"/>
            <a:ext cx="72685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Adaptation of Wind Pollinated Flowers  (Anemophily) </a:t>
            </a:r>
            <a:endParaRPr lang="en-US" sz="2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266" y="1303321"/>
            <a:ext cx="52344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Pollen grains are light, non-sticky/dry, sometimes winged.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Well exposed anther.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Large feathery stigma.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Flowers arranged as inflorescence.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Single ovules.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9618" y="781050"/>
            <a:ext cx="3270008" cy="19487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 b="15234"/>
          <a:stretch>
            <a:fillRect/>
          </a:stretch>
        </p:blipFill>
        <p:spPr bwMode="auto">
          <a:xfrm>
            <a:off x="3042483" y="2759337"/>
            <a:ext cx="2808958" cy="1589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851440" y="2828725"/>
            <a:ext cx="19046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Clouds of Pollen Grains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83297" y="4423752"/>
            <a:ext cx="12811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>
                <a:latin typeface="Times New Roman" pitchFamily="16" charset="0"/>
                <a:cs typeface="Times New Roman" pitchFamily="16" charset="0"/>
              </a:rPr>
              <a:t>Female</a:t>
            </a:r>
            <a:r>
              <a:rPr lang="en-IN" dirty="0" smtClean="0"/>
              <a:t> </a:t>
            </a:r>
            <a:r>
              <a:rPr lang="en-US" b="1" dirty="0" smtClean="0">
                <a:latin typeface="Times New Roman" pitchFamily="16" charset="0"/>
                <a:cs typeface="Times New Roman" pitchFamily="16" charset="0"/>
              </a:rPr>
              <a:t>flower</a:t>
            </a:r>
            <a:endParaRPr lang="en-US" b="1" dirty="0"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11" name="Picture 2" descr="C:\Users\User\OneDrive\Desktop\eductional group logo-1.jf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8971" y="0"/>
            <a:ext cx="1045029" cy="581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1500" y="914401"/>
            <a:ext cx="7715250" cy="33242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/>
          <a:srcRect l="1567" t="26455" r="2492" b="6371"/>
          <a:stretch/>
        </p:blipFill>
        <p:spPr bwMode="auto">
          <a:xfrm>
            <a:off x="704850" y="1066800"/>
            <a:ext cx="7439025" cy="30194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526342" y="237996"/>
            <a:ext cx="48013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Adaptation of Wind Pollinated Flowers </a:t>
            </a:r>
            <a:endParaRPr lang="en-IN" sz="2200" b="1" dirty="0"/>
          </a:p>
        </p:txBody>
      </p:sp>
      <p:pic>
        <p:nvPicPr>
          <p:cNvPr id="6" name="Picture 2" descr="C:\Users\User\OneDrive\Desktop\eductional group logo-1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8971" y="0"/>
            <a:ext cx="1045029" cy="581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0347" y="215443"/>
            <a:ext cx="63482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Adaptation of Water Pollinated Flowers (</a:t>
            </a:r>
            <a:r>
              <a:rPr lang="en-US" sz="2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hydrophily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2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4614" y="1585446"/>
            <a:ext cx="4572000" cy="26237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1313" indent="-339725" algn="just">
              <a:lnSpc>
                <a:spcPct val="80000"/>
              </a:lnSpc>
              <a:spcBef>
                <a:spcPts val="675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US" dirty="0" smtClean="0">
                <a:latin typeface="Calibri" pitchFamily="32" charset="0"/>
              </a:rPr>
              <a:t>Seen in submerged flowers like </a:t>
            </a:r>
            <a:r>
              <a:rPr lang="en-US" i="1" dirty="0" err="1" smtClean="0">
                <a:latin typeface="Calibri" pitchFamily="32" charset="0"/>
              </a:rPr>
              <a:t>Vallisneria</a:t>
            </a:r>
            <a:r>
              <a:rPr lang="en-US" dirty="0" smtClean="0">
                <a:latin typeface="Calibri" pitchFamily="32" charset="0"/>
              </a:rPr>
              <a:t> and </a:t>
            </a:r>
            <a:r>
              <a:rPr lang="en-US" i="1" dirty="0" err="1" smtClean="0">
                <a:latin typeface="Calibri" pitchFamily="32" charset="0"/>
              </a:rPr>
              <a:t>Hydrilla</a:t>
            </a:r>
            <a:r>
              <a:rPr lang="en-US" i="1" dirty="0" smtClean="0">
                <a:latin typeface="Calibri" pitchFamily="32" charset="0"/>
              </a:rPr>
              <a:t> and </a:t>
            </a:r>
          </a:p>
          <a:p>
            <a:pPr marL="341313" indent="-339725" algn="just">
              <a:lnSpc>
                <a:spcPct val="80000"/>
              </a:lnSpc>
              <a:spcBef>
                <a:spcPts val="675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US" i="1" dirty="0" err="1" smtClean="0">
                <a:latin typeface="Calibri" pitchFamily="32" charset="0"/>
              </a:rPr>
              <a:t>Zostera</a:t>
            </a:r>
            <a:r>
              <a:rPr lang="en-US" dirty="0" smtClean="0">
                <a:latin typeface="Calibri" pitchFamily="32" charset="0"/>
              </a:rPr>
              <a:t>.</a:t>
            </a:r>
          </a:p>
          <a:p>
            <a:pPr marL="341313" indent="-339725" algn="just">
              <a:lnSpc>
                <a:spcPct val="80000"/>
              </a:lnSpc>
              <a:spcBef>
                <a:spcPts val="675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n-US" dirty="0" smtClean="0">
              <a:latin typeface="Calibri" pitchFamily="32" charset="0"/>
            </a:endParaRPr>
          </a:p>
          <a:p>
            <a:pPr marL="341313" indent="-339725" algn="just">
              <a:lnSpc>
                <a:spcPct val="80000"/>
              </a:lnSpc>
              <a:spcBef>
                <a:spcPts val="675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US" dirty="0" smtClean="0">
                <a:latin typeface="Calibri" pitchFamily="32" charset="0"/>
              </a:rPr>
              <a:t>In </a:t>
            </a:r>
            <a:r>
              <a:rPr lang="en-US" dirty="0" err="1" smtClean="0">
                <a:latin typeface="Calibri" pitchFamily="32" charset="0"/>
              </a:rPr>
              <a:t>Vallisneria</a:t>
            </a:r>
            <a:r>
              <a:rPr lang="en-US" dirty="0" smtClean="0">
                <a:latin typeface="Calibri" pitchFamily="32" charset="0"/>
              </a:rPr>
              <a:t> male flowers released on water surface and </a:t>
            </a:r>
          </a:p>
          <a:p>
            <a:pPr marL="341313" indent="-339725" algn="just">
              <a:lnSpc>
                <a:spcPct val="80000"/>
              </a:lnSpc>
              <a:spcBef>
                <a:spcPts val="675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US" dirty="0" smtClean="0">
                <a:latin typeface="Calibri" pitchFamily="32" charset="0"/>
              </a:rPr>
              <a:t>female flowers reaches the surface for pollination.</a:t>
            </a:r>
          </a:p>
          <a:p>
            <a:pPr marL="341313" indent="-339725" algn="just">
              <a:lnSpc>
                <a:spcPct val="80000"/>
              </a:lnSpc>
              <a:spcBef>
                <a:spcPts val="675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n-US" dirty="0" smtClean="0">
              <a:latin typeface="Calibri" pitchFamily="32" charset="0"/>
            </a:endParaRPr>
          </a:p>
          <a:p>
            <a:pPr marL="341313" indent="-339725" algn="just">
              <a:lnSpc>
                <a:spcPct val="80000"/>
              </a:lnSpc>
              <a:spcBef>
                <a:spcPts val="675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US" dirty="0" smtClean="0">
                <a:latin typeface="Calibri" pitchFamily="32" charset="0"/>
              </a:rPr>
              <a:t>In sea grasses, pollen grains are long ribbon like and </a:t>
            </a:r>
          </a:p>
          <a:p>
            <a:pPr marL="341313" indent="-339725" algn="just">
              <a:lnSpc>
                <a:spcPct val="80000"/>
              </a:lnSpc>
              <a:spcBef>
                <a:spcPts val="675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US" dirty="0" smtClean="0">
                <a:latin typeface="Calibri" pitchFamily="32" charset="0"/>
              </a:rPr>
              <a:t>carried passively to submerged female flowers.</a:t>
            </a:r>
          </a:p>
          <a:p>
            <a:pPr marL="341313" indent="-339725" algn="just">
              <a:lnSpc>
                <a:spcPct val="80000"/>
              </a:lnSpc>
              <a:spcBef>
                <a:spcPts val="675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n-US" dirty="0" smtClean="0">
              <a:latin typeface="Calibri" pitchFamily="32" charset="0"/>
            </a:endParaRPr>
          </a:p>
          <a:p>
            <a:pPr marL="341313" indent="-339725" algn="just">
              <a:lnSpc>
                <a:spcPct val="80000"/>
              </a:lnSpc>
              <a:spcBef>
                <a:spcPts val="675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US" dirty="0" smtClean="0">
                <a:latin typeface="Calibri" pitchFamily="32" charset="0"/>
              </a:rPr>
              <a:t>Mucilage coated pollen grains.</a:t>
            </a:r>
            <a:endParaRPr lang="en-US" dirty="0">
              <a:latin typeface="Calibri" pitchFamily="32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7110" y="1028528"/>
            <a:ext cx="2934640" cy="3035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252301" y="4181348"/>
            <a:ext cx="11480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VALLISNERIA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 descr="C:\Users\User\OneDrive\Desktop\eductional group logo-1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8971" y="0"/>
            <a:ext cx="1045029" cy="581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68964" y="4317781"/>
            <a:ext cx="6251510" cy="738664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751115" y="398203"/>
            <a:ext cx="71659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Agents of insect pollinated flowers (ENTOMOPHILY)</a:t>
            </a:r>
            <a:endParaRPr lang="en-US" sz="2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7666" y="1127720"/>
            <a:ext cx="6372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Transfer of pollen grains with the help of: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			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bees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					 wasps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					 butterflies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							beetles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									 ants etc.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Bees are the most pollinating insects.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Insects visit flowers for:</a:t>
            </a:r>
          </a:p>
          <a:p>
            <a:pPr lvl="2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			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food</a:t>
            </a:r>
          </a:p>
          <a:p>
            <a:pPr lvl="2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					pollen</a:t>
            </a:r>
          </a:p>
          <a:p>
            <a:pPr lvl="2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					nectar </a:t>
            </a:r>
          </a:p>
          <a:p>
            <a:pPr lvl="2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						shelter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8964" y="4425503"/>
            <a:ext cx="62515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Even larger animals such as some primates (lemurs), arboreal  rodents, or even reptiles (gecko lizard and garden lizard) have been reported as pollinators.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2" descr="C:\Users\User\OneDrive\Desktop\eductional group logo-1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8971" y="0"/>
            <a:ext cx="1045029" cy="581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7116" y="136108"/>
            <a:ext cx="73618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Adaptation in insects 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entomophily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&amp; birds Pollinated (</a:t>
            </a:r>
            <a:r>
              <a:rPr lang="en-US" sz="2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ornithophily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 Flowers</a:t>
            </a:r>
            <a:endParaRPr lang="en-US" sz="2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506" y="1413502"/>
            <a:ext cx="4572000" cy="31828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39725" indent="-339725">
              <a:lnSpc>
                <a:spcPct val="150000"/>
              </a:lnSpc>
              <a:spcBef>
                <a:spcPts val="625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dirty="0" smtClean="0">
                <a:latin typeface="Calibri" pitchFamily="32" charset="0"/>
              </a:rPr>
              <a:t>Large flowers</a:t>
            </a:r>
          </a:p>
          <a:p>
            <a:pPr marL="339725" indent="-339725">
              <a:lnSpc>
                <a:spcPct val="150000"/>
              </a:lnSpc>
              <a:spcBef>
                <a:spcPts val="625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dirty="0" smtClean="0">
                <a:latin typeface="Calibri" pitchFamily="32" charset="0"/>
              </a:rPr>
              <a:t>Brightly </a:t>
            </a:r>
            <a:r>
              <a:rPr lang="en-US" dirty="0" err="1" smtClean="0">
                <a:latin typeface="Calibri" pitchFamily="32" charset="0"/>
              </a:rPr>
              <a:t>coloured</a:t>
            </a:r>
            <a:r>
              <a:rPr lang="en-US" dirty="0" smtClean="0">
                <a:latin typeface="Calibri" pitchFamily="32" charset="0"/>
              </a:rPr>
              <a:t> and showy.</a:t>
            </a:r>
          </a:p>
          <a:p>
            <a:pPr marL="339725" indent="-339725">
              <a:lnSpc>
                <a:spcPct val="150000"/>
              </a:lnSpc>
              <a:spcBef>
                <a:spcPts val="625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dirty="0" smtClean="0">
                <a:latin typeface="Calibri" pitchFamily="32" charset="0"/>
              </a:rPr>
              <a:t>If flowers are small, grouped into inflorescence.</a:t>
            </a:r>
          </a:p>
          <a:p>
            <a:pPr marL="339725" indent="-339725">
              <a:lnSpc>
                <a:spcPct val="150000"/>
              </a:lnSpc>
              <a:spcBef>
                <a:spcPts val="625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dirty="0" smtClean="0">
                <a:latin typeface="Calibri" pitchFamily="32" charset="0"/>
              </a:rPr>
              <a:t>Highly fragrant</a:t>
            </a:r>
          </a:p>
          <a:p>
            <a:pPr marL="339725" indent="-339725">
              <a:lnSpc>
                <a:spcPct val="150000"/>
              </a:lnSpc>
              <a:spcBef>
                <a:spcPts val="625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dirty="0" smtClean="0">
                <a:latin typeface="Calibri" pitchFamily="32" charset="0"/>
              </a:rPr>
              <a:t>Produce nectar</a:t>
            </a:r>
          </a:p>
          <a:p>
            <a:pPr marL="339725" indent="-339725">
              <a:lnSpc>
                <a:spcPct val="150000"/>
              </a:lnSpc>
              <a:spcBef>
                <a:spcPts val="625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dirty="0" smtClean="0">
                <a:latin typeface="Calibri" pitchFamily="32" charset="0"/>
              </a:rPr>
              <a:t>Sticky pollen and stigmatic surface</a:t>
            </a:r>
          </a:p>
          <a:p>
            <a:pPr marL="339725" indent="-339725">
              <a:lnSpc>
                <a:spcPct val="150000"/>
              </a:lnSpc>
              <a:spcBef>
                <a:spcPts val="625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dirty="0" smtClean="0">
                <a:latin typeface="Calibri" pitchFamily="32" charset="0"/>
              </a:rPr>
              <a:t>Provide floral rewards to animal pollinator such as nectar,</a:t>
            </a:r>
          </a:p>
          <a:p>
            <a:pPr marL="339725" indent="-339725">
              <a:lnSpc>
                <a:spcPct val="150000"/>
              </a:lnSpc>
              <a:spcBef>
                <a:spcPts val="625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dirty="0" smtClean="0">
                <a:latin typeface="Calibri" pitchFamily="32" charset="0"/>
              </a:rPr>
              <a:t>food (pollen) or provide safe place for laying eggs.</a:t>
            </a:r>
            <a:endParaRPr lang="en-US" dirty="0">
              <a:latin typeface="Calibri" pitchFamily="32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5187" y="905068"/>
            <a:ext cx="2624808" cy="18768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1085" y="3004932"/>
            <a:ext cx="2509935" cy="18409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2" descr="C:\Users\User\OneDrive\Desktop\eductional group logo-1.jf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8971" y="0"/>
            <a:ext cx="1045029" cy="581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3316" y="1861029"/>
            <a:ext cx="38815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latin typeface="Times New Roman" pitchFamily="16" charset="0"/>
                <a:cs typeface="Times New Roman" pitchFamily="16" charset="0"/>
              </a:rPr>
              <a:t>Some insects also use flowers for laying eggs </a:t>
            </a:r>
            <a:r>
              <a:rPr lang="en-US" dirty="0" err="1" smtClean="0">
                <a:latin typeface="Times New Roman" pitchFamily="16" charset="0"/>
                <a:cs typeface="Times New Roman" pitchFamily="16" charset="0"/>
              </a:rPr>
              <a:t>eg</a:t>
            </a:r>
            <a:r>
              <a:rPr lang="en-US" dirty="0" smtClean="0">
                <a:latin typeface="Times New Roman" pitchFamily="16" charset="0"/>
                <a:cs typeface="Times New Roman" pitchFamily="16" charset="0"/>
              </a:rPr>
              <a:t>.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Amorphophallus</a:t>
            </a:r>
            <a:r>
              <a:rPr lang="en-US" i="1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i="1" dirty="0" smtClean="0">
              <a:latin typeface="Times New Roman" pitchFamily="16" charset="0"/>
              <a:cs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latin typeface="Times New Roman" pitchFamily="16" charset="0"/>
                <a:cs typeface="Times New Roman" pitchFamily="16" charset="0"/>
              </a:rPr>
              <a:t>It has the largest inflorescence and the tallest flowers with a flower reaching about 1.8 m (6 ft).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dirty="0" smtClean="0">
              <a:latin typeface="Times New Roman" pitchFamily="16" charset="0"/>
              <a:cs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latin typeface="Times New Roman" pitchFamily="16" charset="0"/>
                <a:cs typeface="Times New Roman" pitchFamily="16" charset="0"/>
              </a:rPr>
              <a:t>Flowers are bright </a:t>
            </a:r>
            <a:r>
              <a:rPr lang="en-US" dirty="0" err="1" smtClean="0">
                <a:latin typeface="Times New Roman" pitchFamily="16" charset="0"/>
                <a:cs typeface="Times New Roman" pitchFamily="16" charset="0"/>
              </a:rPr>
              <a:t>coloured</a:t>
            </a:r>
            <a:r>
              <a:rPr lang="en-US" dirty="0" smtClean="0">
                <a:latin typeface="Times New Roman" pitchFamily="16" charset="0"/>
                <a:cs typeface="Times New Roman" pitchFamily="16" charset="0"/>
              </a:rPr>
              <a:t>, large and showy.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dirty="0" smtClean="0">
              <a:latin typeface="Times New Roman" pitchFamily="16" charset="0"/>
              <a:cs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latin typeface="Times New Roman" pitchFamily="16" charset="0"/>
                <a:cs typeface="Times New Roman" pitchFamily="16" charset="0"/>
              </a:rPr>
              <a:t>They produce nectar and fragrance.</a:t>
            </a:r>
            <a:endParaRPr lang="en-US" dirty="0"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7760" y="1096032"/>
            <a:ext cx="3244625" cy="33375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832475" y="6119813"/>
            <a:ext cx="26638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800" b="1" i="1" dirty="0">
              <a:solidFill>
                <a:srgbClr val="FFFF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984875" y="6272213"/>
            <a:ext cx="26638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800" b="1" i="1" dirty="0">
              <a:solidFill>
                <a:srgbClr val="FFFF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10032" y="4603979"/>
            <a:ext cx="1584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Amorphophallus</a:t>
            </a:r>
            <a:endParaRPr lang="en-US" b="1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6691" y="463985"/>
            <a:ext cx="5671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Adaptation of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Amorphophallus</a:t>
            </a:r>
            <a:r>
              <a:rPr lang="en-US" sz="2400" i="1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Flowers</a:t>
            </a:r>
            <a:endParaRPr lang="en-US" sz="2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2" descr="C:\Users\User\OneDrive\Desktop\eductional group logo-1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8971" y="0"/>
            <a:ext cx="1045029" cy="581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35698" y="825118"/>
            <a:ext cx="6316824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sz="1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LEARNING OUTCOME</a:t>
            </a:r>
            <a:endParaRPr lang="en-IN" sz="1800" spc="-1" dirty="0">
              <a:uFill>
                <a:solidFill>
                  <a:srgbClr val="FFFFFF"/>
                </a:solidFill>
              </a:uFill>
            </a:endParaRPr>
          </a:p>
          <a:p>
            <a:pPr eaLnBrk="1" hangingPunct="1">
              <a:defRPr/>
            </a:pPr>
            <a:endParaRPr lang="en-IN" b="1" dirty="0">
              <a:latin typeface="Arial" charset="0"/>
              <a:cs typeface="Arial" charset="0"/>
              <a:sym typeface="Arial" charset="0"/>
            </a:endParaRPr>
          </a:p>
          <a:p>
            <a:pPr marL="342900" indent="-342900" algn="just" eaLnBrk="1" hangingPunct="1">
              <a:lnSpc>
                <a:spcPct val="150000"/>
              </a:lnSpc>
              <a:buFont typeface="Wingdings" panose="05000000000000000000" pitchFamily="2" charset="2"/>
              <a:buChar char=""/>
              <a:defRPr/>
            </a:pPr>
            <a:r>
              <a:rPr lang="en-IN" dirty="0">
                <a:solidFill>
                  <a:srgbClr val="333333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Students will learn about pollination.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"/>
              <a:defRPr/>
            </a:pPr>
            <a:r>
              <a:rPr lang="en-IN" dirty="0">
                <a:solidFill>
                  <a:srgbClr val="333333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They will have basic ideas about the different types of pollination.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"/>
              <a:defRPr/>
            </a:pPr>
            <a:r>
              <a:rPr lang="en-IN" dirty="0">
                <a:solidFill>
                  <a:srgbClr val="333333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Students will be able to differentiate between autogamy, geitonogamy  and xenogamy.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"/>
              <a:defRPr/>
            </a:pPr>
            <a:r>
              <a:rPr lang="en-IN" dirty="0">
                <a:solidFill>
                  <a:srgbClr val="333333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They will be familiar with the chasmogamous and clestogamous flowers.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"/>
              <a:defRPr/>
            </a:pPr>
            <a:r>
              <a:rPr lang="en-IN" dirty="0">
                <a:solidFill>
                  <a:srgbClr val="333333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Students will learn about the characteristics of  wind, water and insect </a:t>
            </a:r>
            <a:r>
              <a:rPr lang="en-IN" dirty="0" smtClean="0">
                <a:solidFill>
                  <a:srgbClr val="333333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pollinated </a:t>
            </a:r>
            <a:r>
              <a:rPr lang="en-IN" dirty="0">
                <a:solidFill>
                  <a:srgbClr val="333333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flowers.</a:t>
            </a:r>
            <a:endParaRPr lang="en-IN" dirty="0">
              <a:ea typeface="Arial" panose="020B0604020202020204" pitchFamily="34" charset="0"/>
            </a:endParaRPr>
          </a:p>
        </p:txBody>
      </p:sp>
      <p:pic>
        <p:nvPicPr>
          <p:cNvPr id="4" name="Picture 2" descr="C:\Users\User\OneDrive\Desktop\eductional group logo-1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8971" y="0"/>
            <a:ext cx="1045029" cy="581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4942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832475" y="6119813"/>
            <a:ext cx="26638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800" b="1" i="1" dirty="0">
              <a:solidFill>
                <a:srgbClr val="FFFF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2840" y="1518434"/>
            <a:ext cx="412413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Coevolution between species of moth</a:t>
            </a:r>
            <a:r>
              <a:rPr lang="en-US" b="1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and plant </a:t>
            </a:r>
            <a:r>
              <a:rPr lang="en-US" i="1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Yucca</a:t>
            </a:r>
            <a:r>
              <a:rPr lang="en-US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where both species-moth and the plant cannot complete their life cycles without each other.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dirty="0" smtClean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The moth deposits the eggs in the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locule</a:t>
            </a:r>
            <a:r>
              <a:rPr lang="en-US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of the ovary and the flower, in turn, gets pollinated by the moth.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dirty="0" smtClean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The larva of the moth come out of the eggs as the seeds start developing.</a:t>
            </a:r>
            <a:endParaRPr lang="en-US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17589" y="4303812"/>
            <a:ext cx="6126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Yucca</a:t>
            </a:r>
            <a:endParaRPr lang="en-US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984875" y="6272213"/>
            <a:ext cx="26638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800" b="1" i="1" dirty="0">
              <a:solidFill>
                <a:srgbClr val="FFFF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/>
          <a:srcRect l="21581" t="-1009" r="28410" b="-1796"/>
          <a:stretch/>
        </p:blipFill>
        <p:spPr bwMode="auto">
          <a:xfrm>
            <a:off x="4918543" y="1143000"/>
            <a:ext cx="4010761" cy="30765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480065" y="327242"/>
            <a:ext cx="3682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Adaptation of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Yucca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Flowers</a:t>
            </a:r>
            <a:endParaRPr lang="en-US" sz="2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2" descr="C:\Users\User\OneDrive\Desktop\eductional group logo-1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8971" y="0"/>
            <a:ext cx="1045029" cy="581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8063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233" y="167951"/>
            <a:ext cx="7893697" cy="47119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5233" y="118762"/>
            <a:ext cx="77401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Differences between insect and wind pollinated flowers</a:t>
            </a:r>
            <a:endParaRPr lang="en-US" sz="2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C:\Users\User\OneDrive\Desktop\eductional group logo-1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8971" y="0"/>
            <a:ext cx="1045029" cy="581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2" descr="C:\Users\User\OneDrive\Desktop\eductional group logo-1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8971" y="0"/>
            <a:ext cx="1045029" cy="581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981" y="1925219"/>
            <a:ext cx="5257827" cy="841800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LECTURE-3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User\OneDrive\Desktop\eductional group logo-1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8971" y="0"/>
            <a:ext cx="1045029" cy="581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36859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28605" y="299813"/>
            <a:ext cx="17876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POLLINATION</a:t>
            </a:r>
            <a:endParaRPr lang="en-US" sz="22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675" y="1241324"/>
            <a:ext cx="5006742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Pollen grains are immobile.</a:t>
            </a:r>
          </a:p>
          <a:p>
            <a:endParaRPr lang="en-IN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IN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 external agent is required for transfer of the pollen grains: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It can be wind</a:t>
            </a:r>
            <a:endParaRPr lang="en-IN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	water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animals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IN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gravity 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growth contact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PRAVAT\Desktop\diagram-showing-pollination-with-flower-bee_1308-36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1755" y="1371598"/>
            <a:ext cx="3214589" cy="2728427"/>
          </a:xfrm>
          <a:prstGeom prst="rect">
            <a:avLst/>
          </a:prstGeom>
          <a:noFill/>
        </p:spPr>
      </p:pic>
      <p:pic>
        <p:nvPicPr>
          <p:cNvPr id="8" name="Picture 2" descr="C:\Users\User\OneDrive\Desktop\eductional group logo-1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8971" y="0"/>
            <a:ext cx="1045029" cy="581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/>
        </p:nvSpPr>
        <p:spPr>
          <a:xfrm>
            <a:off x="341345" y="2547036"/>
            <a:ext cx="1452582" cy="46279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Oval 33"/>
          <p:cNvSpPr/>
          <p:nvPr/>
        </p:nvSpPr>
        <p:spPr>
          <a:xfrm>
            <a:off x="5937560" y="2532186"/>
            <a:ext cx="1663389" cy="35676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Oval 34"/>
          <p:cNvSpPr/>
          <p:nvPr/>
        </p:nvSpPr>
        <p:spPr>
          <a:xfrm>
            <a:off x="4226130" y="2479175"/>
            <a:ext cx="1578613" cy="46279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Oval 35"/>
          <p:cNvSpPr/>
          <p:nvPr/>
        </p:nvSpPr>
        <p:spPr>
          <a:xfrm>
            <a:off x="7615858" y="3538282"/>
            <a:ext cx="1362502" cy="46279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Oval 36"/>
          <p:cNvSpPr/>
          <p:nvPr/>
        </p:nvSpPr>
        <p:spPr>
          <a:xfrm>
            <a:off x="7233095" y="4404363"/>
            <a:ext cx="1556925" cy="46279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Oval 37"/>
          <p:cNvSpPr/>
          <p:nvPr/>
        </p:nvSpPr>
        <p:spPr>
          <a:xfrm>
            <a:off x="5422466" y="4404362"/>
            <a:ext cx="1736002" cy="46279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Oval 38"/>
          <p:cNvSpPr/>
          <p:nvPr/>
        </p:nvSpPr>
        <p:spPr>
          <a:xfrm>
            <a:off x="5553485" y="3490658"/>
            <a:ext cx="1242766" cy="46279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Oval 39"/>
          <p:cNvSpPr/>
          <p:nvPr/>
        </p:nvSpPr>
        <p:spPr>
          <a:xfrm>
            <a:off x="4105836" y="3554919"/>
            <a:ext cx="1274028" cy="46279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Oval 40"/>
          <p:cNvSpPr/>
          <p:nvPr/>
        </p:nvSpPr>
        <p:spPr>
          <a:xfrm>
            <a:off x="2487802" y="3478783"/>
            <a:ext cx="1513937" cy="46279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Oval 41"/>
          <p:cNvSpPr/>
          <p:nvPr/>
        </p:nvSpPr>
        <p:spPr>
          <a:xfrm>
            <a:off x="2056698" y="2547036"/>
            <a:ext cx="1527391" cy="46279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Oval 42"/>
          <p:cNvSpPr/>
          <p:nvPr/>
        </p:nvSpPr>
        <p:spPr>
          <a:xfrm>
            <a:off x="4289901" y="1218423"/>
            <a:ext cx="3026320" cy="5094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Oval 43"/>
          <p:cNvSpPr/>
          <p:nvPr/>
        </p:nvSpPr>
        <p:spPr>
          <a:xfrm>
            <a:off x="1409189" y="1259588"/>
            <a:ext cx="1722981" cy="46279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reeform 7"/>
          <p:cNvSpPr>
            <a:spLocks noChangeArrowheads="1"/>
          </p:cNvSpPr>
          <p:nvPr/>
        </p:nvSpPr>
        <p:spPr bwMode="auto">
          <a:xfrm rot="10800000">
            <a:off x="3299343" y="700336"/>
            <a:ext cx="951723" cy="979024"/>
          </a:xfrm>
          <a:custGeom>
            <a:avLst/>
            <a:gdLst>
              <a:gd name="T0" fmla="*/ 849919 w 144"/>
              <a:gd name="T1" fmla="*/ 855650 h 122"/>
              <a:gd name="T2" fmla="*/ 1109894 w 144"/>
              <a:gd name="T3" fmla="*/ 545632 h 122"/>
              <a:gd name="T4" fmla="*/ 1109894 w 144"/>
              <a:gd name="T5" fmla="*/ 756444 h 122"/>
              <a:gd name="T6" fmla="*/ 1439863 w 144"/>
              <a:gd name="T7" fmla="*/ 372022 h 122"/>
              <a:gd name="T8" fmla="*/ 1109894 w 144"/>
              <a:gd name="T9" fmla="*/ 0 h 122"/>
              <a:gd name="T10" fmla="*/ 1109894 w 144"/>
              <a:gd name="T11" fmla="*/ 210812 h 122"/>
              <a:gd name="T12" fmla="*/ 709932 w 144"/>
              <a:gd name="T13" fmla="*/ 434025 h 122"/>
              <a:gd name="T14" fmla="*/ 319970 w 144"/>
              <a:gd name="T15" fmla="*/ 223213 h 122"/>
              <a:gd name="T16" fmla="*/ 319970 w 144"/>
              <a:gd name="T17" fmla="*/ 0 h 122"/>
              <a:gd name="T18" fmla="*/ 0 w 144"/>
              <a:gd name="T19" fmla="*/ 384422 h 122"/>
              <a:gd name="T20" fmla="*/ 319970 w 144"/>
              <a:gd name="T21" fmla="*/ 756444 h 122"/>
              <a:gd name="T22" fmla="*/ 319970 w 144"/>
              <a:gd name="T23" fmla="*/ 545632 h 122"/>
              <a:gd name="T24" fmla="*/ 579945 w 144"/>
              <a:gd name="T25" fmla="*/ 855650 h 122"/>
              <a:gd name="T26" fmla="*/ 579945 w 144"/>
              <a:gd name="T27" fmla="*/ 1512888 h 122"/>
              <a:gd name="T28" fmla="*/ 579945 w 144"/>
              <a:gd name="T29" fmla="*/ 1512888 h 122"/>
              <a:gd name="T30" fmla="*/ 849919 w 144"/>
              <a:gd name="T31" fmla="*/ 1512888 h 122"/>
              <a:gd name="T32" fmla="*/ 849919 w 144"/>
              <a:gd name="T33" fmla="*/ 1512888 h 122"/>
              <a:gd name="T34" fmla="*/ 849919 w 144"/>
              <a:gd name="T35" fmla="*/ 855650 h 12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4"/>
              <a:gd name="T55" fmla="*/ 0 h 122"/>
              <a:gd name="T56" fmla="*/ 144 w 144"/>
              <a:gd name="T57" fmla="*/ 122 h 12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4" h="122">
                <a:moveTo>
                  <a:pt x="85" y="69"/>
                </a:moveTo>
                <a:cubicBezTo>
                  <a:pt x="85" y="55"/>
                  <a:pt x="97" y="44"/>
                  <a:pt x="111" y="44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44" y="30"/>
                  <a:pt x="144" y="30"/>
                  <a:pt x="144" y="3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1" y="17"/>
                  <a:pt x="111" y="17"/>
                  <a:pt x="111" y="17"/>
                </a:cubicBezTo>
                <a:cubicBezTo>
                  <a:pt x="95" y="17"/>
                  <a:pt x="81" y="24"/>
                  <a:pt x="71" y="35"/>
                </a:cubicBezTo>
                <a:cubicBezTo>
                  <a:pt x="62" y="25"/>
                  <a:pt x="48" y="18"/>
                  <a:pt x="32" y="18"/>
                </a:cubicBezTo>
                <a:cubicBezTo>
                  <a:pt x="32" y="0"/>
                  <a:pt x="32" y="0"/>
                  <a:pt x="32" y="0"/>
                </a:cubicBezTo>
                <a:cubicBezTo>
                  <a:pt x="0" y="31"/>
                  <a:pt x="0" y="31"/>
                  <a:pt x="0" y="31"/>
                </a:cubicBezTo>
                <a:cubicBezTo>
                  <a:pt x="32" y="61"/>
                  <a:pt x="32" y="61"/>
                  <a:pt x="32" y="61"/>
                </a:cubicBezTo>
                <a:cubicBezTo>
                  <a:pt x="32" y="44"/>
                  <a:pt x="32" y="44"/>
                  <a:pt x="32" y="44"/>
                </a:cubicBezTo>
                <a:cubicBezTo>
                  <a:pt x="46" y="44"/>
                  <a:pt x="58" y="55"/>
                  <a:pt x="58" y="69"/>
                </a:cubicBezTo>
                <a:cubicBezTo>
                  <a:pt x="58" y="122"/>
                  <a:pt x="58" y="122"/>
                  <a:pt x="58" y="122"/>
                </a:cubicBezTo>
                <a:cubicBezTo>
                  <a:pt x="58" y="122"/>
                  <a:pt x="58" y="122"/>
                  <a:pt x="58" y="122"/>
                </a:cubicBezTo>
                <a:cubicBezTo>
                  <a:pt x="85" y="122"/>
                  <a:pt x="85" y="122"/>
                  <a:pt x="85" y="122"/>
                </a:cubicBezTo>
                <a:cubicBezTo>
                  <a:pt x="85" y="122"/>
                  <a:pt x="85" y="122"/>
                  <a:pt x="85" y="122"/>
                </a:cubicBezTo>
                <a:lnTo>
                  <a:pt x="85" y="69"/>
                </a:lnTo>
                <a:close/>
              </a:path>
            </a:pathLst>
          </a:custGeom>
          <a:solidFill>
            <a:srgbClr val="FFFF00">
              <a:alpha val="59999"/>
            </a:srgbClr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9414" y="1371583"/>
            <a:ext cx="15760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SELF POLLINATION</a:t>
            </a:r>
            <a:endParaRPr lang="en-IN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96075" y="1337095"/>
            <a:ext cx="29370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CROSS POLLINATION OR XENOGAMY</a:t>
            </a:r>
            <a:endParaRPr lang="en-IN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3435490">
            <a:off x="5590997" y="2056902"/>
            <a:ext cx="1100845" cy="98355"/>
          </a:xfrm>
          <a:prstGeom prst="notchedRightArrow">
            <a:avLst>
              <a:gd name="adj1" fmla="val 50000"/>
              <a:gd name="adj2" fmla="val 209305"/>
            </a:avLst>
          </a:prstGeom>
          <a:solidFill>
            <a:srgbClr val="FFFF00">
              <a:alpha val="59999"/>
            </a:srgbClr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84279" y="2581177"/>
            <a:ext cx="15167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ABIOTIC FACTORS</a:t>
            </a:r>
            <a:endParaRPr lang="en-IN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61223" y="2578067"/>
            <a:ext cx="14077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BIOTIC FACTORS</a:t>
            </a:r>
            <a:endParaRPr lang="en-IN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 rot="7245483">
            <a:off x="4400362" y="2015027"/>
            <a:ext cx="1100845" cy="98355"/>
          </a:xfrm>
          <a:prstGeom prst="notchedRightArrow">
            <a:avLst>
              <a:gd name="adj1" fmla="val 50000"/>
              <a:gd name="adj2" fmla="val 209305"/>
            </a:avLst>
          </a:prstGeom>
          <a:solidFill>
            <a:srgbClr val="FFFF00">
              <a:alpha val="59999"/>
            </a:srgbClr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 rot="7245483">
            <a:off x="1015726" y="2013090"/>
            <a:ext cx="1100845" cy="98355"/>
          </a:xfrm>
          <a:prstGeom prst="notchedRightArrow">
            <a:avLst>
              <a:gd name="adj1" fmla="val 50000"/>
              <a:gd name="adj2" fmla="val 209305"/>
            </a:avLst>
          </a:prstGeom>
          <a:solidFill>
            <a:srgbClr val="FFFF00">
              <a:alpha val="59999"/>
            </a:srgbClr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3435490">
            <a:off x="1944270" y="2093299"/>
            <a:ext cx="1100845" cy="98355"/>
          </a:xfrm>
          <a:prstGeom prst="notchedRightArrow">
            <a:avLst>
              <a:gd name="adj1" fmla="val 50000"/>
              <a:gd name="adj2" fmla="val 209305"/>
            </a:avLst>
          </a:prstGeom>
          <a:solidFill>
            <a:srgbClr val="FFFF00">
              <a:alpha val="59999"/>
            </a:srgbClr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6935" y="2627411"/>
            <a:ext cx="10935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AUTOGAMY</a:t>
            </a:r>
            <a:endParaRPr lang="en-IN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29842" y="2659209"/>
            <a:ext cx="13580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GEITONOGAMY</a:t>
            </a:r>
            <a:endParaRPr lang="en-IN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24642" y="3566353"/>
            <a:ext cx="12057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latin typeface="Calibri" pitchFamily="34" charset="0"/>
                <a:cs typeface="Calibri" pitchFamily="34" charset="0"/>
              </a:rPr>
              <a:t>ANEMOPHILY</a:t>
            </a:r>
            <a:endParaRPr lang="en-IN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 rot="8091330">
            <a:off x="3660041" y="3179584"/>
            <a:ext cx="838797" cy="124507"/>
          </a:xfrm>
          <a:prstGeom prst="notchedRightArrow">
            <a:avLst>
              <a:gd name="adj1" fmla="val 50000"/>
              <a:gd name="adj2" fmla="val 209305"/>
            </a:avLst>
          </a:prstGeom>
          <a:solidFill>
            <a:srgbClr val="FFFF00">
              <a:alpha val="59999"/>
            </a:srgbClr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65609" y="3632425"/>
            <a:ext cx="11544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latin typeface="Calibri" pitchFamily="34" charset="0"/>
                <a:cs typeface="Calibri" pitchFamily="34" charset="0"/>
              </a:rPr>
              <a:t>HYDROPHILY</a:t>
            </a:r>
            <a:endParaRPr lang="en-IN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 rot="3435490">
            <a:off x="4302081" y="3201946"/>
            <a:ext cx="871902" cy="123582"/>
          </a:xfrm>
          <a:prstGeom prst="notchedRightArrow">
            <a:avLst>
              <a:gd name="adj1" fmla="val 50000"/>
              <a:gd name="adj2" fmla="val 209305"/>
            </a:avLst>
          </a:prstGeom>
          <a:solidFill>
            <a:srgbClr val="FFFF00">
              <a:alpha val="59999"/>
            </a:srgbClr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18732" y="3576442"/>
            <a:ext cx="13340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latin typeface="Calibri" pitchFamily="34" charset="0"/>
                <a:cs typeface="Calibri" pitchFamily="34" charset="0"/>
              </a:rPr>
              <a:t>ENTOMOPHILY</a:t>
            </a:r>
            <a:endParaRPr lang="en-IN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 rot="5931140">
            <a:off x="6027238" y="3598351"/>
            <a:ext cx="1652168" cy="114671"/>
          </a:xfrm>
          <a:prstGeom prst="notchedRightArrow">
            <a:avLst>
              <a:gd name="adj1" fmla="val 50000"/>
              <a:gd name="adj2" fmla="val 209305"/>
            </a:avLst>
          </a:prstGeom>
          <a:solidFill>
            <a:srgbClr val="FFFF00">
              <a:alpha val="59999"/>
            </a:srgbClr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12"/>
          <p:cNvSpPr>
            <a:spLocks noChangeArrowheads="1"/>
          </p:cNvSpPr>
          <p:nvPr/>
        </p:nvSpPr>
        <p:spPr bwMode="auto">
          <a:xfrm rot="2419163">
            <a:off x="7038696" y="3214726"/>
            <a:ext cx="1307767" cy="109907"/>
          </a:xfrm>
          <a:prstGeom prst="notchedRightArrow">
            <a:avLst>
              <a:gd name="adj1" fmla="val 50000"/>
              <a:gd name="adj2" fmla="val 209305"/>
            </a:avLst>
          </a:prstGeom>
          <a:solidFill>
            <a:srgbClr val="FFFF00">
              <a:alpha val="59999"/>
            </a:srgbClr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98460" y="4488377"/>
            <a:ext cx="1585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latin typeface="Calibri" pitchFamily="34" charset="0"/>
                <a:cs typeface="Calibri" pitchFamily="34" charset="0"/>
              </a:rPr>
              <a:t>CHIROPTEROPHILY</a:t>
            </a:r>
            <a:endParaRPr lang="en-IN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AutoShape 12"/>
          <p:cNvSpPr>
            <a:spLocks noChangeArrowheads="1"/>
          </p:cNvSpPr>
          <p:nvPr/>
        </p:nvSpPr>
        <p:spPr bwMode="auto">
          <a:xfrm rot="3506115">
            <a:off x="6596584" y="3604611"/>
            <a:ext cx="1737198" cy="102535"/>
          </a:xfrm>
          <a:prstGeom prst="notchedRightArrow">
            <a:avLst>
              <a:gd name="adj1" fmla="val 50000"/>
              <a:gd name="adj2" fmla="val 209305"/>
            </a:avLst>
          </a:prstGeom>
          <a:solidFill>
            <a:srgbClr val="FFFF00">
              <a:alpha val="59999"/>
            </a:srgbClr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376893" y="4481869"/>
            <a:ext cx="12522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latin typeface="Calibri" pitchFamily="34" charset="0"/>
                <a:cs typeface="Calibri" pitchFamily="34" charset="0"/>
              </a:rPr>
              <a:t>MALACPPHILY</a:t>
            </a:r>
            <a:endParaRPr lang="en-IN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580233" y="3633796"/>
            <a:ext cx="13244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latin typeface="Calibri" pitchFamily="34" charset="0"/>
                <a:cs typeface="Calibri" pitchFamily="34" charset="0"/>
              </a:rPr>
              <a:t>ORNITHOPHILY</a:t>
            </a:r>
            <a:endParaRPr lang="en-IN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32436" y="271629"/>
            <a:ext cx="2440092" cy="369332"/>
          </a:xfrm>
          <a:prstGeom prst="rect">
            <a:avLst/>
          </a:prstGeom>
          <a:solidFill>
            <a:srgbClr val="B9B9FF"/>
          </a:solidFill>
          <a:ln w="38100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sz="1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TYPES OF POLLINATION</a:t>
            </a:r>
            <a:endParaRPr lang="en-IN" sz="1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AutoShape 12"/>
          <p:cNvSpPr>
            <a:spLocks noChangeArrowheads="1"/>
          </p:cNvSpPr>
          <p:nvPr/>
        </p:nvSpPr>
        <p:spPr bwMode="auto">
          <a:xfrm rot="7107215">
            <a:off x="5858103" y="3102451"/>
            <a:ext cx="838797" cy="124507"/>
          </a:xfrm>
          <a:prstGeom prst="notchedRightArrow">
            <a:avLst>
              <a:gd name="adj1" fmla="val 50000"/>
              <a:gd name="adj2" fmla="val 209305"/>
            </a:avLst>
          </a:prstGeom>
          <a:solidFill>
            <a:srgbClr val="FFFF00">
              <a:alpha val="59999"/>
            </a:srgbClr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6" name="Picture 2" descr="C:\Users\User\OneDrive\Desktop\eductional group logo-1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8971" y="0"/>
            <a:ext cx="1045029" cy="581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28605" y="299813"/>
            <a:ext cx="23711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SELF POLLINATION</a:t>
            </a:r>
            <a:endParaRPr lang="en-US" sz="22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http://cdn.differencebetween.net/wp-content/uploads/2018/02/Difference-Between-Self-and-Cross-Pollination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77" t="10338" b="3358"/>
          <a:stretch/>
        </p:blipFill>
        <p:spPr bwMode="auto">
          <a:xfrm>
            <a:off x="709126" y="1119672"/>
            <a:ext cx="7091265" cy="32470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OneDrive\Desktop\eductional group logo-1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8971" y="0"/>
            <a:ext cx="1045029" cy="581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3879" y="1208809"/>
            <a:ext cx="10935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AUTOGAMY</a:t>
            </a:r>
            <a:endParaRPr lang="en-IN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 r="81680" b="13910"/>
          <a:stretch>
            <a:fillRect/>
          </a:stretch>
        </p:blipFill>
        <p:spPr bwMode="auto">
          <a:xfrm>
            <a:off x="492612" y="1505002"/>
            <a:ext cx="1494808" cy="18882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657287" y="2372775"/>
            <a:ext cx="13580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GEITONOGAMY</a:t>
            </a:r>
            <a:endParaRPr lang="en-IN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 l="20906" t="21426" r="59108" b="13544"/>
          <a:stretch>
            <a:fillRect/>
          </a:stretch>
        </p:blipFill>
        <p:spPr bwMode="auto">
          <a:xfrm>
            <a:off x="2476965" y="2678096"/>
            <a:ext cx="2052736" cy="2052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755053" y="2326767"/>
            <a:ext cx="12586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CLEISTOGAMY</a:t>
            </a:r>
            <a:endParaRPr lang="en-IN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5024" y="2769305"/>
            <a:ext cx="2120059" cy="15900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6621" y="1698164"/>
            <a:ext cx="1932862" cy="13448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259758" y="4434981"/>
            <a:ext cx="13676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Calibri" pitchFamily="32" charset="0"/>
              </a:rPr>
              <a:t>Oxalis </a:t>
            </a:r>
            <a:r>
              <a:rPr lang="en-US" b="1" dirty="0" err="1" smtClean="0">
                <a:solidFill>
                  <a:schemeClr val="tx1"/>
                </a:solidFill>
                <a:latin typeface="Calibri" pitchFamily="32" charset="0"/>
              </a:rPr>
              <a:t>purpurea</a:t>
            </a:r>
            <a:endParaRPr lang="en-US" b="1" dirty="0">
              <a:solidFill>
                <a:schemeClr val="tx1"/>
              </a:solidFill>
              <a:latin typeface="Calibri" pitchFamily="3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84971" y="3140244"/>
            <a:ext cx="1196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Calibri" pitchFamily="32" charset="0"/>
              </a:rPr>
              <a:t>Viola </a:t>
            </a:r>
            <a:r>
              <a:rPr lang="en-US" b="1" dirty="0" err="1" smtClean="0">
                <a:solidFill>
                  <a:schemeClr val="tx1"/>
                </a:solidFill>
                <a:latin typeface="Calibri" pitchFamily="32" charset="0"/>
              </a:rPr>
              <a:t>odorata</a:t>
            </a:r>
            <a:endParaRPr lang="en-US" b="1" dirty="0">
              <a:solidFill>
                <a:schemeClr val="tx1"/>
              </a:solidFill>
              <a:latin typeface="Calibri" pitchFamily="3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88596" y="247381"/>
            <a:ext cx="23711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SELF POLLINATION</a:t>
            </a:r>
            <a:endParaRPr lang="en-US" sz="22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2" descr="C:\Users\User\OneDrive\Desktop\eductional group logo-1.jf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98971" y="0"/>
            <a:ext cx="1045029" cy="581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48183" y="247381"/>
            <a:ext cx="42739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CHASMOGAMY AND </a:t>
            </a:r>
            <a:r>
              <a:rPr lang="en-IN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CLESTOGAMY</a:t>
            </a:r>
            <a:endParaRPr lang="en-US" sz="22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2" name="Picture 4" descr="Weed of the week: Oxalis - Lawn Pr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38" y="848925"/>
            <a:ext cx="3804937" cy="35382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o-It-Yourself pollination - Blithewol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271" b="12249"/>
          <a:stretch/>
        </p:blipFill>
        <p:spPr bwMode="auto">
          <a:xfrm>
            <a:off x="4273624" y="811758"/>
            <a:ext cx="3657396" cy="35753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32024" y="4510508"/>
            <a:ext cx="683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O</a:t>
            </a:r>
            <a:r>
              <a:rPr lang="en-IN" dirty="0" smtClean="0"/>
              <a:t>xalis</a:t>
            </a:r>
            <a:endParaRPr lang="en-IN" dirty="0"/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 rot="14522125">
            <a:off x="7246323" y="3791952"/>
            <a:ext cx="1735630" cy="144266"/>
          </a:xfrm>
          <a:prstGeom prst="notchedRightArrow">
            <a:avLst>
              <a:gd name="adj1" fmla="val 50000"/>
              <a:gd name="adj2" fmla="val 209305"/>
            </a:avLst>
          </a:prstGeom>
          <a:solidFill>
            <a:srgbClr val="FF0000">
              <a:alpha val="59999"/>
            </a:srgb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57836" y="4571729"/>
            <a:ext cx="1946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Clestogamous flowers</a:t>
            </a:r>
            <a:endParaRPr lang="en-IN" dirty="0"/>
          </a:p>
        </p:txBody>
      </p:sp>
      <p:pic>
        <p:nvPicPr>
          <p:cNvPr id="9" name="Picture 2" descr="C:\Users\User\OneDrive\Desktop\eductional group logo-1.jf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8971" y="0"/>
            <a:ext cx="1045029" cy="581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9499" y="4413411"/>
            <a:ext cx="23606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i="1" dirty="0" err="1" smtClean="0"/>
              <a:t>Commelina</a:t>
            </a:r>
            <a:r>
              <a:rPr lang="en-IN" b="1" i="1" dirty="0" smtClean="0"/>
              <a:t> </a:t>
            </a:r>
            <a:r>
              <a:rPr lang="en-IN" b="1" i="1" dirty="0" err="1"/>
              <a:t>benghalensis</a:t>
            </a:r>
            <a:endParaRPr lang="en-IN" b="1" i="1" dirty="0">
              <a:solidFill>
                <a:schemeClr val="tx1"/>
              </a:solidFill>
            </a:endParaRPr>
          </a:p>
        </p:txBody>
      </p:sp>
      <p:sp>
        <p:nvSpPr>
          <p:cNvPr id="4" name="AutoShape 2" descr="NameThatPlant.net: image of Commelina benghalen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4" descr="NameThatPlant.net: image of Commelina benghalens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078" name="Picture 6" descr="NameThatPlant.net: image of Commelina benghalensi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212"/>
          <a:stretch/>
        </p:blipFill>
        <p:spPr bwMode="auto">
          <a:xfrm>
            <a:off x="3969307" y="769938"/>
            <a:ext cx="4876800" cy="35089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52240" y="299813"/>
            <a:ext cx="42739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CHASMOGAMY AND </a:t>
            </a:r>
            <a:r>
              <a:rPr lang="en-IN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CLESTOGAMY</a:t>
            </a:r>
            <a:endParaRPr lang="en-US" sz="22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AutoShape 8" descr="NameThatPlant.net:Commelina benghalensi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NameThatPlant.net:Commelina benghalensi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AutoShape 12" descr="NameThatPlant.net:Commelina benghalensi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086" name="Picture 14" descr="NameThatPlant.net:Commelina benghalensi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541"/>
          <a:stretch/>
        </p:blipFill>
        <p:spPr bwMode="auto">
          <a:xfrm>
            <a:off x="0" y="769938"/>
            <a:ext cx="3867150" cy="35089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2"/>
          <p:cNvSpPr>
            <a:spLocks noChangeArrowheads="1"/>
          </p:cNvSpPr>
          <p:nvPr/>
        </p:nvSpPr>
        <p:spPr bwMode="auto">
          <a:xfrm rot="13915365">
            <a:off x="5455709" y="3588816"/>
            <a:ext cx="2528433" cy="170273"/>
          </a:xfrm>
          <a:prstGeom prst="notchedRightArrow">
            <a:avLst>
              <a:gd name="adj1" fmla="val 50000"/>
              <a:gd name="adj2" fmla="val 209305"/>
            </a:avLst>
          </a:prstGeom>
          <a:solidFill>
            <a:srgbClr val="FF0000">
              <a:alpha val="59999"/>
            </a:srgb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81642" y="4676590"/>
            <a:ext cx="2297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Clestogamous flower</a:t>
            </a:r>
            <a:endParaRPr lang="en-IN" dirty="0"/>
          </a:p>
        </p:txBody>
      </p:sp>
      <p:pic>
        <p:nvPicPr>
          <p:cNvPr id="14" name="Picture 2" descr="C:\Users\User\OneDrive\Desktop\eductional group logo-1.jf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8971" y="0"/>
            <a:ext cx="1045029" cy="581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2794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542</Words>
  <Application>Microsoft Office PowerPoint</Application>
  <PresentationFormat>On-screen Show (16:9)</PresentationFormat>
  <Paragraphs>149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Simple Light</vt:lpstr>
      <vt:lpstr>Slide 1</vt:lpstr>
      <vt:lpstr>Slide 2</vt:lpstr>
      <vt:lpstr>LECTURE-3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86</cp:revision>
  <dcterms:modified xsi:type="dcterms:W3CDTF">2022-05-05T01:52:31Z</dcterms:modified>
</cp:coreProperties>
</file>