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66" r:id="rId4"/>
    <p:sldId id="265" r:id="rId5"/>
    <p:sldId id="264" r:id="rId6"/>
    <p:sldId id="263" r:id="rId7"/>
    <p:sldId id="262" r:id="rId8"/>
    <p:sldId id="261" r:id="rId9"/>
    <p:sldId id="260" r:id="rId10"/>
    <p:sldId id="268" r:id="rId11"/>
    <p:sldId id="259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73525" y="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13049" y="943876"/>
            <a:ext cx="8763000" cy="1379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SEXUAL REPRODUCTION IN FLOWERING PLANTS</a:t>
            </a:r>
          </a:p>
        </p:txBody>
      </p:sp>
      <p:sp>
        <p:nvSpPr>
          <p:cNvPr id="57" name="Google Shape;57;p13"/>
          <p:cNvSpPr txBox="1"/>
          <p:nvPr/>
        </p:nvSpPr>
        <p:spPr>
          <a:xfrm>
            <a:off x="2698036" y="2954293"/>
            <a:ext cx="4281261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NUMBER:02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:SEXUAL REPRODUCTION IN FLOWERING PLANTS</a:t>
            </a:r>
            <a:endParaRPr b="1"/>
          </a:p>
        </p:txBody>
      </p:sp>
      <p:sp>
        <p:nvSpPr>
          <p:cNvPr id="6" name="Rectangle 5"/>
          <p:cNvSpPr/>
          <p:nvPr/>
        </p:nvSpPr>
        <p:spPr>
          <a:xfrm>
            <a:off x="1091682" y="1578105"/>
            <a:ext cx="682067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500" b="1" cap="all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PRE FERTILISATION </a:t>
            </a:r>
            <a:r>
              <a:rPr lang="en-IN" sz="2500" b="1" cap="all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EVENTS,</a:t>
            </a:r>
            <a:r>
              <a:rPr lang="en-IN" sz="2500" b="1" cap="all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STRUCTURE</a:t>
            </a:r>
            <a:r>
              <a:rPr lang="en-IN" sz="2500" b="1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IN" sz="2500" b="1" cap="all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OF PISTIL, </a:t>
            </a:r>
            <a:r>
              <a:rPr lang="en-IN" sz="2500" b="1" cap="all" spc="-1" dirty="0" err="1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developmeNt</a:t>
            </a:r>
            <a:r>
              <a:rPr lang="en-IN" sz="2500" b="1" cap="all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IN" sz="2500" b="1" cap="all" spc="-1" dirty="0" smtClean="0"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of a female gametophyte</a:t>
            </a:r>
            <a:endParaRPr lang="en-IN" sz="2500" spc="-1" dirty="0" smtClean="0">
              <a:uFill>
                <a:solidFill>
                  <a:srgbClr val="FFFFFF"/>
                </a:solidFill>
              </a:uFill>
            </a:endParaRPr>
          </a:p>
          <a:p>
            <a:endParaRPr lang="en-IN" sz="2500" spc="-1" dirty="0">
              <a:uFill>
                <a:solidFill>
                  <a:srgbClr val="FFFFFF"/>
                </a:solidFill>
              </a:u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06024" y="0"/>
            <a:ext cx="467070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7-CELLED MATURED EMBRYO SAC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71804" y="875969"/>
            <a:ext cx="4572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egg apparatus, consists of two </a:t>
            </a:r>
            <a:r>
              <a:rPr lang="en-IN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synergids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and one egg cell. Thus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total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of 3 cells.</a:t>
            </a:r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Three cells are at the </a:t>
            </a:r>
            <a:r>
              <a:rPr lang="en-IN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chalazal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end and are called the </a:t>
            </a:r>
            <a:r>
              <a:rPr lang="en-IN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antipodals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 The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large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central cell, has two polar nuclei.</a:t>
            </a:r>
            <a:endParaRPr lang="en-IN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9796" y="245859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Thus, a typical angiosperm embryo sac, at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maturity though 8-nucleties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	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7-celled.</a:t>
            </a:r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4"/>
          <a:srcRect b="4267"/>
          <a:stretch/>
        </p:blipFill>
        <p:spPr>
          <a:xfrm>
            <a:off x="5803641" y="790770"/>
            <a:ext cx="2350800" cy="2223698"/>
          </a:xfrm>
          <a:prstGeom prst="rect">
            <a:avLst/>
          </a:prstGeom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5879934" y="3285609"/>
            <a:ext cx="1987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MATURED EMBRYO SAC</a:t>
            </a:r>
            <a:endParaRPr lang="en-IN" sz="1100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16212" y="0"/>
            <a:ext cx="727788" cy="653143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68963" y="0"/>
            <a:ext cx="648477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GYNOECIUM THE FEMALE REPRODUCTIVE SYSTEM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4"/>
          <a:stretch/>
        </p:blipFill>
        <p:spPr>
          <a:xfrm>
            <a:off x="6354148" y="382554"/>
            <a:ext cx="1483566" cy="1903446"/>
          </a:xfrm>
          <a:prstGeom prst="rect">
            <a:avLst/>
          </a:prstGeom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550506" y="653538"/>
            <a:ext cx="58502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</a:t>
            </a:r>
            <a:r>
              <a:rPr lang="en-IN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gynoecium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represents the female reproductive part of the flower. </a:t>
            </a:r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algn="just"/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</a:t>
            </a:r>
            <a:r>
              <a:rPr lang="en-IN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gynoecium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 consist of: </a:t>
            </a:r>
            <a:endParaRPr lang="en-IN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9169" y="1158231"/>
            <a:ext cx="5281126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 single pistil </a:t>
            </a:r>
            <a:r>
              <a:rPr lang="en-IN" u="sng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(monocarpellary</a:t>
            </a:r>
            <a:r>
              <a:rPr lang="en-IN" u="sng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)</a:t>
            </a:r>
            <a:r>
              <a:rPr lang="en-IN" sz="1100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Or may have more than one pistil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(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multicarpellary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)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endParaRPr lang="en-IN" sz="1100" u="sng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05286" y="2464516"/>
            <a:ext cx="150002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Carpel of Hibiscus</a:t>
            </a:r>
            <a:endParaRPr lang="en-IN" sz="1100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63886" y="3255274"/>
            <a:ext cx="38162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When there are more than one, the pistils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:</a:t>
            </a:r>
          </a:p>
          <a:p>
            <a:pPr algn="just"/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	</a:t>
            </a:r>
            <a:endParaRPr lang="en-IN" spc="-1" dirty="0" smtClean="0"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may </a:t>
            </a:r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be fused together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(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syncarpous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)  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or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may be free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(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apocarpous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)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 </a:t>
            </a:r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3" name="Picture 12"/>
          <p:cNvPicPr/>
          <p:nvPr/>
        </p:nvPicPr>
        <p:blipFill>
          <a:blip r:embed="rId5"/>
          <a:srcRect l="58536" r="1464" b="5189"/>
          <a:stretch/>
        </p:blipFill>
        <p:spPr>
          <a:xfrm>
            <a:off x="3153745" y="2204357"/>
            <a:ext cx="1119675" cy="1968759"/>
          </a:xfrm>
          <a:prstGeom prst="rect">
            <a:avLst/>
          </a:prstGeom>
          <a:ln>
            <a:noFill/>
          </a:ln>
        </p:spPr>
      </p:pic>
      <p:pic>
        <p:nvPicPr>
          <p:cNvPr id="14" name="Picture 13"/>
          <p:cNvPicPr/>
          <p:nvPr/>
        </p:nvPicPr>
        <p:blipFill>
          <a:blip r:embed="rId5"/>
          <a:srcRect l="4283" t="30741" r="41404" b="6919"/>
          <a:stretch/>
        </p:blipFill>
        <p:spPr>
          <a:xfrm>
            <a:off x="409592" y="2236604"/>
            <a:ext cx="1932392" cy="2260753"/>
          </a:xfrm>
          <a:prstGeom prst="rect">
            <a:avLst/>
          </a:prstGeom>
          <a:ln>
            <a:noFill/>
          </a:ln>
        </p:spPr>
      </p:pic>
      <p:sp>
        <p:nvSpPr>
          <p:cNvPr id="15" name="Rectangle 14"/>
          <p:cNvSpPr/>
          <p:nvPr/>
        </p:nvSpPr>
        <p:spPr>
          <a:xfrm>
            <a:off x="268917" y="4535911"/>
            <a:ext cx="26019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SYNCARPOUS OVARY</a:t>
            </a:r>
            <a:r>
              <a:rPr lang="en-IN" b="1" i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- PAPAVER</a:t>
            </a:r>
            <a:endParaRPr lang="en-IN" sz="1100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76379" y="4181348"/>
            <a:ext cx="263072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i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POCARPOUS OVARY- </a:t>
            </a:r>
            <a:r>
              <a:rPr lang="en-IN" b="1" i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MICHELIA</a:t>
            </a:r>
            <a:endParaRPr lang="en-IN" sz="1100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6290921" y="3634739"/>
            <a:ext cx="2554500" cy="461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Michelia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champaca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(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Champa</a:t>
            </a:r>
            <a:endParaRPr b="1" u="none" strike="noStrike" cap="none">
              <a:solidFill>
                <a:srgbClr val="00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06864" y="131862"/>
            <a:ext cx="499611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cap="all" spc="-1" dirty="0" err="1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Apocarpous</a:t>
            </a:r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and </a:t>
            </a:r>
            <a:r>
              <a:rPr lang="en-IN" sz="2200" b="1" cap="all" spc="-1" dirty="0" err="1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syncarpous</a:t>
            </a:r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ovary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4"/>
          <a:stretch/>
        </p:blipFill>
        <p:spPr>
          <a:xfrm>
            <a:off x="518429" y="745325"/>
            <a:ext cx="2112804" cy="2371099"/>
          </a:xfrm>
          <a:prstGeom prst="rect">
            <a:avLst/>
          </a:prstGeom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5"/>
          <a:stretch/>
        </p:blipFill>
        <p:spPr>
          <a:xfrm>
            <a:off x="3361369" y="1805473"/>
            <a:ext cx="2041055" cy="2645229"/>
          </a:xfrm>
          <a:prstGeom prst="rect">
            <a:avLst/>
          </a:prstGeom>
          <a:ln>
            <a:noFill/>
          </a:ln>
        </p:spPr>
      </p:pic>
      <p:pic>
        <p:nvPicPr>
          <p:cNvPr id="8" name="Picture 7"/>
          <p:cNvPicPr/>
          <p:nvPr/>
        </p:nvPicPr>
        <p:blipFill>
          <a:blip r:embed="rId6"/>
          <a:stretch/>
        </p:blipFill>
        <p:spPr>
          <a:xfrm>
            <a:off x="6350620" y="943493"/>
            <a:ext cx="2457478" cy="2546155"/>
          </a:xfrm>
          <a:prstGeom prst="rect">
            <a:avLst/>
          </a:prstGeom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806282" y="3332262"/>
            <a:ext cx="145552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Papaver</a:t>
            </a:r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(Opium)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81903" y="4526580"/>
            <a:ext cx="25074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SUNCARPOUS OVARY- </a:t>
            </a:r>
            <a:r>
              <a:rPr lang="en-IN" b="1" spc="-1" dirty="0" err="1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Papaver</a:t>
            </a:r>
            <a:endParaRPr lang="en-IN" sz="1100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75467" y="0"/>
            <a:ext cx="401571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FEMALE REPRODUCTIVE SYSTEM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0547" y="1233097"/>
            <a:ext cx="464664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Each pistil has three parts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,the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stigmastyle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and ovary.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stigma serves as a landing platform for pollen grains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</a:t>
            </a:r>
          </a:p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style is the elongated slender part beneath the stigma.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basal bulged part of the pistil is the ovary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</a:t>
            </a:r>
          </a:p>
          <a:p>
            <a:pPr algn="just"/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Inside the ovary is the ovarian cavity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(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locule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). 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placenta is located inside the ovarian cavity. </a:t>
            </a:r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4"/>
          <a:stretch/>
        </p:blipFill>
        <p:spPr>
          <a:xfrm>
            <a:off x="4721290" y="3248849"/>
            <a:ext cx="3896675" cy="912604"/>
          </a:xfrm>
          <a:prstGeom prst="rect">
            <a:avLst/>
          </a:prstGeom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6500126" y="4302645"/>
            <a:ext cx="77354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 PISTIL</a:t>
            </a:r>
            <a:endParaRPr lang="en-IN" sz="1100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" name="Picture 9"/>
          <p:cNvPicPr/>
          <p:nvPr/>
        </p:nvPicPr>
        <p:blipFill>
          <a:blip r:embed="rId5"/>
          <a:srcRect r="203207" b="13375"/>
          <a:stretch/>
        </p:blipFill>
        <p:spPr>
          <a:xfrm>
            <a:off x="6288832" y="1063691"/>
            <a:ext cx="628869" cy="1558212"/>
          </a:xfrm>
          <a:prstGeom prst="rect">
            <a:avLst/>
          </a:prstGeom>
          <a:ln>
            <a:noFill/>
          </a:ln>
        </p:spPr>
      </p:pic>
      <p:sp>
        <p:nvSpPr>
          <p:cNvPr id="11" name="Rectangle 10"/>
          <p:cNvSpPr/>
          <p:nvPr/>
        </p:nvSpPr>
        <p:spPr>
          <a:xfrm>
            <a:off x="6209970" y="2735103"/>
            <a:ext cx="77354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 PISTIL</a:t>
            </a:r>
            <a:endParaRPr lang="en-IN" sz="1100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8083" y="0"/>
            <a:ext cx="287848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STRUCTURE</a:t>
            </a:r>
            <a:r>
              <a:rPr lang="en-IN" sz="2200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OF OVULE 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1847" y="307910"/>
            <a:ext cx="5598366" cy="24160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Arising from the placenta are the m e g a s p o r a n g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i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a, commonly called o v u l e s. The number of ovules in an ovary may be one (wheat, paddy, mango) to many (papaya, water melon, orchids).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Megasporangium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(Ovule) : Let us familiarise ourselves with the structure of a typical angiosperm ovule. The ovule is a small structure 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Attached to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placenta by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means of a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stalk called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funicle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body of the ovule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fuses with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funicle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in the region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called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hilum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</a:t>
            </a:r>
          </a:p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Thus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,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hilum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represents the junction between ovule and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funicle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z="1100" spc="-1" dirty="0"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4523" y="2615445"/>
            <a:ext cx="569167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Each ovule has one or two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protective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envelpoes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called 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Integuments.</a:t>
            </a:r>
          </a:p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Integuments encircle 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nucellus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except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at the tip where a small opening called 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micropyles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is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organised. 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Opposite 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micropylar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end, is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chalaza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,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representing the basal part of the ovule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Enclosed within the integuments is a mass of cells called 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nucellus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 Cells of 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necullus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have abundant reserve food materials.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Located in 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nucellus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is 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embryosac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or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female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gametophyte.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4"/>
          <a:stretch/>
        </p:blipFill>
        <p:spPr>
          <a:xfrm>
            <a:off x="5962260" y="800099"/>
            <a:ext cx="2995127" cy="3287829"/>
          </a:xfrm>
          <a:prstGeom prst="rect">
            <a:avLst/>
          </a:prstGeom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6255222" y="4283984"/>
            <a:ext cx="16767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ANATROPUS OVULE</a:t>
            </a:r>
            <a:endParaRPr lang="en-IN" sz="1100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14179" y="0"/>
            <a:ext cx="277454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cap="all" spc="-1" dirty="0" err="1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megasporogenesis</a:t>
            </a:r>
            <a:r>
              <a:rPr lang="en-IN" b="1" cap="all" spc="-1" dirty="0" smtClean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ea typeface="DejaVu Sans"/>
              </a:rPr>
              <a:t> </a:t>
            </a:r>
            <a:endParaRPr lang="en-IN" sz="1000" spc="-1" dirty="0"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10343" y="955923"/>
            <a:ext cx="656875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An ovule generally has a single embryo sac formed from a megaspore.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Megasporogenesis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: The process of formation of megaspores from the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megaspore mother cell is called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megasporogenesis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 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algn="just"/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pPr algn="just"/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Ovules generally differentiate a single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megaspore mother cell(MMC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) in 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micropylar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region of 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nucellus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 It is a large cell containing dense cytoplasm and a prominent nucleus. 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M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C undergoes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meiotic division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  Meiosis results in the production of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four me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gasopers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</a:t>
            </a:r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88050" y="122531"/>
            <a:ext cx="524432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Development of female gametophyte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4080" y="495756"/>
            <a:ext cx="3051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800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Formation of the embryo sac  </a:t>
            </a:r>
            <a:endParaRPr lang="en-IN" sz="1800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6491" y="2856624"/>
            <a:ext cx="677402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nucleus of the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functional megaspore divides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mitotically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to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form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two nuclei which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move to the opposite poles, forming the 2-nucleate embryo sac. 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ea typeface="DejaVu Sans"/>
              <a:cs typeface="Calibri" pitchFamily="34" charset="0"/>
            </a:endParaRPr>
          </a:p>
          <a:p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Two more sequential mitotic nuclear divisions result in the formation of the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4-nucleate and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later the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8-nucleate stages of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embryo sac. These mitotic divisions are strictly free nuclear, that is, nuclear divisions are not followed immediately by cell wall formation. </a:t>
            </a:r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4"/>
          <a:stretch/>
        </p:blipFill>
        <p:spPr>
          <a:xfrm>
            <a:off x="1632857" y="877078"/>
            <a:ext cx="5850294" cy="1912775"/>
          </a:xfrm>
          <a:prstGeom prst="rect">
            <a:avLst/>
          </a:prstGeom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615820" y="4189393"/>
            <a:ext cx="650343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After the 8-nucleate stage, cell walls are laid down leading to the organisation of the typical female gametophyte or embryo sac. Observe the distribution of cells inside the embryo sac.</a:t>
            </a:r>
            <a:endParaRPr lang="en-IN" sz="1100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" name="Picture 9"/>
          <p:cNvPicPr/>
          <p:nvPr/>
        </p:nvPicPr>
        <p:blipFill>
          <a:blip r:embed="rId5"/>
          <a:stretch/>
        </p:blipFill>
        <p:spPr>
          <a:xfrm>
            <a:off x="7548464" y="3153747"/>
            <a:ext cx="1440441" cy="1153616"/>
          </a:xfrm>
          <a:prstGeom prst="rect">
            <a:avLst/>
          </a:prstGeom>
          <a:ln>
            <a:noFill/>
          </a:ln>
        </p:spPr>
      </p:pic>
      <p:sp>
        <p:nvSpPr>
          <p:cNvPr id="11" name="Rectangle 10"/>
          <p:cNvSpPr/>
          <p:nvPr/>
        </p:nvSpPr>
        <p:spPr>
          <a:xfrm>
            <a:off x="7671430" y="4489258"/>
            <a:ext cx="9112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4- NUCLEI</a:t>
            </a:r>
            <a:endParaRPr lang="en-IN" sz="1100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/>
          <p:cNvPicPr/>
          <p:nvPr/>
        </p:nvPicPr>
        <p:blipFill>
          <a:blip r:embed="rId4"/>
          <a:stretch/>
        </p:blipFill>
        <p:spPr>
          <a:xfrm>
            <a:off x="1231641" y="998377"/>
            <a:ext cx="5831632" cy="2034074"/>
          </a:xfrm>
          <a:prstGeom prst="rect">
            <a:avLst/>
          </a:prstGeom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759129" y="570401"/>
            <a:ext cx="20641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IN" sz="1800" b="1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Mega spore tetrad  </a:t>
            </a:r>
            <a:endParaRPr lang="en-IN" sz="1800" spc="-1" dirty="0"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01598" y="122531"/>
            <a:ext cx="524432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Development of female gametophyte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326199" y="1960662"/>
            <a:ext cx="9112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4- NUCLEI</a:t>
            </a:r>
            <a:endParaRPr lang="en-IN" sz="1100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CustomShape 4"/>
          <p:cNvSpPr/>
          <p:nvPr/>
        </p:nvSpPr>
        <p:spPr>
          <a:xfrm rot="10800000" flipH="1">
            <a:off x="4597438" y="2082157"/>
            <a:ext cx="2669422" cy="137137"/>
          </a:xfrm>
          <a:custGeom>
            <a:avLst/>
            <a:gdLst/>
            <a:ahLst/>
            <a:cxnLst/>
            <a:rect l="l" t="t" r="r" b="b"/>
            <a:pathLst>
              <a:path w="3201" h="602">
                <a:moveTo>
                  <a:pt x="3200" y="150"/>
                </a:moveTo>
                <a:lnTo>
                  <a:pt x="800" y="150"/>
                </a:lnTo>
                <a:lnTo>
                  <a:pt x="800" y="0"/>
                </a:lnTo>
                <a:lnTo>
                  <a:pt x="0" y="300"/>
                </a:lnTo>
                <a:lnTo>
                  <a:pt x="800" y="601"/>
                </a:lnTo>
                <a:lnTo>
                  <a:pt x="800" y="450"/>
                </a:lnTo>
                <a:lnTo>
                  <a:pt x="3200" y="450"/>
                </a:lnTo>
                <a:lnTo>
                  <a:pt x="3200" y="150"/>
                </a:lnTo>
              </a:path>
            </a:pathLst>
          </a:custGeom>
          <a:solidFill>
            <a:srgbClr val="FF6600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" name="Rectangle 9"/>
          <p:cNvSpPr/>
          <p:nvPr/>
        </p:nvSpPr>
        <p:spPr>
          <a:xfrm>
            <a:off x="914400" y="3099706"/>
            <a:ext cx="647544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Six of the eight nuclei are surrounded by cell walls and organised into cells;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remaining two nuclei, called polar nuclei are situated below the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e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g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g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apparutus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in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large central cell.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There is a characteristic distribution of the cells within the embryo sac. 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Three cells are grouped together at 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micropylar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end and constitute the egg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apparatus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 </a:t>
            </a:r>
            <a:endParaRPr lang="en-IN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en-IN" sz="1100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63296" y="178515"/>
            <a:ext cx="269439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cap="all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EGG APPARATUS</a:t>
            </a:r>
            <a:endParaRPr lang="en-IN" sz="22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0465" y="978429"/>
            <a:ext cx="716590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egg apparatus, in turn, consists of two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synergids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and one egg cell. 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synergids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have special cellular thickenings at 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micropylar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tip called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filiform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apparatus,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which play an important role in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guiding the pollen tubes into 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</a:t>
            </a:r>
            <a:r>
              <a:rPr lang="en-IN" spc="-1" dirty="0" err="1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synergid</a:t>
            </a:r>
            <a:r>
              <a:rPr lang="en-IN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</a:t>
            </a:r>
            <a:endParaRPr lang="en-IN" spc="-1" dirty="0" smtClean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b="1" spc="-1" dirty="0" smtClean="0">
                <a:uFill>
                  <a:solidFill>
                    <a:srgbClr val="FFFFFF"/>
                  </a:solidFill>
                </a:uFill>
                <a:ea typeface="DejaVu Sans"/>
              </a:rPr>
              <a:t> </a:t>
            </a:r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4"/>
          <a:stretch/>
        </p:blipFill>
        <p:spPr>
          <a:xfrm>
            <a:off x="665589" y="2399142"/>
            <a:ext cx="6005799" cy="1613020"/>
          </a:xfrm>
          <a:prstGeom prst="rect">
            <a:avLst/>
          </a:prstGeom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2921734" y="4395952"/>
            <a:ext cx="13404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spc="-1" dirty="0" smtClean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EGG APPRATUS</a:t>
            </a:r>
            <a:endParaRPr lang="en-IN" sz="1100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762</Words>
  <Application>Microsoft Office PowerPoint</Application>
  <PresentationFormat>On-screen Show (16:9)</PresentationFormat>
  <Paragraphs>90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26</cp:revision>
  <dcterms:modified xsi:type="dcterms:W3CDTF">2020-07-23T06:15:09Z</dcterms:modified>
</cp:coreProperties>
</file>