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696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118" y="0"/>
    <p:text>+amanrouniyar@odmegroup.org How come the website here is ODM Egroup and not ODM PS?
_Assigned to you_
-Swoyan Satyendu</p:text>
  </p:cm>
  <p:cm authorId="0" dt="2020-06-17T16:36:04.724" idx="2">
    <p:pos x="6118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99622760-912C-41DA-8EDF-E1481B3171B9}" type="slidenum">
              <a:rPr lang="en-IN" sz="1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tIns="91440" bIns="91440" anchor="ctr"/>
          <a:lstStyle/>
          <a:p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87D2DA00-0F08-4516-B824-BA5DDCC3A8DE}" type="slidenum">
              <a:rPr lang="en-IN" sz="1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54;p13"/>
          <p:cNvPicPr/>
          <p:nvPr/>
        </p:nvPicPr>
        <p:blipFill>
          <a:blip r:embed="rId2"/>
          <a:stretch/>
        </p:blipFill>
        <p:spPr>
          <a:xfrm>
            <a:off x="0" y="3777480"/>
            <a:ext cx="9143640" cy="136548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1500166" y="642924"/>
            <a:ext cx="6643734" cy="68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lvl="0" algn="ctr">
              <a:buClr>
                <a:srgbClr val="000000"/>
              </a:buClr>
              <a:buSzPts val="3100"/>
            </a:pPr>
            <a:r>
              <a:rPr lang="en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REPRODUCTION IN FLOWERING PLANTS</a:t>
            </a:r>
          </a:p>
          <a:p>
            <a:pPr algn="ctr">
              <a:lnSpc>
                <a:spcPct val="100000"/>
              </a:lnSpc>
            </a:pPr>
            <a:r>
              <a:rPr lang="en-IN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CLASS-XII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414866" y="2427734"/>
            <a:ext cx="6241680" cy="96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SUBJECT : </a:t>
            </a: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BIOLOGY</a:t>
            </a:r>
          </a:p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CHAPTER NUMBER:02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CHAPTER NAME :SEXUAL REPRODUCTION IN FLOWERING PLANTS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1071538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4"/>
          <p:cNvPicPr/>
          <p:nvPr/>
        </p:nvPicPr>
        <p:blipFill>
          <a:blip r:embed="rId2"/>
          <a:stretch/>
        </p:blipFill>
        <p:spPr>
          <a:xfrm>
            <a:off x="1063800" y="970560"/>
            <a:ext cx="5915160" cy="369468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774000" y="570240"/>
            <a:ext cx="2034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IN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Mega spore tetrad 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2339640" y="122400"/>
            <a:ext cx="516744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cap="all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Development of female gametophyte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7624488" y="2772719"/>
            <a:ext cx="9018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4- NUCLEI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 rot="10800000" flipH="1">
            <a:off x="4788024" y="2856060"/>
            <a:ext cx="2669040" cy="136800"/>
          </a:xfrm>
          <a:custGeom>
            <a:avLst/>
            <a:gdLst/>
            <a:ahLst/>
            <a:cxnLst/>
            <a:rect l="l" t="t" r="r" b="b"/>
            <a:pathLst>
              <a:path w="3201" h="602">
                <a:moveTo>
                  <a:pt x="3200" y="150"/>
                </a:moveTo>
                <a:lnTo>
                  <a:pt x="800" y="150"/>
                </a:lnTo>
                <a:lnTo>
                  <a:pt x="800" y="0"/>
                </a:lnTo>
                <a:lnTo>
                  <a:pt x="0" y="300"/>
                </a:lnTo>
                <a:lnTo>
                  <a:pt x="800" y="601"/>
                </a:lnTo>
                <a:lnTo>
                  <a:pt x="800" y="450"/>
                </a:lnTo>
                <a:lnTo>
                  <a:pt x="3200" y="450"/>
                </a:lnTo>
                <a:lnTo>
                  <a:pt x="3200" y="150"/>
                </a:lnTo>
              </a:path>
            </a:pathLst>
          </a:custGeom>
          <a:solidFill>
            <a:srgbClr val="FF66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1071538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72520" y="285120"/>
            <a:ext cx="8687880" cy="78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3101760" y="178560"/>
            <a:ext cx="261648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cap="all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EGG APPARATUS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690480" y="978480"/>
            <a:ext cx="53740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egg apparatus: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the two synergids and one egg cell.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function of the synergids in fertilization of the egg.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6"/>
          <p:cNvPicPr/>
          <p:nvPr/>
        </p:nvPicPr>
        <p:blipFill>
          <a:blip r:embed="rId2"/>
          <a:stretch/>
        </p:blipFill>
        <p:spPr>
          <a:xfrm>
            <a:off x="665640" y="2399040"/>
            <a:ext cx="6005520" cy="1612800"/>
          </a:xfrm>
          <a:prstGeom prst="rect">
            <a:avLst/>
          </a:prstGeom>
          <a:ln>
            <a:noFill/>
          </a:ln>
        </p:spPr>
      </p:pic>
      <p:sp>
        <p:nvSpPr>
          <p:cNvPr id="130" name="CustomShape 4"/>
          <p:cNvSpPr/>
          <p:nvPr/>
        </p:nvSpPr>
        <p:spPr>
          <a:xfrm>
            <a:off x="2935080" y="4395960"/>
            <a:ext cx="1313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EGG APPRATUS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1071538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7"/>
          <p:cNvPicPr/>
          <p:nvPr/>
        </p:nvPicPr>
        <p:blipFill>
          <a:blip r:embed="rId2"/>
          <a:srcRect b="4267"/>
          <a:stretch/>
        </p:blipFill>
        <p:spPr>
          <a:xfrm>
            <a:off x="5724128" y="611663"/>
            <a:ext cx="2770920" cy="356364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2155320" y="209302"/>
            <a:ext cx="457164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cap="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7-CELLED MATURED EMBRYO SAC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611560" y="924249"/>
            <a:ext cx="4860720" cy="26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matured embryo sac;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antipodal cells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 central cell 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 egg apparatus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Thus, a typical angiosperm embryo sac, at maturity though 8-nucleties 7-celled.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5656320" y="4302360"/>
            <a:ext cx="19458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MATURED EMBRYO SAC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1071538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/>
          <p:cNvPicPr/>
          <p:nvPr/>
        </p:nvPicPr>
        <p:blipFill rotWithShape="1">
          <a:blip r:embed="rId2"/>
          <a:srcRect l="54528" b="6332"/>
          <a:stretch/>
        </p:blipFill>
        <p:spPr>
          <a:xfrm>
            <a:off x="421920" y="521280"/>
            <a:ext cx="3943080" cy="4174898"/>
          </a:xfrm>
          <a:prstGeom prst="rect">
            <a:avLst/>
          </a:prstGeom>
          <a:ln>
            <a:noFill/>
          </a:ln>
        </p:spPr>
      </p:pic>
      <p:pic>
        <p:nvPicPr>
          <p:cNvPr id="137" name="Picture 136"/>
          <p:cNvPicPr/>
          <p:nvPr/>
        </p:nvPicPr>
        <p:blipFill>
          <a:blip r:embed="rId3"/>
          <a:srcRect l="9191" r="6478"/>
          <a:stretch/>
        </p:blipFill>
        <p:spPr>
          <a:xfrm>
            <a:off x="4764960" y="648000"/>
            <a:ext cx="3959640" cy="4438800"/>
          </a:xfrm>
          <a:prstGeom prst="rect">
            <a:avLst/>
          </a:prstGeom>
          <a:ln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2412360" y="150480"/>
            <a:ext cx="457164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cap="all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7-CELLED MATURED EMBRYO SAC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385060" y="4789292"/>
            <a:ext cx="19458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MATURED EMBRYO SAC</a:t>
            </a:r>
            <a:endParaRPr lang="en-IN" sz="1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0"/>
            <a:ext cx="1071538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621360" y="743400"/>
            <a:ext cx="7800840" cy="356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marL="457200" algn="ctr">
              <a:lnSpc>
                <a:spcPct val="115000"/>
              </a:lnSpc>
            </a:pPr>
            <a:r>
              <a:rPr lang="en-IN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THANKING YOU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15000"/>
              </a:lnSpc>
            </a:pPr>
            <a:r>
              <a:rPr lang="en-IN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ODM EDUCATIONAL GROUP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1071538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971600" y="1131590"/>
            <a:ext cx="7025760" cy="21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LEARNING OUTCOME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IN" sz="14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Students will have the generalised idea about the pistil.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IN" sz="14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Students will be familiar with the terms like apocarpous and syncarpous ovary.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IN" sz="14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They will have basic ideas about the morphology of the female reproductive system.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IN" sz="14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Students will get a fundamental idea about the structure of anatropus ovule.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IN" sz="14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They will learn about the development of the female gametophyte.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1071538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185167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LECTURE-2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1071538" cy="642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87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269000" y="0"/>
            <a:ext cx="648432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cap="all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GYNOECIUM THE FEMALE REPRODUCTIVE SYSTEM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5"/>
          <p:cNvPicPr/>
          <p:nvPr/>
        </p:nvPicPr>
        <p:blipFill>
          <a:blip r:embed="rId2"/>
          <a:stretch/>
        </p:blipFill>
        <p:spPr>
          <a:xfrm>
            <a:off x="6550200" y="550440"/>
            <a:ext cx="2154960" cy="295812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550440" y="653400"/>
            <a:ext cx="4092840" cy="13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female reproductive: the gynoecium.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structure of a pistil.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IN" sz="14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Monocarpellary and </a:t>
            </a: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multicarpellary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6774840" y="3508920"/>
            <a:ext cx="1863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Carpel of Hibiscus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Picture 12"/>
          <p:cNvPicPr/>
          <p:nvPr/>
        </p:nvPicPr>
        <p:blipFill>
          <a:blip r:embed="rId3"/>
          <a:srcRect l="58536" r="1464" b="5189"/>
          <a:stretch/>
        </p:blipFill>
        <p:spPr>
          <a:xfrm>
            <a:off x="4441320" y="1866240"/>
            <a:ext cx="1321560" cy="2720520"/>
          </a:xfrm>
          <a:prstGeom prst="rect">
            <a:avLst/>
          </a:prstGeom>
          <a:ln>
            <a:noFill/>
          </a:ln>
        </p:spPr>
      </p:pic>
      <p:pic>
        <p:nvPicPr>
          <p:cNvPr id="86" name="Picture 13"/>
          <p:cNvPicPr/>
          <p:nvPr/>
        </p:nvPicPr>
        <p:blipFill>
          <a:blip r:embed="rId3"/>
          <a:srcRect l="4283" t="30741" r="41404" b="6919"/>
          <a:stretch/>
        </p:blipFill>
        <p:spPr>
          <a:xfrm>
            <a:off x="550440" y="1829520"/>
            <a:ext cx="2072880" cy="2630880"/>
          </a:xfrm>
          <a:prstGeom prst="rect">
            <a:avLst/>
          </a:prstGeom>
          <a:ln>
            <a:noFill/>
          </a:ln>
        </p:spPr>
      </p:pic>
      <p:sp>
        <p:nvSpPr>
          <p:cNvPr id="87" name="CustomShape 4"/>
          <p:cNvSpPr/>
          <p:nvPr/>
        </p:nvSpPr>
        <p:spPr>
          <a:xfrm>
            <a:off x="319320" y="4536000"/>
            <a:ext cx="25005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SYNCARPOUS OVARY</a:t>
            </a:r>
            <a:r>
              <a:rPr lang="en-IN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PAPAVER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3784680" y="4595400"/>
            <a:ext cx="25938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</a:t>
            </a:r>
            <a:r>
              <a:rPr lang="en-IN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POCARPOUS OVARY- </a:t>
            </a:r>
            <a:r>
              <a:rPr lang="en-IN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MICHELIA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0"/>
            <a:ext cx="1071538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291000" y="3634560"/>
            <a:ext cx="2554200" cy="4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IN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Michelia champaca </a:t>
            </a:r>
            <a:r>
              <a:rPr lang="en-IN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(Champa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2049840" y="131760"/>
            <a:ext cx="491004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cap="all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Apocarpous and syncarpous ovary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Picture 5"/>
          <p:cNvPicPr/>
          <p:nvPr/>
        </p:nvPicPr>
        <p:blipFill>
          <a:blip r:embed="rId2"/>
          <a:stretch/>
        </p:blipFill>
        <p:spPr>
          <a:xfrm>
            <a:off x="518400" y="745200"/>
            <a:ext cx="2112480" cy="2370600"/>
          </a:xfrm>
          <a:prstGeom prst="rect">
            <a:avLst/>
          </a:prstGeom>
          <a:ln>
            <a:noFill/>
          </a:ln>
        </p:spPr>
      </p:pic>
      <p:pic>
        <p:nvPicPr>
          <p:cNvPr id="93" name="Picture 6"/>
          <p:cNvPicPr/>
          <p:nvPr/>
        </p:nvPicPr>
        <p:blipFill>
          <a:blip r:embed="rId3"/>
          <a:stretch/>
        </p:blipFill>
        <p:spPr>
          <a:xfrm>
            <a:off x="3361320" y="1805400"/>
            <a:ext cx="2040840" cy="2644920"/>
          </a:xfrm>
          <a:prstGeom prst="rect">
            <a:avLst/>
          </a:prstGeom>
          <a:ln>
            <a:noFill/>
          </a:ln>
        </p:spPr>
      </p:pic>
      <p:pic>
        <p:nvPicPr>
          <p:cNvPr id="94" name="Picture 7"/>
          <p:cNvPicPr/>
          <p:nvPr/>
        </p:nvPicPr>
        <p:blipFill>
          <a:blip r:embed="rId4"/>
          <a:stretch/>
        </p:blipFill>
        <p:spPr>
          <a:xfrm>
            <a:off x="6350760" y="943560"/>
            <a:ext cx="2457000" cy="254592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819360" y="3332160"/>
            <a:ext cx="14292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Papaver (Opium)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3005640" y="4526640"/>
            <a:ext cx="24595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SUNCARPOUS OVARY- Papaver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0"/>
            <a:ext cx="1071538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303280" y="363960"/>
            <a:ext cx="395460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cap="all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FEMALE REPRODUCTIVE SYSTEM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410400" y="1050120"/>
            <a:ext cx="4049280" cy="275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Parts of the pistil: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the stigma, style and ovary.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landing platform for pollen grains: the stigma.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style structure and the function.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basal bulged part of the pistil: the ovary.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ovarian cavity the locule.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Picture 7"/>
          <p:cNvPicPr/>
          <p:nvPr/>
        </p:nvPicPr>
        <p:blipFill>
          <a:blip r:embed="rId2"/>
          <a:stretch/>
        </p:blipFill>
        <p:spPr>
          <a:xfrm rot="19879200">
            <a:off x="4329360" y="1798560"/>
            <a:ext cx="4442040" cy="1351080"/>
          </a:xfrm>
          <a:prstGeom prst="rect">
            <a:avLst/>
          </a:prstGeom>
          <a:ln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6555960" y="3632400"/>
            <a:ext cx="7632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PISTIL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1071538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2980080" y="430920"/>
            <a:ext cx="283788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cap="all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STRUCTURE</a:t>
            </a:r>
            <a:r>
              <a:rPr lang="en-IN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IN" sz="2200" b="1" strike="noStrike" cap="all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 OVULE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541080" y="1174680"/>
            <a:ext cx="5598000" cy="28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structure of the  megasporangium (Ovule) :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the funicle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the hilum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 micropylar end and the chalaza pole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the Integuments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the necullus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embryosac or female gametophyte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94640" y="2615400"/>
            <a:ext cx="56912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7"/>
          <p:cNvPicPr/>
          <p:nvPr/>
        </p:nvPicPr>
        <p:blipFill>
          <a:blip r:embed="rId2"/>
          <a:stretch/>
        </p:blipFill>
        <p:spPr>
          <a:xfrm>
            <a:off x="5430240" y="799920"/>
            <a:ext cx="3526560" cy="3637440"/>
          </a:xfrm>
          <a:prstGeom prst="rect">
            <a:avLst/>
          </a:prstGeom>
          <a:ln>
            <a:noFill/>
          </a:ln>
        </p:spPr>
      </p:pic>
      <p:sp>
        <p:nvSpPr>
          <p:cNvPr id="107" name="CustomShape 4"/>
          <p:cNvSpPr/>
          <p:nvPr/>
        </p:nvSpPr>
        <p:spPr>
          <a:xfrm>
            <a:off x="5855400" y="4437720"/>
            <a:ext cx="16426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ANATROPUS OVULE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1071538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72520" y="285120"/>
            <a:ext cx="8687880" cy="78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2"/>
          <p:cNvSpPr/>
          <p:nvPr/>
        </p:nvSpPr>
        <p:spPr>
          <a:xfrm>
            <a:off x="3032640" y="0"/>
            <a:ext cx="273708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cap="all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megasporogenesis</a:t>
            </a:r>
            <a:r>
              <a:rPr lang="en-IN" sz="1400" b="1" strike="noStrike" cap="all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1110240" y="955800"/>
            <a:ext cx="6829560" cy="32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Megasporogenesis : formation of the megaspores from the megaspore mother cell (MMC):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formation of the megaspore tetrad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functional megaspore tetrad cell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the free nuclear division of the functional megaspore tetrad cell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formation of the 8 haploid nuclei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 cell wall formation to  form 7 cells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typical matured embryo sac though 7 cell is 8 nucleated.	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1071538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272520" y="285120"/>
            <a:ext cx="8687880" cy="78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2"/>
          <p:cNvSpPr/>
          <p:nvPr/>
        </p:nvSpPr>
        <p:spPr>
          <a:xfrm>
            <a:off x="2426040" y="122400"/>
            <a:ext cx="516744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2200" b="1" strike="noStrike" cap="all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Development of female gametophyte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552600" y="925560"/>
            <a:ext cx="3027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Formation of the embryo sac 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Picture 7"/>
          <p:cNvPicPr/>
          <p:nvPr/>
        </p:nvPicPr>
        <p:blipFill>
          <a:blip r:embed="rId2"/>
          <a:stretch/>
        </p:blipFill>
        <p:spPr>
          <a:xfrm>
            <a:off x="540720" y="1294920"/>
            <a:ext cx="6018120" cy="3501720"/>
          </a:xfrm>
          <a:prstGeom prst="rect">
            <a:avLst/>
          </a:prstGeom>
          <a:ln>
            <a:noFill/>
          </a:ln>
        </p:spPr>
      </p:pic>
      <p:pic>
        <p:nvPicPr>
          <p:cNvPr id="117" name="Picture 9"/>
          <p:cNvPicPr/>
          <p:nvPr/>
        </p:nvPicPr>
        <p:blipFill>
          <a:blip r:embed="rId3"/>
          <a:stretch/>
        </p:blipFill>
        <p:spPr>
          <a:xfrm>
            <a:off x="6643440" y="2024640"/>
            <a:ext cx="2345040" cy="2282400"/>
          </a:xfrm>
          <a:prstGeom prst="rect">
            <a:avLst/>
          </a:prstGeom>
          <a:ln>
            <a:noFill/>
          </a:ln>
        </p:spPr>
      </p:pic>
      <p:sp>
        <p:nvSpPr>
          <p:cNvPr id="118" name="CustomShape 4"/>
          <p:cNvSpPr/>
          <p:nvPr/>
        </p:nvSpPr>
        <p:spPr>
          <a:xfrm>
            <a:off x="6943320" y="4339080"/>
            <a:ext cx="17539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MEGASPORE TETRAD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Picture 2" descr="C:\Users\User\OneDrive\Desktop\eductional group logo-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0"/>
            <a:ext cx="1071538" cy="64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221</Words>
  <Application>Microsoft Office PowerPoint</Application>
  <PresentationFormat>On-screen Show (16:9)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dc:description/>
  <cp:lastModifiedBy>User</cp:lastModifiedBy>
  <cp:revision>80</cp:revision>
  <dcterms:modified xsi:type="dcterms:W3CDTF">2022-05-05T01:51:21Z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