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69" r:id="rId4"/>
    <p:sldId id="268" r:id="rId5"/>
    <p:sldId id="267" r:id="rId6"/>
    <p:sldId id="264" r:id="rId7"/>
    <p:sldId id="266" r:id="rId8"/>
    <p:sldId id="265" r:id="rId9"/>
    <p:sldId id="262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82947" y="124361"/>
            <a:ext cx="961053" cy="93932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775926"/>
            <a:ext cx="8462865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SEXUAL REPRODUCTION IN FLOWERING PLANTS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PRE FERTILIZATION EVENTS,STRUCTURE OF STAMEN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67409" y="2609060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:SEXUAL REPRODUCTION IN FLOWERING PLANTS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2249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51518" y="290397"/>
            <a:ext cx="61582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8000" lvl="2" indent="-215280">
              <a:buSzPct val="45000"/>
            </a:pP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PRE-FERTILISATION: STRUCTURE AND EVENTS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30058"/>
            <a:ext cx="432940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Several hormonal and structural changes are initiated which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lead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to the differentiation and further development of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floral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primordium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5862" y="2933788"/>
            <a:ext cx="396551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 the flower the male  and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female reproductive  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androecium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gynoecium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differentiate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 develop.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5887617" y="1446244"/>
            <a:ext cx="2621902" cy="245287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08514" y="0"/>
            <a:ext cx="30307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</a:t>
            </a: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STAMEN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249" y="361416"/>
            <a:ext cx="532777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androecium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consists of a whorl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stamens representing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male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reproductive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organ.</a:t>
            </a:r>
          </a:p>
          <a:p>
            <a:pPr algn="just"/>
            <a:r>
              <a:rPr lang="en-IN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long and slender stalk called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filament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and the terminal generally </a:t>
            </a:r>
            <a:r>
              <a:rPr lang="en-IN" spc="-1" dirty="0" err="1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bilobed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structure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called the anther. The proximal end of the filament is attached to the thalamus or the petal of the flower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number and length of stamens are variable in flowers of different species.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2597" y="2465844"/>
            <a:ext cx="57476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typical angiosperm anther is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bilobed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with each lobe having two theca, i.e., they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are </a:t>
            </a:r>
            <a:r>
              <a:rPr lang="en-IN" spc="-1" dirty="0" err="1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dithecous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longitudinal groove runs lengthwise separating the theca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bilobed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nature of an anther is very distinct in the transverse section of the anther.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anther is a four-sided (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tetragonal)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 consisting of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four </a:t>
            </a:r>
            <a:r>
              <a:rPr lang="en-IN" spc="-1" dirty="0" err="1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microsporangia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located at the corners, two in each lobe.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microsporangia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develop further and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become pollen sacs.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They extend longitudinally all through the length of an anther and are packed with pollen grains.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rcRect r="203207" b="13375"/>
          <a:stretch/>
        </p:blipFill>
        <p:spPr>
          <a:xfrm>
            <a:off x="5953862" y="177142"/>
            <a:ext cx="1005840" cy="1847600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5"/>
          <a:stretch/>
        </p:blipFill>
        <p:spPr>
          <a:xfrm>
            <a:off x="6382139" y="2479610"/>
            <a:ext cx="1919476" cy="1985848"/>
          </a:xfrm>
          <a:prstGeom prst="rect">
            <a:avLst/>
          </a:prstGeom>
          <a:ln>
            <a:noFill/>
          </a:ln>
        </p:spPr>
      </p:pic>
      <p:sp>
        <p:nvSpPr>
          <p:cNvPr id="10" name="CustomShape 5"/>
          <p:cNvSpPr/>
          <p:nvPr/>
        </p:nvSpPr>
        <p:spPr>
          <a:xfrm>
            <a:off x="6083559" y="1464905"/>
            <a:ext cx="476618" cy="164814"/>
          </a:xfrm>
          <a:custGeom>
            <a:avLst/>
            <a:gdLst/>
            <a:ahLst/>
            <a:cxnLst/>
            <a:rect l="l" t="t" r="r" b="b"/>
            <a:pathLst>
              <a:path w="2202" h="602">
                <a:moveTo>
                  <a:pt x="2201" y="150"/>
                </a:moveTo>
                <a:lnTo>
                  <a:pt x="550" y="150"/>
                </a:lnTo>
                <a:lnTo>
                  <a:pt x="550" y="0"/>
                </a:lnTo>
                <a:lnTo>
                  <a:pt x="0" y="300"/>
                </a:lnTo>
                <a:lnTo>
                  <a:pt x="550" y="601"/>
                </a:lnTo>
                <a:lnTo>
                  <a:pt x="550" y="450"/>
                </a:lnTo>
                <a:lnTo>
                  <a:pt x="2201" y="450"/>
                </a:lnTo>
                <a:lnTo>
                  <a:pt x="2201" y="150"/>
                </a:lnTo>
              </a:path>
            </a:pathLst>
          </a:custGeom>
          <a:solidFill>
            <a:srgbClr val="FF660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Rectangle 10"/>
          <p:cNvSpPr/>
          <p:nvPr/>
        </p:nvSpPr>
        <p:spPr>
          <a:xfrm>
            <a:off x="6535719" y="1400826"/>
            <a:ext cx="9498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FILAMENT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CustomShape 5"/>
          <p:cNvSpPr/>
          <p:nvPr/>
        </p:nvSpPr>
        <p:spPr>
          <a:xfrm>
            <a:off x="6543870" y="320350"/>
            <a:ext cx="476618" cy="164814"/>
          </a:xfrm>
          <a:custGeom>
            <a:avLst/>
            <a:gdLst/>
            <a:ahLst/>
            <a:cxnLst/>
            <a:rect l="l" t="t" r="r" b="b"/>
            <a:pathLst>
              <a:path w="2202" h="602">
                <a:moveTo>
                  <a:pt x="2201" y="150"/>
                </a:moveTo>
                <a:lnTo>
                  <a:pt x="550" y="150"/>
                </a:lnTo>
                <a:lnTo>
                  <a:pt x="550" y="0"/>
                </a:lnTo>
                <a:lnTo>
                  <a:pt x="0" y="300"/>
                </a:lnTo>
                <a:lnTo>
                  <a:pt x="550" y="601"/>
                </a:lnTo>
                <a:lnTo>
                  <a:pt x="550" y="450"/>
                </a:lnTo>
                <a:lnTo>
                  <a:pt x="2201" y="450"/>
                </a:lnTo>
                <a:lnTo>
                  <a:pt x="2201" y="150"/>
                </a:lnTo>
              </a:path>
            </a:pathLst>
          </a:custGeom>
          <a:solidFill>
            <a:srgbClr val="FF660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Rectangle 12"/>
          <p:cNvSpPr/>
          <p:nvPr/>
        </p:nvSpPr>
        <p:spPr>
          <a:xfrm>
            <a:off x="6942256" y="234499"/>
            <a:ext cx="8026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ANTHER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3547" y="0"/>
            <a:ext cx="451238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 of microsporangium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9208" y="501509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transverse section, of a typical microsporangium appears near circular in outline. It  surrounded by four wall layers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epidermis,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endothecium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middle layers and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tapetum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outer three wall layers perform the function of protection and help in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dehiscence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of anther to release the pollen. The innermost wall layer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tapetum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nourishes the developing pollen grains.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Cells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tapetum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possess dense cytoplasm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and generally have more than one nucleus.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young anther, a group of compactly arranged homogenous cells called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sporogenous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tissue occupies the centre of each microsporangium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.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4"/>
          <a:stretch/>
        </p:blipFill>
        <p:spPr>
          <a:xfrm>
            <a:off x="5645020" y="470166"/>
            <a:ext cx="2276669" cy="1694535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5"/>
          <a:stretch/>
        </p:blipFill>
        <p:spPr>
          <a:xfrm>
            <a:off x="5495729" y="2481941"/>
            <a:ext cx="2481944" cy="181014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8030" y="0"/>
            <a:ext cx="28098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Microsporogenesis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7240" y="476255"/>
            <a:ext cx="45160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As the anther develops, the cells of 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sporogenous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tissue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undergo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meiotic divisions to form microspore tetrads.</a:t>
            </a:r>
            <a:endParaRPr lang="en-IN" sz="1100" spc="-1" dirty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902" y="970384"/>
            <a:ext cx="44880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Each cell of 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sporogenous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tissue is capable of giving rise to a microspore tetrad. Each one is a potential pollen or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microspore mother cell.</a:t>
            </a:r>
            <a:endParaRPr lang="en-IN" sz="1100" spc="-1" dirty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902" y="182919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process of formation of microspores from a pollen mother cell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(PMC) through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meiosis is called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microsporogenesis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6571" y="252474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microspores, as they are formed, are arranged in a cluster of four cells–the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microspore tetrad</a:t>
            </a:r>
            <a:r>
              <a:rPr lang="en-IN" b="1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. 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2556" y="3107487"/>
            <a:ext cx="44880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As the anthers mature and dehydrate, the microspores dissociate from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each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other and develop into pollen grains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63894" y="3592679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Inside each microsporangium several thousands of microspores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 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grains are formed that are released with the dehiscence of anther.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7241" y="436712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pollen grains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represent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male gametophytes.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4"/>
          <a:srcRect t="41864"/>
          <a:stretch/>
        </p:blipFill>
        <p:spPr>
          <a:xfrm>
            <a:off x="5206482" y="3377681"/>
            <a:ext cx="3568198" cy="1189653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5"/>
          <a:srcRect b="57306"/>
          <a:stretch/>
        </p:blipFill>
        <p:spPr>
          <a:xfrm>
            <a:off x="5262465" y="1838129"/>
            <a:ext cx="3545633" cy="1259633"/>
          </a:xfrm>
          <a:prstGeom prst="rect">
            <a:avLst/>
          </a:prstGeom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6"/>
          <a:stretch/>
        </p:blipFill>
        <p:spPr>
          <a:xfrm>
            <a:off x="5896947" y="270586"/>
            <a:ext cx="1735494" cy="134264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13117" y="0"/>
            <a:ext cx="192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8498" y="507392"/>
            <a:ext cx="638213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grains are generally spherical measuring about 25-50 micrometers in diameter. It has a prominent two-layered wall. The hard outer layer called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exine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is made up of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sporopollenin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which is one of the most resistant organic material known.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It can withstand high temperatures and strong acids and alkali. No enzyme that degrades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sporopollenin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is so far known.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exine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has prominent apertures called germ pores where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sporopollenin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is absent. Pollen grains are well preserved as fossils because of the presence of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sporopollenin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 smtClean="0">
              <a:uFill>
                <a:solidFill>
                  <a:srgbClr val="FFFFFF"/>
                </a:solidFill>
              </a:uFill>
            </a:endParaRPr>
          </a:p>
          <a:p>
            <a:pPr algn="just"/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1847" y="2767565"/>
            <a:ext cx="64754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exine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exhibits a fascinating array of patterns and designs. The inner wall of the pollen grain is called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intine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It is a thin and continuous layer made up of cellulose and pectin. The cytoplasm of pollen grain is surrounded by a plasma membrane.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When the pollen grain is mature it contains two cells, the vegetative cell and generative cell. The vegetative cell is bigger, has abundant food reserve and a large irregularly shaped nucleus. The generative cell is small and floats in the cytoplasm of the vegetative cell.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7203233" y="1663181"/>
            <a:ext cx="1623526" cy="16669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643812" y="2108718"/>
            <a:ext cx="7361854" cy="221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54360" y="992845"/>
            <a:ext cx="65780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It is spindle shaped with dense cytoplasm and a nucleus. In over 60 per cent of angiosperms, pollen grains are shed at this 2-celled  stage. In the remaining species, the generative cell divides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mitotically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to give rise to the two male gametes before pollen grains are shed (3-celled stage).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rcRect r="63296"/>
          <a:stretch/>
        </p:blipFill>
        <p:spPr>
          <a:xfrm>
            <a:off x="2000571" y="2293567"/>
            <a:ext cx="1339788" cy="1410686"/>
          </a:xfrm>
          <a:prstGeom prst="rect">
            <a:avLst/>
          </a:prstGeom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5"/>
          <a:stretch/>
        </p:blipFill>
        <p:spPr>
          <a:xfrm>
            <a:off x="5756987" y="2227682"/>
            <a:ext cx="1808758" cy="1601295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988371" y="2137944"/>
            <a:ext cx="17144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2-celled stage pollen</a:t>
            </a:r>
            <a:endParaRPr lang="en-IN" sz="105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23254" y="2091290"/>
            <a:ext cx="17144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3-celled stage pollen</a:t>
            </a:r>
            <a:endParaRPr lang="en-IN" sz="105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CustomShape 4"/>
          <p:cNvSpPr/>
          <p:nvPr/>
        </p:nvSpPr>
        <p:spPr>
          <a:xfrm rot="1246800">
            <a:off x="2028843" y="3272098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Rectangle 10"/>
          <p:cNvSpPr/>
          <p:nvPr/>
        </p:nvSpPr>
        <p:spPr>
          <a:xfrm>
            <a:off x="1091705" y="3602850"/>
            <a:ext cx="1301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Generative 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CustomShape 4"/>
          <p:cNvSpPr/>
          <p:nvPr/>
        </p:nvSpPr>
        <p:spPr>
          <a:xfrm rot="15676672">
            <a:off x="3011668" y="3107256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Rectangle 12"/>
          <p:cNvSpPr/>
          <p:nvPr/>
        </p:nvSpPr>
        <p:spPr>
          <a:xfrm>
            <a:off x="3327620" y="3434899"/>
            <a:ext cx="12808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Vegetative</a:t>
            </a:r>
            <a:r>
              <a:rPr lang="en-IN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36593" y="3929421"/>
            <a:ext cx="13016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Generative cell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CustomShape 4"/>
          <p:cNvSpPr/>
          <p:nvPr/>
        </p:nvSpPr>
        <p:spPr>
          <a:xfrm rot="19441527">
            <a:off x="6221399" y="3331190"/>
            <a:ext cx="378466" cy="433495"/>
          </a:xfrm>
          <a:custGeom>
            <a:avLst/>
            <a:gdLst/>
            <a:ahLst/>
            <a:cxnLst/>
            <a:rect l="l" t="t" r="r" b="b"/>
            <a:pathLst>
              <a:path w="3843" h="4692">
                <a:moveTo>
                  <a:pt x="0" y="4691"/>
                </a:moveTo>
                <a:lnTo>
                  <a:pt x="2807" y="1172"/>
                </a:lnTo>
                <a:lnTo>
                  <a:pt x="2708" y="1172"/>
                </a:lnTo>
                <a:lnTo>
                  <a:pt x="3842" y="0"/>
                </a:lnTo>
                <a:lnTo>
                  <a:pt x="3109" y="1172"/>
                </a:lnTo>
                <a:lnTo>
                  <a:pt x="3007" y="1172"/>
                </a:lnTo>
                <a:lnTo>
                  <a:pt x="200" y="4691"/>
                </a:lnTo>
                <a:lnTo>
                  <a:pt x="0" y="4691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34941" y="131862"/>
            <a:ext cx="43117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HEALTH EFFECTS OF POLLEN GRAIN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869" y="643367"/>
            <a:ext cx="5141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grains of many species cause severe allergies and bronchial afflictions in some people often leading to chronic respiratory disorders– asthma, bronchitis, etc.</a:t>
            </a:r>
            <a:endParaRPr lang="en-IN" sz="1100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4522" y="1478876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It may be mentioned that </a:t>
            </a:r>
            <a:r>
              <a:rPr lang="en-IN" spc="-1" dirty="0" err="1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Parthenium</a:t>
            </a:r>
            <a:r>
              <a:rPr lang="en-IN" i="1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 carrot grass that came into India as a contaminant with imported </a:t>
            </a:r>
            <a:r>
              <a:rPr lang="en-IN" spc="-1" dirty="0" err="1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wheat,has</a:t>
            </a:r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become ubiquitous in occurrence and causes pollen allergy</a:t>
            </a:r>
            <a:r>
              <a:rPr lang="en-IN" b="1" spc="-1" dirty="0" smtClean="0">
                <a:solidFill>
                  <a:srgbClr val="FF0066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.</a:t>
            </a:r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4523" y="2220994"/>
            <a:ext cx="46932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grains are rich in nutrients. It has become a fashion in recent years to use pollen tablets as food supplements.</a:t>
            </a:r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 western countries, a large number of pollen products in the form of tablets and syrups are available in the market.</a:t>
            </a:r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bg2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 consumption has been claimed to increase the performance of athletes and race horses.</a:t>
            </a:r>
            <a:endParaRPr lang="en-IN" spc="-1" dirty="0">
              <a:solidFill>
                <a:schemeClr val="bg2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4"/>
          <a:stretch/>
        </p:blipFill>
        <p:spPr>
          <a:xfrm>
            <a:off x="6150270" y="1166327"/>
            <a:ext cx="2601845" cy="2174356"/>
          </a:xfrm>
          <a:prstGeom prst="rect">
            <a:avLst/>
          </a:prstGeom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6795898" y="3826784"/>
            <a:ext cx="10634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Parthenium</a:t>
            </a:r>
            <a:endParaRPr lang="en-IN" sz="1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2450" y="262491"/>
            <a:ext cx="22761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POLLEN</a:t>
            </a: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VIABILITY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2352" y="1066211"/>
            <a:ext cx="651276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Once the pollen grains are shed, these have to land on the stigma before they lose viability if they have to bring about fertilisation.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period for which pollen grains remain viable is highly variable and to some extent depends on the prevailing temperature and humidity.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 some cereals such as rice and wheat, pollen grains lose viability within 30 minutes of their release, and in some members of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Rosaceae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Leguminoseae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Solanaceae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they maintain viability for months.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It is possible to store pollen grains of a large number of species for years in liquid nitrogen (-1960C). Such stored pollen can be used as pollen banks, similar to seed banks, in crop breeding programmes.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994</Words>
  <Application>Microsoft Office PowerPoint</Application>
  <PresentationFormat>On-screen Show (16:9)</PresentationFormat>
  <Paragraphs>76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15</cp:revision>
  <dcterms:modified xsi:type="dcterms:W3CDTF">2020-07-22T19:35:34Z</dcterms:modified>
</cp:coreProperties>
</file>