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74" r:id="rId4"/>
    <p:sldId id="272" r:id="rId5"/>
    <p:sldId id="270" r:id="rId6"/>
    <p:sldId id="269" r:id="rId7"/>
    <p:sldId id="268" r:id="rId8"/>
    <p:sldId id="267" r:id="rId9"/>
    <p:sldId id="264" r:id="rId10"/>
    <p:sldId id="273" r:id="rId11"/>
    <p:sldId id="271" r:id="rId12"/>
    <p:sldId id="266" r:id="rId13"/>
    <p:sldId id="265" r:id="rId14"/>
    <p:sldId id="262" r:id="rId15"/>
    <p:sldId id="25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61865" y="869232"/>
            <a:ext cx="8201608" cy="595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REPRODUCTION IN FLOWERING PLANTS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" sz="3000" b="1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" sz="30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458028" y="2357134"/>
            <a:ext cx="643567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:SEXUAL REPRODUCTION IN FLOWERING PLANTS</a:t>
            </a:r>
            <a:endParaRPr b="1" dirty="0"/>
          </a:p>
        </p:txBody>
      </p:sp>
      <p:pic>
        <p:nvPicPr>
          <p:cNvPr id="102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49428" y="216282"/>
            <a:ext cx="39883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 OF A 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1094" y="829691"/>
            <a:ext cx="45813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structure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outer wall of the pollen grains: exine.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	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Chemical composition of the exine and intine.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Why does pollen grain doesn’t get decomposed easily?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Importance of the germ pore. </a:t>
            </a: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as a fossil.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7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128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13117" y="185940"/>
            <a:ext cx="192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2570" y="759806"/>
            <a:ext cx="656861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two cells: 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vegetative cell and,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generative cell. </a:t>
            </a: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vegetative cell is bigger, has abundant food reserve and a large irregularly shaped nucleus. </a:t>
            </a: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generative cell is small and floats in the cytoplasm of the vegetative cell.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 t="41864"/>
          <a:stretch/>
        </p:blipFill>
        <p:spPr>
          <a:xfrm>
            <a:off x="2477417" y="2707360"/>
            <a:ext cx="5201675" cy="2436140"/>
          </a:xfrm>
          <a:prstGeom prst="rect">
            <a:avLst/>
          </a:prstGeom>
          <a:ln>
            <a:noFill/>
          </a:ln>
        </p:spPr>
      </p:pic>
      <p:pic>
        <p:nvPicPr>
          <p:cNvPr id="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2486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4360" y="706295"/>
            <a:ext cx="65780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2-celled  stage pollen grains. </a:t>
            </a: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3-celled 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stage pollen grains.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rcRect r="63296"/>
          <a:stretch/>
        </p:blipFill>
        <p:spPr>
          <a:xfrm>
            <a:off x="2000571" y="2293567"/>
            <a:ext cx="1339788" cy="1410686"/>
          </a:xfrm>
          <a:prstGeom prst="rect">
            <a:avLst/>
          </a:prstGeom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4"/>
          <a:stretch/>
        </p:blipFill>
        <p:spPr>
          <a:xfrm>
            <a:off x="6051289" y="2175997"/>
            <a:ext cx="1808758" cy="1601295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988371" y="2137944"/>
            <a:ext cx="17144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2-celled stage pollen</a:t>
            </a:r>
            <a:endParaRPr lang="en-IN" sz="105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7556" y="2039605"/>
            <a:ext cx="17144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3-celled stage pollen</a:t>
            </a:r>
            <a:endParaRPr lang="en-IN" sz="105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CustomShape 4"/>
          <p:cNvSpPr/>
          <p:nvPr/>
        </p:nvSpPr>
        <p:spPr>
          <a:xfrm rot="1321935">
            <a:off x="2055860" y="3132139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Rectangle 10"/>
          <p:cNvSpPr/>
          <p:nvPr/>
        </p:nvSpPr>
        <p:spPr>
          <a:xfrm>
            <a:off x="916438" y="3472805"/>
            <a:ext cx="1301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Generative 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CustomShape 4"/>
          <p:cNvSpPr/>
          <p:nvPr/>
        </p:nvSpPr>
        <p:spPr>
          <a:xfrm rot="17180932">
            <a:off x="2874059" y="3236405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Rectangle 12"/>
          <p:cNvSpPr/>
          <p:nvPr/>
        </p:nvSpPr>
        <p:spPr>
          <a:xfrm>
            <a:off x="3062415" y="3769194"/>
            <a:ext cx="1280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Vegetative</a:t>
            </a:r>
            <a:r>
              <a:rPr lang="en-IN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30895" y="3877736"/>
            <a:ext cx="1301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Generative 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CustomShape 4"/>
          <p:cNvSpPr/>
          <p:nvPr/>
        </p:nvSpPr>
        <p:spPr>
          <a:xfrm rot="17692221">
            <a:off x="6515701" y="3279505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Rectangle 15"/>
          <p:cNvSpPr/>
          <p:nvPr/>
        </p:nvSpPr>
        <p:spPr>
          <a:xfrm>
            <a:off x="3513117" y="215443"/>
            <a:ext cx="192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7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34941" y="339208"/>
            <a:ext cx="43117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HEALTH EFFECTS OF 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1763" y="1268518"/>
            <a:ext cx="4273421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Allergies and bronchial afflictions:</a:t>
            </a:r>
          </a:p>
          <a:p>
            <a:pPr algn="just">
              <a:lnSpc>
                <a:spcPct val="150000"/>
              </a:lnSpc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chronic respiratory disorders.</a:t>
            </a:r>
          </a:p>
          <a:p>
            <a:pPr algn="just"/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Parthenium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 carrot grass as a contaminant 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How </a:t>
            </a:r>
            <a:r>
              <a:rPr lang="en-IN" i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Parthenium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came to India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?</a:t>
            </a:r>
          </a:p>
          <a:p>
            <a:pPr marL="171450" indent="-171450" algn="just">
              <a:buFont typeface="Wingdings" pitchFamily="2" charset="2"/>
              <a:buChar char="§"/>
            </a:pP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as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food supplements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z="1100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3"/>
          <a:stretch/>
        </p:blipFill>
        <p:spPr>
          <a:xfrm>
            <a:off x="5971592" y="770095"/>
            <a:ext cx="2948472" cy="3062787"/>
          </a:xfrm>
          <a:prstGeom prst="rect">
            <a:avLst/>
          </a:prstGeom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6862792" y="3832882"/>
            <a:ext cx="10634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Parthenium</a:t>
            </a:r>
            <a:endParaRPr lang="en-IN" sz="1100" i="1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22450" y="355797"/>
            <a:ext cx="22761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</a:t>
            </a: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VIABILITY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84052" y="1467426"/>
            <a:ext cx="6512767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Viability of the pollen grains in:</a:t>
            </a:r>
          </a:p>
          <a:p>
            <a:pPr algn="just">
              <a:lnSpc>
                <a:spcPct val="150000"/>
              </a:lnSpc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 cereals like rice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wheat.</a:t>
            </a:r>
          </a:p>
          <a:p>
            <a:pPr algn="just">
              <a:lnSpc>
                <a:spcPct val="150000"/>
              </a:lnSpc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In Rosaceae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Leguminoseae and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Solanaceae.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Factors affecting the pollen viability: </a:t>
            </a:r>
          </a:p>
          <a:p>
            <a:pPr algn="just">
              <a:lnSpc>
                <a:spcPct val="150000"/>
              </a:lnSpc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temperature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humidity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Cryopreservation of pollen grains. 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6340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9714" y="583645"/>
            <a:ext cx="6708710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18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LEARNING OUTCOME</a:t>
            </a:r>
            <a:endParaRPr lang="en-IN" sz="1800" spc="-1" dirty="0">
              <a:uFill>
                <a:solidFill>
                  <a:srgbClr val="FFFFFF"/>
                </a:solidFill>
              </a:uFill>
            </a:endParaRPr>
          </a:p>
          <a:p>
            <a:pPr eaLnBrk="1" hangingPunct="1">
              <a:defRPr/>
            </a:pPr>
            <a:endParaRPr lang="en-IN" b="1" dirty="0">
              <a:latin typeface="Arial" charset="0"/>
              <a:cs typeface="Arial" charset="0"/>
              <a:sym typeface="Arial" charset="0"/>
            </a:endParaRPr>
          </a:p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will </a:t>
            </a: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have ideas about the pre-fertilization events and structures of a bisexual flowers. </a:t>
            </a:r>
            <a:endParaRPr lang="en-IN" dirty="0">
              <a:solidFill>
                <a:srgbClr val="333333"/>
              </a:solidFill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will be familiar with the </a:t>
            </a: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terms like bilobed, dithecous, line of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dehiscence</a:t>
            </a: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 and sporogenous tissue.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They will </a:t>
            </a: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have basic ideas about microsporogenesis.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will get a fundamental idea about the structure of pollen grain.</a:t>
            </a:r>
          </a:p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They will learn about the  health effects of pollen grains  on humans.</a:t>
            </a:r>
          </a:p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"/>
              <a:defRPr/>
            </a:pPr>
            <a:r>
              <a:rPr lang="en-IN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can acquire a generalised idea about the pollen viability. </a:t>
            </a:r>
            <a:endParaRPr lang="en-IN" dirty="0">
              <a:ea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en-IN" b="1" dirty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4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6098" y="1419486"/>
            <a:ext cx="17833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28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LECTURE-1</a:t>
            </a:r>
            <a:endParaRPr lang="en-IN" sz="28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3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2976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486" y="290397"/>
            <a:ext cx="60462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8000" lvl="2" indent="-215280">
              <a:buSzPct val="45000"/>
            </a:pP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PRE-FERTILISATION: STRUCTURE AND EVENTS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737835"/>
            <a:ext cx="32750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Floral initiation-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floral primordium.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3021743"/>
            <a:ext cx="28738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Differentiation of the male and female reproductive   structures: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androecium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gynoecium.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030" name="Picture 6" descr="Image result for floral primordium diagra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426" t="2549" r="13101"/>
          <a:stretch/>
        </p:blipFill>
        <p:spPr bwMode="auto">
          <a:xfrm>
            <a:off x="3466285" y="1063690"/>
            <a:ext cx="5155200" cy="320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29608" y="4394718"/>
            <a:ext cx="4180114" cy="317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i="1" dirty="0" smtClean="0"/>
              <a:t>The arrows pointing the floral primordium</a:t>
            </a:r>
            <a:endParaRPr lang="en-IN" i="1" dirty="0"/>
          </a:p>
        </p:txBody>
      </p:sp>
      <p:pic>
        <p:nvPicPr>
          <p:cNvPr id="8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6313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044" y="291545"/>
            <a:ext cx="61582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8000" lvl="2" indent="-215280">
              <a:buSzPct val="45000"/>
            </a:pP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PRE-FERTILISATION: STRUCTURE AND EVENTS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5251" y="1468882"/>
            <a:ext cx="459066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z="1600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PARTS OF A TYPICAL BISEXUAL FLOWER </a:t>
            </a:r>
            <a:endParaRPr lang="en-IN" sz="1200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</a:endParaRPr>
          </a:p>
          <a:p>
            <a:pPr algn="just"/>
            <a:r>
              <a:rPr lang="en-IN" sz="11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	</a:t>
            </a:r>
            <a:endParaRPr lang="en-IN" sz="1100" b="1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tretch/>
        </p:blipFill>
        <p:spPr>
          <a:xfrm>
            <a:off x="4236097" y="823513"/>
            <a:ext cx="3939186" cy="3353309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923730" y="1976713"/>
            <a:ext cx="260324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IN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CALYX</a:t>
            </a:r>
          </a:p>
          <a:p>
            <a:pPr algn="just"/>
            <a:r>
              <a:rPr lang="en-IN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	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COROLLA</a:t>
            </a:r>
            <a:endParaRPr lang="en-IN" b="1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</a:endParaRPr>
          </a:p>
          <a:p>
            <a:endParaRPr lang="en-IN" b="1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ANDROECIUM</a:t>
            </a:r>
            <a:endParaRPr lang="en-IN" b="1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</a:endParaRPr>
          </a:p>
          <a:p>
            <a:endParaRPr lang="en-IN" b="1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</a:rPr>
              <a:t>GYNOECIUM</a:t>
            </a:r>
            <a:endParaRPr lang="en-IN" b="1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65306" y="4268821"/>
            <a:ext cx="196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i="1" dirty="0" smtClean="0"/>
              <a:t>A bisexual flower</a:t>
            </a:r>
            <a:endParaRPr lang="en-IN" i="1" dirty="0"/>
          </a:p>
        </p:txBody>
      </p:sp>
      <p:pic>
        <p:nvPicPr>
          <p:cNvPr id="9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216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08514" y="247381"/>
            <a:ext cx="30307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</a:t>
            </a: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STAMEN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624" y="989045"/>
            <a:ext cx="57476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androecium consists of a whorl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stamens representing the male reproductive organ.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typical angiosperm anther is bilobed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dithecous.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anther is a four-sided (tetragonal) structure consisting of four microsporangia located at the corners, two in each lobe. 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Development of the microsporangia: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Development of the pollen sacs.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 r="203207" b="13375"/>
          <a:stretch/>
        </p:blipFill>
        <p:spPr>
          <a:xfrm>
            <a:off x="5953862" y="177142"/>
            <a:ext cx="1005840" cy="1847600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/>
          <a:stretch/>
        </p:blipFill>
        <p:spPr>
          <a:xfrm>
            <a:off x="6330850" y="795770"/>
            <a:ext cx="2391050" cy="2768801"/>
          </a:xfrm>
          <a:prstGeom prst="rect">
            <a:avLst/>
          </a:prstGeom>
          <a:ln>
            <a:noFill/>
          </a:ln>
        </p:spPr>
      </p:pic>
      <p:sp>
        <p:nvSpPr>
          <p:cNvPr id="10" name="CustomShape 5"/>
          <p:cNvSpPr/>
          <p:nvPr/>
        </p:nvSpPr>
        <p:spPr>
          <a:xfrm>
            <a:off x="7434818" y="3256689"/>
            <a:ext cx="476618" cy="164814"/>
          </a:xfrm>
          <a:custGeom>
            <a:avLst/>
            <a:gdLst/>
            <a:ahLst/>
            <a:cxnLst/>
            <a:rect l="l" t="t" r="r" b="b"/>
            <a:pathLst>
              <a:path w="2202" h="602">
                <a:moveTo>
                  <a:pt x="2201" y="150"/>
                </a:moveTo>
                <a:lnTo>
                  <a:pt x="550" y="150"/>
                </a:lnTo>
                <a:lnTo>
                  <a:pt x="550" y="0"/>
                </a:lnTo>
                <a:lnTo>
                  <a:pt x="0" y="300"/>
                </a:lnTo>
                <a:lnTo>
                  <a:pt x="550" y="601"/>
                </a:lnTo>
                <a:lnTo>
                  <a:pt x="550" y="450"/>
                </a:lnTo>
                <a:lnTo>
                  <a:pt x="2201" y="450"/>
                </a:lnTo>
                <a:lnTo>
                  <a:pt x="2201" y="150"/>
                </a:lnTo>
              </a:path>
            </a:pathLst>
          </a:custGeom>
          <a:solidFill>
            <a:srgbClr val="FF660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Rectangle 10"/>
          <p:cNvSpPr/>
          <p:nvPr/>
        </p:nvSpPr>
        <p:spPr>
          <a:xfrm>
            <a:off x="7886978" y="3192610"/>
            <a:ext cx="9498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FILAMENT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CustomShape 5"/>
          <p:cNvSpPr/>
          <p:nvPr/>
        </p:nvSpPr>
        <p:spPr>
          <a:xfrm>
            <a:off x="7895129" y="2112134"/>
            <a:ext cx="476618" cy="164814"/>
          </a:xfrm>
          <a:custGeom>
            <a:avLst/>
            <a:gdLst/>
            <a:ahLst/>
            <a:cxnLst/>
            <a:rect l="l" t="t" r="r" b="b"/>
            <a:pathLst>
              <a:path w="2202" h="602">
                <a:moveTo>
                  <a:pt x="2201" y="150"/>
                </a:moveTo>
                <a:lnTo>
                  <a:pt x="550" y="150"/>
                </a:lnTo>
                <a:lnTo>
                  <a:pt x="550" y="0"/>
                </a:lnTo>
                <a:lnTo>
                  <a:pt x="0" y="300"/>
                </a:lnTo>
                <a:lnTo>
                  <a:pt x="550" y="601"/>
                </a:lnTo>
                <a:lnTo>
                  <a:pt x="550" y="450"/>
                </a:lnTo>
                <a:lnTo>
                  <a:pt x="2201" y="450"/>
                </a:lnTo>
                <a:lnTo>
                  <a:pt x="2201" y="150"/>
                </a:lnTo>
              </a:path>
            </a:pathLst>
          </a:custGeom>
          <a:solidFill>
            <a:srgbClr val="FF660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Rectangle 12"/>
          <p:cNvSpPr/>
          <p:nvPr/>
        </p:nvSpPr>
        <p:spPr>
          <a:xfrm>
            <a:off x="8293515" y="2026283"/>
            <a:ext cx="8026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ANTHER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31224" y="3993502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i="1" dirty="0" smtClean="0"/>
              <a:t>A Stamen</a:t>
            </a:r>
            <a:endParaRPr lang="en-IN" i="1" dirty="0"/>
          </a:p>
        </p:txBody>
      </p:sp>
      <p:pic>
        <p:nvPicPr>
          <p:cNvPr id="14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3547" y="0"/>
            <a:ext cx="451238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 of microsporangium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9208" y="1074837"/>
            <a:ext cx="48145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transverse section, of a typical microsporangium</a:t>
            </a:r>
            <a:r>
              <a:rPr lang="en-IN" spc="-1" dirty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spc="-1" dirty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four wall layers:  </a:t>
            </a:r>
          </a:p>
          <a:p>
            <a:pPr algn="just"/>
            <a:r>
              <a:rPr lang="en-IN" spc="-1" dirty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epidermis, endothecium, middle layers and the 	tapetum, structure and function. 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/>
        </p:blipFill>
        <p:spPr>
          <a:xfrm>
            <a:off x="1512014" y="2296089"/>
            <a:ext cx="2845382" cy="2384586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5347033" y="869563"/>
            <a:ext cx="3451593" cy="2937943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831630" y="4063961"/>
            <a:ext cx="2034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i="1" dirty="0" smtClean="0"/>
              <a:t>TS of Microsporangium</a:t>
            </a:r>
            <a:endParaRPr lang="en-IN" i="1" dirty="0"/>
          </a:p>
        </p:txBody>
      </p:sp>
      <p:pic>
        <p:nvPicPr>
          <p:cNvPr id="9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28030" y="0"/>
            <a:ext cx="28098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Microsporogenesis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7240" y="1206684"/>
            <a:ext cx="451601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Development of the sporogenous tissue to form microspore tetrads.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Microsporogenesis: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process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formation of the microspores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from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</a:t>
            </a: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mother cell (PMC).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microspore tetrad and the development of the pollen grain. </a:t>
            </a:r>
            <a:endParaRPr lang="en-US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Dehiscence of the anther.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male gametophytes- pollen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grains. </a:t>
            </a:r>
            <a:endParaRPr lang="en-IN" sz="1100" spc="-1" dirty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3894" y="3710897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/>
          <a:srcRect t="41864"/>
          <a:stretch/>
        </p:blipFill>
        <p:spPr>
          <a:xfrm>
            <a:off x="5206482" y="3377681"/>
            <a:ext cx="3568198" cy="1189653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4"/>
          <a:srcRect b="57306"/>
          <a:stretch/>
        </p:blipFill>
        <p:spPr>
          <a:xfrm>
            <a:off x="5262465" y="1838129"/>
            <a:ext cx="3545633" cy="1259633"/>
          </a:xfrm>
          <a:prstGeom prst="rect">
            <a:avLst/>
          </a:prstGeom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5"/>
          <a:stretch/>
        </p:blipFill>
        <p:spPr>
          <a:xfrm>
            <a:off x="5896947" y="270586"/>
            <a:ext cx="1735494" cy="1342645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169159" y="4685340"/>
            <a:ext cx="28296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i="1" dirty="0" smtClean="0"/>
              <a:t>The development of pollen grains</a:t>
            </a:r>
            <a:endParaRPr lang="en-IN" i="1" dirty="0"/>
          </a:p>
        </p:txBody>
      </p:sp>
      <p:pic>
        <p:nvPicPr>
          <p:cNvPr id="10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7079847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13117" y="215443"/>
            <a:ext cx="192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8497" y="1613462"/>
            <a:ext cx="45813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morphology of the pollen grains: 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size of the Pollen grains.</a:t>
            </a:r>
          </a:p>
          <a:p>
            <a:pPr algn="just"/>
            <a:r>
              <a:rPr lang="en-IN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shapes of the pollen grains.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tretch/>
        </p:blipFill>
        <p:spPr>
          <a:xfrm>
            <a:off x="4590661" y="816172"/>
            <a:ext cx="4063482" cy="3597207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562516" y="4030958"/>
            <a:ext cx="27719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i="1" dirty="0" smtClean="0"/>
              <a:t>Pollen grains of different species</a:t>
            </a:r>
            <a:endParaRPr lang="en-IN" i="1" dirty="0"/>
          </a:p>
        </p:txBody>
      </p:sp>
      <p:pic>
        <p:nvPicPr>
          <p:cNvPr id="9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3576" y="0"/>
            <a:ext cx="830424" cy="52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324</Words>
  <Application>Microsoft Office PowerPoint</Application>
  <PresentationFormat>On-screen Show (16:9)</PresentationFormat>
  <Paragraphs>119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121</cp:revision>
  <dcterms:modified xsi:type="dcterms:W3CDTF">2022-05-05T01:53:00Z</dcterms:modified>
</cp:coreProperties>
</file>