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72" r:id="rId3"/>
    <p:sldId id="271" r:id="rId4"/>
    <p:sldId id="257" r:id="rId5"/>
    <p:sldId id="275" r:id="rId6"/>
    <p:sldId id="258" r:id="rId7"/>
    <p:sldId id="259" r:id="rId8"/>
    <p:sldId id="273" r:id="rId9"/>
    <p:sldId id="261" r:id="rId10"/>
    <p:sldId id="265" r:id="rId11"/>
    <p:sldId id="264" r:id="rId12"/>
    <p:sldId id="266" r:id="rId13"/>
    <p:sldId id="267" r:id="rId14"/>
    <p:sldId id="270" r:id="rId15"/>
    <p:sldId id="274" r:id="rId16"/>
    <p:sldId id="269" r:id="rId1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-786" y="-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1">
    <p:pos x="6118" y="0"/>
    <p:text>+amanrouniyar@odmegroup.org How come the website here is ODM Egroup and not ODM PS?
_Assigned to you_
-Swoyan Satyendu</p:text>
  </p:cm>
  <p:cm authorId="0" dt="2020-06-17T16:36:04.724" idx="2">
    <p:pos x="6118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IN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IN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IN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5" name="Picture 34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  <p:pic>
        <p:nvPicPr>
          <p:cNvPr id="36" name="Picture 35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IN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IN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IN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IN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311760" y="744480"/>
            <a:ext cx="8520120" cy="951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IN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IN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IN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IN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 lang="en-IN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11760" y="744480"/>
            <a:ext cx="8520120" cy="2052360"/>
          </a:xfrm>
          <a:prstGeom prst="rect">
            <a:avLst/>
          </a:prstGeom>
        </p:spPr>
        <p:txBody>
          <a:bodyPr tIns="91440" bIns="91440" anchor="b"/>
          <a:lstStyle/>
          <a:p>
            <a:endParaRPr lang="en-IN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ldNum"/>
          </p:nvPr>
        </p:nvSpPr>
        <p:spPr>
          <a:xfrm>
            <a:off x="8472600" y="4663080"/>
            <a:ext cx="548280" cy="393120"/>
          </a:xfrm>
          <a:prstGeom prst="rect">
            <a:avLst/>
          </a:prstGeom>
        </p:spPr>
        <p:txBody>
          <a:bodyPr tIns="91440" bIns="91440" anchor="ctr"/>
          <a:lstStyle/>
          <a:p>
            <a:pPr algn="r">
              <a:lnSpc>
                <a:spcPct val="100000"/>
              </a:lnSpc>
            </a:pPr>
            <a:fld id="{96DAE54C-F667-401B-ADD1-89F4FFC9CCF8}" type="slidenum">
              <a:rPr lang="en-IN" sz="1000" b="0" strike="noStrike" spc="-1">
                <a:solidFill>
                  <a:srgbClr val="595959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pPr algn="r">
                <a:lnSpc>
                  <a:spcPct val="100000"/>
                </a:lnSpc>
              </a:pPr>
              <a:t>‹#›</a:t>
            </a:fld>
            <a:endParaRPr lang="en-IN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IN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IN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IN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uLXz1PLgCGg" TargetMode="External"/><Relationship Id="rId2" Type="http://schemas.openxmlformats.org/officeDocument/2006/relationships/hyperlink" Target="https://youtu.be/5SuvKvGI4-4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Google Shape;54;p13"/>
          <p:cNvPicPr/>
          <p:nvPr/>
        </p:nvPicPr>
        <p:blipFill>
          <a:blip r:embed="rId2"/>
          <a:stretch/>
        </p:blipFill>
        <p:spPr>
          <a:xfrm>
            <a:off x="0" y="3777480"/>
            <a:ext cx="9143640" cy="1365480"/>
          </a:xfrm>
          <a:prstGeom prst="rect">
            <a:avLst/>
          </a:prstGeom>
          <a:ln>
            <a:noFill/>
          </a:ln>
        </p:spPr>
      </p:pic>
      <p:sp>
        <p:nvSpPr>
          <p:cNvPr id="39" name="CustomShape 1"/>
          <p:cNvSpPr/>
          <p:nvPr/>
        </p:nvSpPr>
        <p:spPr>
          <a:xfrm>
            <a:off x="1032735" y="1424520"/>
            <a:ext cx="6282466" cy="652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/>
          <a:lstStyle/>
          <a:p>
            <a:pPr>
              <a:lnSpc>
                <a:spcPct val="100000"/>
              </a:lnSpc>
            </a:pPr>
            <a:r>
              <a:rPr lang="en-IN" sz="3000" b="1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	</a:t>
            </a:r>
            <a:r>
              <a:rPr lang="en-IN" sz="3000" b="1" strike="noStrike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REPRODUCTION IN ORGANISMS 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IN" sz="2500" b="1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Arial"/>
              </a:rPr>
              <a:t>                   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CustomShape 2"/>
          <p:cNvSpPr/>
          <p:nvPr/>
        </p:nvSpPr>
        <p:spPr>
          <a:xfrm>
            <a:off x="2464920" y="2963520"/>
            <a:ext cx="4763520" cy="966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/>
          <a:lstStyle/>
          <a:p>
            <a:pPr>
              <a:lnSpc>
                <a:spcPct val="100000"/>
              </a:lnSpc>
            </a:pPr>
            <a:r>
              <a:rPr lang="en-IN" sz="1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SUBJECT : BIOLOGY</a:t>
            </a:r>
            <a:endParaRPr lang="en-IN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IN" sz="1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CHAPTER NUMBER:01</a:t>
            </a:r>
            <a:endParaRPr lang="en-IN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IN" sz="1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CHAPTER NAME :REPRODUCTION IN ORGANISMS</a:t>
            </a:r>
            <a:endParaRPr lang="en-IN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026" name="Picture 2" descr="C:\Users\User\OneDrive\Desktop\eductional group logo-1.jf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22024" y="0"/>
            <a:ext cx="1021976" cy="6347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CustomShape 1"/>
          <p:cNvSpPr/>
          <p:nvPr/>
        </p:nvSpPr>
        <p:spPr>
          <a:xfrm>
            <a:off x="272520" y="285120"/>
            <a:ext cx="8687880" cy="780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8" name="CustomShape 2"/>
          <p:cNvSpPr/>
          <p:nvPr/>
        </p:nvSpPr>
        <p:spPr>
          <a:xfrm>
            <a:off x="592920" y="216000"/>
            <a:ext cx="3655080" cy="502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/>
          <a:lstStyle/>
          <a:p>
            <a:pPr marL="792000" indent="-790560">
              <a:lnSpc>
                <a:spcPct val="100000"/>
              </a:lnSpc>
            </a:pPr>
            <a:r>
              <a:rPr lang="en-IN" sz="1400" b="1" strike="noStrike" cap="all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Figure showing sexuality in organisms</a:t>
            </a:r>
            <a:endParaRPr lang="en-IN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91" name="Picture 90"/>
          <p:cNvPicPr/>
          <p:nvPr/>
        </p:nvPicPr>
        <p:blipFill>
          <a:blip r:embed="rId2"/>
          <a:stretch/>
        </p:blipFill>
        <p:spPr>
          <a:xfrm>
            <a:off x="1004836" y="603720"/>
            <a:ext cx="6794203" cy="4221762"/>
          </a:xfrm>
          <a:prstGeom prst="rect">
            <a:avLst/>
          </a:prstGeom>
          <a:ln>
            <a:noFill/>
          </a:ln>
        </p:spPr>
      </p:pic>
      <p:pic>
        <p:nvPicPr>
          <p:cNvPr id="6" name="Picture 2" descr="C:\Users\User\OneDrive\Desktop\eductional group logo-1.jf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22024" y="0"/>
            <a:ext cx="1021976" cy="6347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CustomShape 1"/>
          <p:cNvSpPr/>
          <p:nvPr/>
        </p:nvSpPr>
        <p:spPr>
          <a:xfrm>
            <a:off x="272520" y="285120"/>
            <a:ext cx="8687880" cy="780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3" name="CustomShape 2"/>
          <p:cNvSpPr/>
          <p:nvPr/>
        </p:nvSpPr>
        <p:spPr>
          <a:xfrm>
            <a:off x="824383" y="1113798"/>
            <a:ext cx="7992000" cy="1938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/>
          <a:lstStyle/>
          <a:p>
            <a:pPr marL="285750" indent="-2857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IN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Gamete </a:t>
            </a:r>
            <a:r>
              <a:rPr lang="en-IN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Transfer in </a:t>
            </a:r>
            <a:r>
              <a:rPr lang="en-IN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simple plants like algae, fungi, bryophytes and </a:t>
            </a:r>
            <a:r>
              <a:rPr lang="en-IN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pteridophytes.</a:t>
            </a:r>
          </a:p>
          <a:p>
            <a:pPr marL="285750" indent="-28575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IN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Pollination in higher plants like angiosperms.</a:t>
            </a:r>
          </a:p>
          <a:p>
            <a:pPr algn="just">
              <a:lnSpc>
                <a:spcPct val="100000"/>
              </a:lnSpc>
            </a:pP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4" name="CustomShape 3"/>
          <p:cNvSpPr/>
          <p:nvPr/>
        </p:nvSpPr>
        <p:spPr>
          <a:xfrm>
            <a:off x="3097440" y="499680"/>
            <a:ext cx="2447280" cy="425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200" b="1" strike="noStrike" cap="all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Gamete Transfer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5" name="CustomShape 4"/>
          <p:cNvSpPr/>
          <p:nvPr/>
        </p:nvSpPr>
        <p:spPr>
          <a:xfrm>
            <a:off x="648000" y="2627280"/>
            <a:ext cx="7848000" cy="2175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 flipH="1">
            <a:off x="2188395" y="1835092"/>
            <a:ext cx="819553" cy="62043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4676413" y="1835092"/>
            <a:ext cx="931882" cy="54410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1368843" y="2440894"/>
            <a:ext cx="16391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Self pollination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4749726" y="2449578"/>
            <a:ext cx="17171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en-IN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cross pollination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130" y="2725120"/>
            <a:ext cx="5061375" cy="1865439"/>
          </a:xfrm>
          <a:prstGeom prst="rect">
            <a:avLst/>
          </a:prstGeom>
        </p:spPr>
      </p:pic>
      <p:pic>
        <p:nvPicPr>
          <p:cNvPr id="12" name="Picture 2" descr="C:\Users\User\OneDrive\Desktop\eductional group logo-1.jf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22024" y="0"/>
            <a:ext cx="1021976" cy="6347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5225133" y="3100195"/>
            <a:ext cx="2558076" cy="920888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783504" y="3100195"/>
            <a:ext cx="2578821" cy="950405"/>
          </a:xfrm>
          <a:prstGeom prst="round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CustomShape 1"/>
          <p:cNvSpPr/>
          <p:nvPr/>
        </p:nvSpPr>
        <p:spPr>
          <a:xfrm>
            <a:off x="272520" y="285120"/>
            <a:ext cx="8687880" cy="780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4" name="CustomShape 2"/>
          <p:cNvSpPr/>
          <p:nvPr/>
        </p:nvSpPr>
        <p:spPr>
          <a:xfrm>
            <a:off x="114120" y="1419120"/>
            <a:ext cx="8687880" cy="2889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5" name="CustomShape 3"/>
          <p:cNvSpPr/>
          <p:nvPr/>
        </p:nvSpPr>
        <p:spPr>
          <a:xfrm>
            <a:off x="3287759" y="227626"/>
            <a:ext cx="1869840" cy="425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200" b="1" strike="noStrike" cap="all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FERTILIZATION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6" name="CustomShape 4"/>
          <p:cNvSpPr/>
          <p:nvPr/>
        </p:nvSpPr>
        <p:spPr>
          <a:xfrm>
            <a:off x="1115948" y="784486"/>
            <a:ext cx="1995114" cy="134567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1280" algn="just">
              <a:lnSpc>
                <a:spcPct val="100000"/>
              </a:lnSpc>
            </a:pPr>
            <a:r>
              <a:rPr lang="en-IN" sz="1800" b="1" u="sng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FERTILIZATION-</a:t>
            </a:r>
          </a:p>
          <a:p>
            <a:pPr marL="343080" indent="-341280" algn="just">
              <a:lnSpc>
                <a:spcPct val="100000"/>
              </a:lnSpc>
            </a:pPr>
            <a:endParaRPr lang="en-IN" sz="1800" b="1" u="sng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343080" indent="-34128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IN" sz="1400" u="sng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Syngamy</a:t>
            </a:r>
          </a:p>
          <a:p>
            <a:pPr marL="343080" indent="-34128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IN" sz="1400" u="sng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128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IN" sz="1400" u="sng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Parthenogenesis</a:t>
            </a:r>
            <a:endParaRPr lang="en-IN" sz="14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9" name="CustomShape 6"/>
          <p:cNvSpPr/>
          <p:nvPr/>
        </p:nvSpPr>
        <p:spPr>
          <a:xfrm>
            <a:off x="783504" y="3199743"/>
            <a:ext cx="3569186" cy="1642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EXTERNAL FERTILIZATION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IN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Ex. Bony fishes and Amphibians.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0" name="CustomShape 7"/>
          <p:cNvSpPr/>
          <p:nvPr/>
        </p:nvSpPr>
        <p:spPr>
          <a:xfrm>
            <a:off x="5225133" y="3100195"/>
            <a:ext cx="4031640" cy="145220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1280">
              <a:lnSpc>
                <a:spcPct val="100000"/>
              </a:lnSpc>
            </a:pPr>
            <a:r>
              <a:rPr lang="en-IN" sz="1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INTERNAL FERTILIZATION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1280">
              <a:lnSpc>
                <a:spcPct val="100000"/>
              </a:lnSpc>
            </a:pP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1280">
              <a:lnSpc>
                <a:spcPct val="100000"/>
              </a:lnSpc>
            </a:pPr>
            <a:r>
              <a:rPr lang="en-IN" sz="1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n-IN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Ex. Birds and Mammals. 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1280">
              <a:lnSpc>
                <a:spcPct val="100000"/>
              </a:lnSpc>
            </a:pPr>
            <a:r>
              <a:rPr lang="en-IN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94012" y="2135079"/>
            <a:ext cx="25173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u="sng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TYPES OF FERTILIZATION</a:t>
            </a:r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4547904" y="2518160"/>
            <a:ext cx="763835" cy="53002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H="1">
            <a:off x="3287382" y="2530501"/>
            <a:ext cx="698642" cy="51768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14" name="Picture 2" descr="C:\Users\User\OneDrive\Desktop\eductional group logo-1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22024" y="0"/>
            <a:ext cx="1021976" cy="6347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5170714" y="3026228"/>
            <a:ext cx="2536372" cy="7619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5170714" y="1796144"/>
            <a:ext cx="2536372" cy="6749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CustomShape 3"/>
          <p:cNvSpPr/>
          <p:nvPr/>
        </p:nvSpPr>
        <p:spPr>
          <a:xfrm>
            <a:off x="2834280" y="309240"/>
            <a:ext cx="3489840" cy="425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200" b="1" strike="noStrike" cap="all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POST FERTILIZATION EVENTS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5" name="CustomShape 4"/>
          <p:cNvSpPr/>
          <p:nvPr/>
        </p:nvSpPr>
        <p:spPr>
          <a:xfrm>
            <a:off x="1038771" y="1217181"/>
            <a:ext cx="3674743" cy="29618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128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IN" sz="1400" b="0" u="sng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Post </a:t>
            </a:r>
            <a:r>
              <a:rPr lang="en-IN" sz="1400" b="0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Fertilization Events- </a:t>
            </a:r>
            <a:endParaRPr lang="en-IN" sz="1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343080" indent="-341280" algn="just">
              <a:lnSpc>
                <a:spcPct val="100000"/>
              </a:lnSpc>
            </a:pPr>
            <a:endParaRPr lang="en-IN" sz="14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343080" indent="-34128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IN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F</a:t>
            </a:r>
            <a:r>
              <a:rPr lang="en-IN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ormation of single celled </a:t>
            </a:r>
            <a:r>
              <a:rPr lang="en-IN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zygote</a:t>
            </a:r>
            <a:r>
              <a:rPr lang="en-IN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.</a:t>
            </a:r>
          </a:p>
          <a:p>
            <a:pPr marL="343080" indent="-341280" algn="just">
              <a:lnSpc>
                <a:spcPct val="100000"/>
              </a:lnSpc>
            </a:pPr>
            <a:endParaRPr lang="en-IN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anose="020F0502020204030204" pitchFamily="34" charset="0"/>
            </a:endParaRPr>
          </a:p>
          <a:p>
            <a:pPr marL="343080" indent="-34128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IN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</a:rPr>
              <a:t>Embryogenesis.</a:t>
            </a:r>
            <a:endParaRPr lang="en-IN" sz="1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anose="020F0502020204030204" pitchFamily="34" charset="0"/>
            </a:endParaRPr>
          </a:p>
          <a:p>
            <a:pPr marL="343080" indent="-341280" algn="just">
              <a:lnSpc>
                <a:spcPct val="100000"/>
              </a:lnSpc>
            </a:pPr>
            <a:r>
              <a:rPr lang="en-IN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</a:rPr>
              <a:t>					</a:t>
            </a:r>
          </a:p>
          <a:p>
            <a:pPr marL="343080" indent="-34128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IN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</a:rPr>
              <a:t>Development of zygote</a:t>
            </a:r>
          </a:p>
          <a:p>
            <a:pPr marL="343080" indent="-341280" algn="just">
              <a:lnSpc>
                <a:spcPct val="100000"/>
              </a:lnSpc>
            </a:pPr>
            <a:r>
              <a:rPr lang="en-IN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				</a:t>
            </a:r>
          </a:p>
          <a:p>
            <a:pPr marL="343080" indent="-341280" algn="just">
              <a:lnSpc>
                <a:spcPct val="100000"/>
              </a:lnSpc>
            </a:pPr>
            <a:r>
              <a:rPr lang="en-IN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					</a:t>
            </a:r>
            <a:endParaRPr lang="en-IN" sz="32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</a:endParaRPr>
          </a:p>
          <a:p>
            <a:pPr marL="343080" indent="-34128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IN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</a:rPr>
              <a:t>Post fertilization changes in plants.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301343" y="3051112"/>
            <a:ext cx="235131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Viviparous </a:t>
            </a:r>
          </a:p>
          <a:p>
            <a:r>
              <a:rPr lang="en-IN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Ex- Human, dog, horse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246915" y="1797121"/>
            <a:ext cx="26561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3080" indent="-341280" algn="just">
              <a:lnSpc>
                <a:spcPct val="100000"/>
              </a:lnSpc>
            </a:pPr>
            <a:r>
              <a:rPr lang="en-IN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</a:rPr>
              <a:t>Oviparous </a:t>
            </a:r>
          </a:p>
          <a:p>
            <a:pPr marL="343080" indent="-341280" algn="just">
              <a:lnSpc>
                <a:spcPct val="100000"/>
              </a:lnSpc>
            </a:pPr>
            <a:r>
              <a:rPr lang="en-IN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</a:rPr>
              <a:t>Ex – Reptiles and birds</a:t>
            </a:r>
          </a:p>
        </p:txBody>
      </p:sp>
      <p:pic>
        <p:nvPicPr>
          <p:cNvPr id="9" name="Picture 2" descr="C:\Users\User\OneDrive\Desktop\eductional group logo-1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22024" y="0"/>
            <a:ext cx="1021976" cy="6347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/>
          </p:nvPr>
        </p:nvSpPr>
        <p:spPr>
          <a:xfrm>
            <a:off x="570217" y="350725"/>
            <a:ext cx="8229240" cy="676690"/>
          </a:xfrm>
        </p:spPr>
        <p:txBody>
          <a:bodyPr/>
          <a:lstStyle/>
          <a:p>
            <a:pPr marL="0" indent="0">
              <a:buNone/>
            </a:pPr>
            <a:endParaRPr lang="en-US" b="1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92250" y="424783"/>
            <a:ext cx="693765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ASSINGNMENTS</a:t>
            </a:r>
          </a:p>
          <a:p>
            <a:pPr algn="just"/>
            <a:endParaRPr lang="en-US" b="1" u="sng" dirty="0" smtClean="0">
              <a:latin typeface="Calibri" pitchFamily="34" charset="0"/>
              <a:cs typeface="Calibri" pitchFamily="34" charset="0"/>
            </a:endParaRPr>
          </a:p>
          <a:p>
            <a:pPr marL="342900" indent="-342900" algn="just">
              <a:buAutoNum type="alphaUcParenBoth"/>
            </a:pPr>
            <a:r>
              <a:rPr lang="en-US" sz="1400" dirty="0" smtClean="0">
                <a:latin typeface="Calibri" pitchFamily="34" charset="0"/>
                <a:cs typeface="Calibri" pitchFamily="34" charset="0"/>
              </a:rPr>
              <a:t>Differentiate </a:t>
            </a:r>
            <a:r>
              <a:rPr lang="en-US" sz="1400" dirty="0">
                <a:latin typeface="Calibri" pitchFamily="34" charset="0"/>
                <a:cs typeface="Calibri" pitchFamily="34" charset="0"/>
              </a:rPr>
              <a:t>external and internal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fertilization.</a:t>
            </a:r>
          </a:p>
          <a:p>
            <a:pPr algn="just"/>
            <a:endParaRPr lang="en-US" sz="14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>
                <a:latin typeface="Calibri" pitchFamily="34" charset="0"/>
                <a:cs typeface="Calibri" pitchFamily="34" charset="0"/>
              </a:rPr>
              <a:t>(B) Differentiate between ovipary and vivipary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sz="14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>
                <a:latin typeface="Calibri" pitchFamily="34" charset="0"/>
                <a:cs typeface="Calibri" pitchFamily="34" charset="0"/>
              </a:rPr>
              <a:t>(C)Define 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embryogenesis.</a:t>
            </a:r>
          </a:p>
          <a:p>
            <a:pPr algn="just"/>
            <a:endParaRPr lang="en-US" sz="1400" b="1" u="sng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b="1" u="sng" dirty="0" err="1" smtClean="0">
                <a:latin typeface="Calibri" pitchFamily="34" charset="0"/>
                <a:cs typeface="Calibri" pitchFamily="34" charset="0"/>
              </a:rPr>
              <a:t>Hots</a:t>
            </a:r>
            <a:r>
              <a:rPr lang="en-US" sz="1400" b="1" u="sng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1400" b="1" u="sng" dirty="0">
                <a:latin typeface="Calibri" pitchFamily="34" charset="0"/>
                <a:cs typeface="Calibri" pitchFamily="34" charset="0"/>
              </a:rPr>
              <a:t>questions</a:t>
            </a:r>
            <a:r>
              <a:rPr lang="en-US" sz="1400" b="1" u="sng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pPr algn="just"/>
            <a:endParaRPr lang="en-US" sz="1400" dirty="0">
              <a:latin typeface="Calibri" pitchFamily="34" charset="0"/>
              <a:cs typeface="Calibri" pitchFamily="34" charset="0"/>
            </a:endParaRPr>
          </a:p>
          <a:p>
            <a:pPr marL="342900" indent="-342900" algn="just">
              <a:buAutoNum type="alphaUcParenBoth"/>
            </a:pPr>
            <a:r>
              <a:rPr lang="en-US" sz="1400" dirty="0" smtClean="0">
                <a:latin typeface="Calibri" pitchFamily="34" charset="0"/>
                <a:cs typeface="Calibri" pitchFamily="34" charset="0"/>
              </a:rPr>
              <a:t>Define </a:t>
            </a:r>
            <a:r>
              <a:rPr lang="en-US" sz="1400" dirty="0">
                <a:latin typeface="Calibri" pitchFamily="34" charset="0"/>
                <a:cs typeface="Calibri" pitchFamily="34" charset="0"/>
              </a:rPr>
              <a:t>homothallic and heterothallic condition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sz="14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>
                <a:latin typeface="Calibri" pitchFamily="34" charset="0"/>
                <a:cs typeface="Calibri" pitchFamily="34" charset="0"/>
              </a:rPr>
              <a:t>(B) Mention the role of meiocyte and give its ploidy number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algn="just"/>
            <a:endParaRPr lang="en-US" sz="14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>
                <a:latin typeface="Calibri" pitchFamily="34" charset="0"/>
                <a:cs typeface="Calibri" pitchFamily="34" charset="0"/>
              </a:rPr>
              <a:t>(C)Why more number of gametes are produced by bryophytes and pteridophytes</a:t>
            </a:r>
            <a:r>
              <a:rPr lang="en-US" sz="1400" dirty="0" smtClean="0">
                <a:latin typeface="Calibri" pitchFamily="34" charset="0"/>
                <a:cs typeface="Calibri" pitchFamily="34" charset="0"/>
              </a:rPr>
              <a:t>?</a:t>
            </a:r>
          </a:p>
          <a:p>
            <a:pPr algn="just"/>
            <a:endParaRPr lang="en-US" sz="1400" dirty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sz="1400" dirty="0">
                <a:latin typeface="Calibri" pitchFamily="34" charset="0"/>
                <a:cs typeface="Calibri" pitchFamily="34" charset="0"/>
              </a:rPr>
              <a:t>(D)What do you understand by inter flowering period</a:t>
            </a:r>
            <a:r>
              <a:rPr lang="en-US" sz="1400" dirty="0" smtClean="0"/>
              <a:t>?</a:t>
            </a:r>
          </a:p>
          <a:p>
            <a:pPr algn="just"/>
            <a:endParaRPr lang="en-US" dirty="0"/>
          </a:p>
        </p:txBody>
      </p:sp>
      <p:pic>
        <p:nvPicPr>
          <p:cNvPr id="5" name="Picture 2" descr="C:\Users\User\OneDrive\Desktop\eductional group logo-1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22024" y="0"/>
            <a:ext cx="1021976" cy="6347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296453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hlinkClick r:id="rId2"/>
          </p:cNvPr>
          <p:cNvSpPr txBox="1"/>
          <p:nvPr/>
        </p:nvSpPr>
        <p:spPr>
          <a:xfrm>
            <a:off x="2408404" y="1621545"/>
            <a:ext cx="31952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3"/>
              </a:rPr>
              <a:t>https://youtu.be/5SuvKvGI4-4</a:t>
            </a:r>
            <a:endParaRPr lang="en-US" dirty="0"/>
          </a:p>
        </p:txBody>
      </p:sp>
      <p:pic>
        <p:nvPicPr>
          <p:cNvPr id="5" name="Picture 2" descr="C:\Users\User\OneDrive\Desktop\eductional group logo-1.jf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22024" y="0"/>
            <a:ext cx="1021976" cy="6347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715446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CustomShape 1"/>
          <p:cNvSpPr/>
          <p:nvPr/>
        </p:nvSpPr>
        <p:spPr>
          <a:xfrm>
            <a:off x="621360" y="743400"/>
            <a:ext cx="7800840" cy="3561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 anchor="ctr"/>
          <a:lstStyle/>
          <a:p>
            <a:pPr marL="457200" algn="ctr">
              <a:lnSpc>
                <a:spcPct val="115000"/>
              </a:lnSpc>
            </a:pPr>
            <a:r>
              <a:rPr lang="en-IN" sz="4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THANKING YOU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457200" algn="ctr">
              <a:lnSpc>
                <a:spcPct val="115000"/>
              </a:lnSpc>
            </a:pPr>
            <a:r>
              <a:rPr lang="en-IN" sz="4000" b="1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Arial"/>
                <a:ea typeface="Arial"/>
              </a:rPr>
              <a:t>ODM EDUCATIONAL GROUP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" name="Picture 2" descr="C:\Users\User\OneDrive\Desktop\eductional group logo-1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22024" y="0"/>
            <a:ext cx="1021976" cy="6347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80835" y="545757"/>
            <a:ext cx="7366571" cy="353943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en-US" sz="1400" dirty="0" smtClean="0">
              <a:latin typeface="Calibri" panose="020F0502020204030204" pitchFamily="34" charset="0"/>
            </a:endParaRPr>
          </a:p>
          <a:p>
            <a:r>
              <a:rPr lang="en-US" sz="1400" b="1" dirty="0">
                <a:solidFill>
                  <a:srgbClr val="FF0000"/>
                </a:solidFill>
                <a:latin typeface="Calibri" panose="020F0502020204030204" pitchFamily="34" charset="0"/>
              </a:rPr>
              <a:t>LEARNING OUTCOME</a:t>
            </a:r>
            <a:endParaRPr lang="en-US" sz="1400" dirty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 smtClean="0">
                <a:latin typeface="Calibri" panose="020F0502020204030204" pitchFamily="34" charset="0"/>
              </a:rPr>
              <a:t>Students will be able to know about sexual reproduction.</a:t>
            </a:r>
          </a:p>
          <a:p>
            <a:endParaRPr lang="en-US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 smtClean="0">
                <a:latin typeface="Calibri" panose="020F0502020204030204" pitchFamily="34" charset="0"/>
              </a:rPr>
              <a:t>Students will be able to know about different phases of life and their significance. </a:t>
            </a:r>
          </a:p>
          <a:p>
            <a:endParaRPr lang="en-US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sz="1400" dirty="0" smtClean="0">
                <a:latin typeface="Calibri" panose="020F0502020204030204" pitchFamily="34" charset="0"/>
              </a:rPr>
              <a:t>Students will be familiar with monocarpic and polycarpic plants.</a:t>
            </a:r>
          </a:p>
          <a:p>
            <a:endParaRPr lang="en-US" sz="1400" dirty="0" smtClean="0">
              <a:latin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sz="1400" dirty="0">
                <a:solidFill>
                  <a:srgbClr val="333333"/>
                </a:solidFill>
                <a:latin typeface="Calibri" panose="020F0502020204030204" pitchFamily="34" charset="0"/>
                <a:ea typeface="Arial" panose="020B0604020202020204" pitchFamily="34" charset="0"/>
              </a:rPr>
              <a:t>They will easily </a:t>
            </a:r>
            <a:r>
              <a:rPr lang="en-IN" sz="1400" dirty="0" smtClean="0">
                <a:solidFill>
                  <a:srgbClr val="333333"/>
                </a:solidFill>
                <a:latin typeface="Calibri" panose="020F0502020204030204" pitchFamily="34" charset="0"/>
                <a:ea typeface="Arial" panose="020B0604020202020204" pitchFamily="34" charset="0"/>
              </a:rPr>
              <a:t>classify types of breeding  like seasonal and continuous breeders.</a:t>
            </a:r>
          </a:p>
          <a:p>
            <a:endParaRPr lang="en-IN" sz="1400" dirty="0" smtClean="0">
              <a:solidFill>
                <a:srgbClr val="333333"/>
              </a:solidFill>
              <a:latin typeface="Calibri" panose="020F0502020204030204" pitchFamily="34" charset="0"/>
              <a:ea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sz="1400" dirty="0" smtClean="0">
                <a:solidFill>
                  <a:srgbClr val="333333"/>
                </a:solidFill>
                <a:latin typeface="Calibri" panose="020F0502020204030204" pitchFamily="34" charset="0"/>
                <a:ea typeface="Arial" panose="020B0604020202020204" pitchFamily="34" charset="0"/>
              </a:rPr>
              <a:t>Students will be able to know types of reproductive cycle.</a:t>
            </a:r>
          </a:p>
          <a:p>
            <a:endParaRPr lang="en-IN" sz="1400" dirty="0" smtClean="0">
              <a:solidFill>
                <a:srgbClr val="333333"/>
              </a:solidFill>
              <a:latin typeface="Calibri" panose="020F0502020204030204" pitchFamily="34" charset="0"/>
              <a:ea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IN" sz="1400" dirty="0">
                <a:solidFill>
                  <a:srgbClr val="333333"/>
                </a:solidFill>
                <a:latin typeface="Calibri" panose="020F0502020204030204" pitchFamily="34" charset="0"/>
                <a:ea typeface="Arial" panose="020B0604020202020204" pitchFamily="34" charset="0"/>
              </a:rPr>
              <a:t>Students will be able to know </a:t>
            </a:r>
            <a:r>
              <a:rPr lang="en-IN" sz="1400" dirty="0" smtClean="0">
                <a:solidFill>
                  <a:srgbClr val="333333"/>
                </a:solidFill>
                <a:latin typeface="Calibri" panose="020F0502020204030204" pitchFamily="34" charset="0"/>
                <a:ea typeface="Arial" panose="020B0604020202020204" pitchFamily="34" charset="0"/>
              </a:rPr>
              <a:t>pre fertilization, fertilization and post fertilization events in organisms.</a:t>
            </a:r>
          </a:p>
          <a:p>
            <a:endParaRPr lang="en-US" sz="1400" dirty="0">
              <a:latin typeface="Calibri" panose="020F0502020204030204" pitchFamily="34" charset="0"/>
            </a:endParaRPr>
          </a:p>
        </p:txBody>
      </p:sp>
      <p:pic>
        <p:nvPicPr>
          <p:cNvPr id="5" name="Picture 2" descr="C:\Users\User\OneDrive\Desktop\eductional group logo-1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22024" y="0"/>
            <a:ext cx="1021976" cy="6347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054656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9111" y="302691"/>
            <a:ext cx="1722523" cy="375403"/>
          </a:xfrm>
        </p:spPr>
        <p:txBody>
          <a:bodyPr/>
          <a:lstStyle/>
          <a:p>
            <a:r>
              <a:rPr lang="en-US" sz="14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LECTURE -2</a:t>
            </a:r>
            <a:endParaRPr lang="en-US" sz="1400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55229" y="678094"/>
            <a:ext cx="3636578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b="1" dirty="0" smtClean="0">
                <a:latin typeface="Calibri" panose="020F0502020204030204" pitchFamily="34" charset="0"/>
              </a:rPr>
              <a:t> </a:t>
            </a:r>
            <a:r>
              <a:rPr lang="en-US" sz="1400" b="1" dirty="0">
                <a:latin typeface="Calibri" panose="020F0502020204030204" pitchFamily="34" charset="0"/>
              </a:rPr>
              <a:t>S</a:t>
            </a:r>
            <a:r>
              <a:rPr lang="en-US" sz="1400" b="1" dirty="0" smtClean="0">
                <a:latin typeface="Calibri" panose="020F0502020204030204" pitchFamily="34" charset="0"/>
              </a:rPr>
              <a:t>exual reproduction</a:t>
            </a:r>
            <a:r>
              <a:rPr lang="en-US" sz="1400" dirty="0" smtClean="0">
                <a:latin typeface="Calibri" panose="020F0502020204030204" pitchFamily="34" charset="0"/>
              </a:rPr>
              <a:t>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400" dirty="0" smtClean="0">
                <a:latin typeface="Calibri" panose="020F0502020204030204" pitchFamily="34" charset="0"/>
              </a:rPr>
              <a:t>Phases of life.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400" dirty="0" smtClean="0">
                <a:latin typeface="Calibri" panose="020F0502020204030204" pitchFamily="34" charset="0"/>
              </a:rPr>
              <a:t>Monocarpic plants and Polycarpic plants.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US" sz="1400" dirty="0" smtClean="0">
              <a:latin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b="1" dirty="0" smtClean="0">
                <a:latin typeface="Calibri" panose="020F0502020204030204" pitchFamily="34" charset="0"/>
              </a:rPr>
              <a:t>Animal breeding.</a:t>
            </a:r>
            <a:endParaRPr lang="en-US" sz="1400" dirty="0" smtClean="0">
              <a:latin typeface="Calibri" panose="020F0502020204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400" dirty="0" smtClean="0">
                <a:latin typeface="Calibri" panose="020F0502020204030204" pitchFamily="34" charset="0"/>
              </a:rPr>
              <a:t>Continuous and seasonal breeders.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400" dirty="0" smtClean="0">
                <a:latin typeface="Calibri" panose="020F0502020204030204" pitchFamily="34" charset="0"/>
              </a:rPr>
              <a:t>Oestrous and menstrual cycle</a:t>
            </a:r>
          </a:p>
          <a:p>
            <a:pPr algn="just"/>
            <a:endParaRPr lang="en-US" sz="1400" dirty="0" smtClean="0">
              <a:latin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b="1" dirty="0" smtClean="0">
                <a:latin typeface="Calibri" panose="020F0502020204030204" pitchFamily="34" charset="0"/>
              </a:rPr>
              <a:t>Pre-fertilization Events.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400" dirty="0" smtClean="0">
                <a:latin typeface="Calibri" panose="020F0502020204030204" pitchFamily="34" charset="0"/>
              </a:rPr>
              <a:t>Gametogenesis</a:t>
            </a:r>
          </a:p>
          <a:p>
            <a:endParaRPr lang="en-US" sz="1400" b="1" dirty="0">
              <a:latin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093779" y="2736854"/>
            <a:ext cx="3610304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dirty="0" smtClean="0">
              <a:latin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b="1" dirty="0" smtClean="0">
                <a:latin typeface="Calibri" panose="020F0502020204030204" pitchFamily="34" charset="0"/>
              </a:rPr>
              <a:t>Gamete transfer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400" dirty="0" smtClean="0">
                <a:latin typeface="Calibri" panose="020F0502020204030204" pitchFamily="34" charset="0"/>
              </a:rPr>
              <a:t>  Pollination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1400" dirty="0" smtClean="0">
              <a:latin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</a:rPr>
              <a:t>Fertilization.</a:t>
            </a:r>
          </a:p>
          <a:p>
            <a:pPr algn="just"/>
            <a:endParaRPr lang="en-US" sz="1400" dirty="0" smtClean="0">
              <a:latin typeface="Calibri" panose="020F0502020204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400" dirty="0" smtClean="0">
                <a:latin typeface="Calibri" panose="020F0502020204030204" pitchFamily="34" charset="0"/>
              </a:rPr>
              <a:t>External and internal</a:t>
            </a:r>
          </a:p>
          <a:p>
            <a:pPr algn="just"/>
            <a:endParaRPr lang="en-US" sz="1400" dirty="0" smtClean="0">
              <a:latin typeface="Calibri" panose="020F050202020403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Calibri" panose="020F0502020204030204" pitchFamily="34" charset="0"/>
              </a:rPr>
              <a:t>Post fertilization events &amp; embryogenesis.</a:t>
            </a:r>
          </a:p>
        </p:txBody>
      </p:sp>
      <p:pic>
        <p:nvPicPr>
          <p:cNvPr id="7" name="Picture 2" descr="C:\Users\User\OneDrive\Desktop\eductional group logo-1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22024" y="0"/>
            <a:ext cx="1021976" cy="6347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306762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>
            <a:off x="223020" y="288180"/>
            <a:ext cx="8687880" cy="780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4" name="CustomShape 3"/>
          <p:cNvSpPr/>
          <p:nvPr/>
        </p:nvSpPr>
        <p:spPr>
          <a:xfrm>
            <a:off x="2607225" y="374127"/>
            <a:ext cx="3002040" cy="425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200" b="1" u="sng" strike="noStrike" cap="all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SEXUAL REPRODUCTION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CustomShape 4"/>
          <p:cNvSpPr/>
          <p:nvPr/>
        </p:nvSpPr>
        <p:spPr>
          <a:xfrm>
            <a:off x="1846663" y="1550851"/>
            <a:ext cx="4974551" cy="212776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1280" algn="just">
              <a:lnSpc>
                <a:spcPct val="100000"/>
              </a:lnSpc>
            </a:pPr>
            <a:r>
              <a:rPr lang="en-IN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The </a:t>
            </a:r>
            <a:r>
              <a:rPr lang="en-IN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entire life of an individual includes following phases</a:t>
            </a:r>
            <a:r>
              <a:rPr lang="en-IN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:</a:t>
            </a:r>
          </a:p>
          <a:p>
            <a:pPr marL="343080" indent="-341280" algn="just">
              <a:lnSpc>
                <a:spcPct val="100000"/>
              </a:lnSpc>
            </a:pP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4700" indent="-342900" algn="just">
              <a:lnSpc>
                <a:spcPct val="100000"/>
              </a:lnSpc>
              <a:buAutoNum type="alphaUcParenBoth"/>
            </a:pPr>
            <a:r>
              <a:rPr lang="en-IN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juvenile </a:t>
            </a:r>
            <a:r>
              <a:rPr lang="en-IN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phase/ vegetative </a:t>
            </a:r>
            <a:r>
              <a:rPr lang="en-IN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phase</a:t>
            </a:r>
          </a:p>
          <a:p>
            <a:pPr marL="1800" algn="just">
              <a:lnSpc>
                <a:spcPct val="100000"/>
              </a:lnSpc>
            </a:pP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1280" algn="just">
              <a:lnSpc>
                <a:spcPct val="100000"/>
              </a:lnSpc>
            </a:pPr>
            <a:r>
              <a:rPr lang="en-IN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(B) reproductive phase/maturity </a:t>
            </a:r>
            <a:r>
              <a:rPr lang="en-IN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phase</a:t>
            </a:r>
          </a:p>
          <a:p>
            <a:pPr marL="343080" indent="-341280" algn="just">
              <a:lnSpc>
                <a:spcPct val="100000"/>
              </a:lnSpc>
            </a:pP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1280" algn="just">
              <a:lnSpc>
                <a:spcPct val="100000"/>
              </a:lnSpc>
            </a:pPr>
            <a:r>
              <a:rPr lang="en-IN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(C) ageing/senescent/death phase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Picture 2" descr="C:\Users\User\OneDrive\Desktop\eductional group logo-1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22024" y="0"/>
            <a:ext cx="1021976" cy="6347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>
            <a:off x="223020" y="288180"/>
            <a:ext cx="8687880" cy="780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3" name="CustomShape 2"/>
          <p:cNvSpPr/>
          <p:nvPr/>
        </p:nvSpPr>
        <p:spPr>
          <a:xfrm>
            <a:off x="899205" y="1199324"/>
            <a:ext cx="7298863" cy="252133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tIns="91440" bIns="91440"/>
          <a:lstStyle/>
          <a:p>
            <a:pPr marL="343080" indent="-341280">
              <a:lnSpc>
                <a:spcPct val="100000"/>
              </a:lnSpc>
            </a:pPr>
            <a:r>
              <a:rPr lang="en-IN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1280" algn="just">
              <a:lnSpc>
                <a:spcPct val="100000"/>
              </a:lnSpc>
            </a:pPr>
            <a:endParaRPr lang="en-IN" sz="14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343080" indent="-341280" algn="just">
              <a:lnSpc>
                <a:spcPct val="100000"/>
              </a:lnSpc>
            </a:pPr>
            <a:r>
              <a:rPr lang="en-IN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In </a:t>
            </a:r>
            <a:r>
              <a:rPr lang="en-IN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flowering plants the onset of reproductive phase can be easily seen when they come to flower</a:t>
            </a:r>
            <a:r>
              <a:rPr lang="en-IN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.</a:t>
            </a:r>
          </a:p>
          <a:p>
            <a:pPr marL="343080" indent="-341280" algn="just">
              <a:lnSpc>
                <a:spcPct val="100000"/>
              </a:lnSpc>
            </a:pP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1280" algn="just">
              <a:lnSpc>
                <a:spcPct val="100000"/>
              </a:lnSpc>
            </a:pPr>
            <a:r>
              <a:rPr lang="en-IN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		Sexually </a:t>
            </a:r>
            <a:r>
              <a:rPr lang="en-IN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flowering plants are of two categories</a:t>
            </a:r>
            <a:r>
              <a:rPr lang="en-IN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:</a:t>
            </a:r>
          </a:p>
          <a:p>
            <a:pPr marL="343080" indent="-341280" algn="just">
              <a:lnSpc>
                <a:spcPct val="100000"/>
              </a:lnSpc>
            </a:pP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73500" lvl="4" indent="-342900" algn="just">
              <a:buAutoNum type="arabicParenBoth"/>
            </a:pPr>
            <a:r>
              <a:rPr lang="en-IN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Monocarpic plants.</a:t>
            </a:r>
          </a:p>
          <a:p>
            <a:pPr marL="1800" algn="just">
              <a:lnSpc>
                <a:spcPct val="100000"/>
              </a:lnSpc>
            </a:pP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1280" algn="just">
              <a:lnSpc>
                <a:spcPct val="100000"/>
              </a:lnSpc>
            </a:pPr>
            <a:r>
              <a:rPr lang="en-IN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				(</a:t>
            </a:r>
            <a:r>
              <a:rPr lang="en-IN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2) </a:t>
            </a:r>
            <a:r>
              <a:rPr lang="en-IN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Polycarpic  plants.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CustomShape 3"/>
          <p:cNvSpPr/>
          <p:nvPr/>
        </p:nvSpPr>
        <p:spPr>
          <a:xfrm>
            <a:off x="2607225" y="594844"/>
            <a:ext cx="3002040" cy="425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200" b="1" u="sng" strike="noStrike" cap="all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SEXUAL REPRODUCTION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" name="Picture 2" descr="C:\Users\User\OneDrive\Desktop\eductional group logo-1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22024" y="0"/>
            <a:ext cx="1021976" cy="6347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ustomShape 1"/>
          <p:cNvSpPr/>
          <p:nvPr/>
        </p:nvSpPr>
        <p:spPr>
          <a:xfrm>
            <a:off x="272520" y="285120"/>
            <a:ext cx="8687880" cy="780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8" name="CustomShape 2"/>
          <p:cNvSpPr/>
          <p:nvPr/>
        </p:nvSpPr>
        <p:spPr>
          <a:xfrm>
            <a:off x="0" y="934184"/>
            <a:ext cx="8687880" cy="2889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9" name="CustomShape 3"/>
          <p:cNvSpPr/>
          <p:nvPr/>
        </p:nvSpPr>
        <p:spPr>
          <a:xfrm>
            <a:off x="1300680" y="1016438"/>
            <a:ext cx="2782440" cy="425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IN" b="1" u="sng" strike="noStrike" cap="all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Monocarpic plants</a:t>
            </a:r>
            <a:endParaRPr lang="en-IN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CustomShape 4"/>
          <p:cNvSpPr/>
          <p:nvPr/>
        </p:nvSpPr>
        <p:spPr>
          <a:xfrm>
            <a:off x="587831" y="1145629"/>
            <a:ext cx="3816004" cy="88287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1280">
              <a:lnSpc>
                <a:spcPct val="100000"/>
              </a:lnSpc>
            </a:pP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128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IN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It includes all the annual (wheat, rice) </a:t>
            </a:r>
            <a:r>
              <a:rPr lang="en-IN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biennial (</a:t>
            </a:r>
            <a:r>
              <a:rPr lang="en-IN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carrot) </a:t>
            </a:r>
            <a:r>
              <a:rPr lang="en-IN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plants, few </a:t>
            </a:r>
            <a:r>
              <a:rPr lang="en-IN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perennial </a:t>
            </a:r>
            <a:r>
              <a:rPr lang="en-IN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plants </a:t>
            </a:r>
            <a:r>
              <a:rPr lang="en-IN" sz="14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like</a:t>
            </a:r>
            <a:r>
              <a:rPr lang="en-IN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n-IN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Bamboo  and </a:t>
            </a:r>
            <a:r>
              <a:rPr lang="en-IN" sz="1400" b="1" i="1" strike="noStrike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Strobithanthus</a:t>
            </a:r>
            <a:r>
              <a:rPr lang="en-IN" sz="1400" b="1" i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n-IN" sz="1400" b="1" i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.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51" name="Picture 7"/>
          <p:cNvPicPr/>
          <p:nvPr/>
        </p:nvPicPr>
        <p:blipFill>
          <a:blip r:embed="rId2" cstate="print"/>
          <a:stretch/>
        </p:blipFill>
        <p:spPr>
          <a:xfrm>
            <a:off x="1300680" y="2723340"/>
            <a:ext cx="1994400" cy="1882763"/>
          </a:xfrm>
          <a:prstGeom prst="rect">
            <a:avLst/>
          </a:prstGeom>
          <a:ln>
            <a:noFill/>
          </a:ln>
        </p:spPr>
      </p:pic>
      <p:sp>
        <p:nvSpPr>
          <p:cNvPr id="53" name="CustomShape 6"/>
          <p:cNvSpPr/>
          <p:nvPr/>
        </p:nvSpPr>
        <p:spPr>
          <a:xfrm>
            <a:off x="5032799" y="994130"/>
            <a:ext cx="3223080" cy="425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marL="343080" indent="-341280">
              <a:lnSpc>
                <a:spcPct val="100000"/>
              </a:lnSpc>
            </a:pPr>
            <a:r>
              <a:rPr lang="en-IN" b="1" strike="noStrike" cap="all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Polycarpic plants</a:t>
            </a:r>
            <a:endParaRPr lang="en-IN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CustomShape 7"/>
          <p:cNvSpPr/>
          <p:nvPr/>
        </p:nvSpPr>
        <p:spPr>
          <a:xfrm>
            <a:off x="4616460" y="1450260"/>
            <a:ext cx="4338354" cy="1155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1280"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IN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I</a:t>
            </a:r>
            <a:r>
              <a:rPr lang="en-IN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nter </a:t>
            </a:r>
            <a:r>
              <a:rPr lang="en-IN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flowering period</a:t>
            </a:r>
            <a:r>
              <a:rPr lang="en-IN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.</a:t>
            </a:r>
          </a:p>
          <a:p>
            <a:pPr marL="343080" indent="-341280"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IN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It includes perennial plants like Mango, Apple, Jackfruit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1280" algn="just">
              <a:lnSpc>
                <a:spcPct val="100000"/>
              </a:lnSpc>
            </a:pP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1280" algn="just">
              <a:lnSpc>
                <a:spcPct val="100000"/>
              </a:lnSpc>
            </a:pP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37850" y="218177"/>
            <a:ext cx="119494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PLANTS</a:t>
            </a:r>
            <a:endParaRPr lang="en-US" sz="2200" b="1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4752352" y="656450"/>
            <a:ext cx="508017" cy="36649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H="1">
            <a:off x="3554858" y="652494"/>
            <a:ext cx="452063" cy="37044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016174" y="2879834"/>
            <a:ext cx="3434143" cy="73866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1400" i="1" dirty="0" smtClean="0">
                <a:latin typeface="Calibri" panose="020F0502020204030204" pitchFamily="34" charset="0"/>
              </a:rPr>
              <a:t>Commonly known as </a:t>
            </a:r>
            <a:r>
              <a:rPr lang="en-US" sz="1400" b="1" i="1" dirty="0" smtClean="0">
                <a:latin typeface="Calibri" panose="020F0502020204030204" pitchFamily="34" charset="0"/>
              </a:rPr>
              <a:t>Neelakuranji</a:t>
            </a:r>
            <a:r>
              <a:rPr lang="en-US" sz="1400" i="1" dirty="0" smtClean="0">
                <a:latin typeface="Calibri" panose="020F0502020204030204" pitchFamily="34" charset="0"/>
              </a:rPr>
              <a:t> which has life span of </a:t>
            </a:r>
            <a:r>
              <a:rPr lang="en-US" sz="1400" b="1" i="1" dirty="0" smtClean="0">
                <a:latin typeface="Calibri" panose="020F0502020204030204" pitchFamily="34" charset="0"/>
              </a:rPr>
              <a:t>12 years</a:t>
            </a:r>
            <a:r>
              <a:rPr lang="en-US" sz="1400" i="1" dirty="0" smtClean="0">
                <a:latin typeface="Calibri" panose="020F0502020204030204" pitchFamily="34" charset="0"/>
              </a:rPr>
              <a:t>. In the twelfth year it flowers, fruits and dies.</a:t>
            </a:r>
            <a:endParaRPr lang="en-US" sz="1400" i="1" dirty="0">
              <a:latin typeface="Calibri" panose="020F050202020403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79278" y="4636297"/>
            <a:ext cx="26870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b="1" i="1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Strobithanthus</a:t>
            </a:r>
            <a:r>
              <a:rPr lang="en-IN" b="1" i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r>
              <a:rPr lang="en-IN" b="1" i="1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kunthiana</a:t>
            </a:r>
            <a:r>
              <a:rPr lang="en-IN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endParaRPr lang="en-US" dirty="0"/>
          </a:p>
        </p:txBody>
      </p:sp>
      <p:pic>
        <p:nvPicPr>
          <p:cNvPr id="15" name="Picture 2" descr="C:\Users\User\OneDrive\Desktop\eductional group logo-1.jf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22024" y="0"/>
            <a:ext cx="1021976" cy="6347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CustomShape 1"/>
          <p:cNvSpPr/>
          <p:nvPr/>
        </p:nvSpPr>
        <p:spPr>
          <a:xfrm>
            <a:off x="455760" y="285120"/>
            <a:ext cx="8687880" cy="780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7" name="CustomShape 2"/>
          <p:cNvSpPr/>
          <p:nvPr/>
        </p:nvSpPr>
        <p:spPr>
          <a:xfrm>
            <a:off x="272520" y="1437840"/>
            <a:ext cx="8687880" cy="2889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8" name="CustomShape 3"/>
          <p:cNvSpPr/>
          <p:nvPr/>
        </p:nvSpPr>
        <p:spPr>
          <a:xfrm>
            <a:off x="1128960" y="317160"/>
            <a:ext cx="5933880" cy="425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171880" indent="-341280" algn="just">
              <a:lnSpc>
                <a:spcPct val="100000"/>
              </a:lnSpc>
            </a:pPr>
            <a:r>
              <a:rPr lang="en-IN" sz="2200" b="1" strike="noStrike" spc="-1" dirty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ANIMAL BREEDING</a:t>
            </a: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CustomShape 4"/>
          <p:cNvSpPr/>
          <p:nvPr/>
        </p:nvSpPr>
        <p:spPr>
          <a:xfrm>
            <a:off x="923040" y="1065600"/>
            <a:ext cx="6717600" cy="357831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343080" indent="-34128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n-IN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B</a:t>
            </a:r>
            <a:r>
              <a:rPr lang="en-IN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reeders</a:t>
            </a:r>
          </a:p>
          <a:p>
            <a:pPr marL="343080" indent="-341280">
              <a:lnSpc>
                <a:spcPct val="150000"/>
              </a:lnSpc>
            </a:pPr>
            <a:r>
              <a:rPr lang="en-IN" b="1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			       Types of breeders</a:t>
            </a:r>
            <a:r>
              <a:rPr lang="en-IN" b="1" strike="noStrike" spc="-1" dirty="0" smtClean="0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endParaRPr lang="en-IN" b="1" strike="noStrike" spc="-1" dirty="0" smtClean="0">
              <a:solidFill>
                <a:srgbClr val="FF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1280">
              <a:lnSpc>
                <a:spcPct val="150000"/>
              </a:lnSpc>
            </a:pPr>
            <a:endParaRPr lang="en-IN" sz="1800" b="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343080" indent="-341280" algn="just">
              <a:lnSpc>
                <a:spcPct val="100000"/>
              </a:lnSpc>
            </a:pPr>
            <a:r>
              <a:rPr lang="en-IN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</a:p>
          <a:p>
            <a:pPr marL="343080" indent="-341280" algn="just">
              <a:lnSpc>
                <a:spcPct val="100000"/>
              </a:lnSpc>
            </a:pPr>
            <a:endParaRPr lang="en-IN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1280" algn="just">
              <a:lnSpc>
                <a:spcPct val="100000"/>
              </a:lnSpc>
            </a:pPr>
            <a:endParaRPr lang="en-IN" sz="1400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1280" algn="just">
              <a:lnSpc>
                <a:spcPct val="100000"/>
              </a:lnSpc>
            </a:pPr>
            <a:endParaRPr lang="en-IN" sz="1400" b="1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1280" algn="just">
              <a:lnSpc>
                <a:spcPct val="100000"/>
              </a:lnSpc>
            </a:pPr>
            <a:endParaRPr lang="en-IN" sz="1400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1280" algn="just">
              <a:lnSpc>
                <a:spcPct val="100000"/>
              </a:lnSpc>
            </a:pPr>
            <a:r>
              <a:rPr lang="en-IN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Placental mammals exhibit reproductive cycles like:</a:t>
            </a:r>
          </a:p>
          <a:p>
            <a:pPr marL="343080" indent="-341280" algn="just">
              <a:lnSpc>
                <a:spcPct val="100000"/>
              </a:lnSpc>
            </a:pPr>
            <a:endParaRPr lang="en-IN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128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IN" sz="140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Oestrous cycle in non primates</a:t>
            </a:r>
          </a:p>
          <a:p>
            <a:pPr marL="1800" algn="just">
              <a:lnSpc>
                <a:spcPct val="100000"/>
              </a:lnSpc>
            </a:pPr>
            <a:endParaRPr lang="en-IN" sz="1400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1280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IN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Menstrual cycle in primates</a:t>
            </a:r>
            <a:endParaRPr lang="en-IN" sz="1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4397339" y="1941816"/>
            <a:ext cx="893852" cy="67809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flipH="1">
            <a:off x="3051425" y="1941816"/>
            <a:ext cx="811658" cy="75001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962418" y="2691829"/>
            <a:ext cx="17260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alibri" panose="020F0502020204030204" pitchFamily="34" charset="0"/>
              </a:rPr>
              <a:t>Continuous breeders</a:t>
            </a:r>
            <a:endParaRPr lang="en-US" sz="1400" dirty="0">
              <a:latin typeface="Calibri" panose="020F050202020403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47711" y="2691828"/>
            <a:ext cx="17260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alibri" panose="020F0502020204030204" pitchFamily="34" charset="0"/>
              </a:rPr>
              <a:t>Seasonal breeders</a:t>
            </a:r>
            <a:endParaRPr lang="en-US" sz="1400" dirty="0">
              <a:latin typeface="Calibri" panose="020F0502020204030204" pitchFamily="34" charset="0"/>
            </a:endParaRPr>
          </a:p>
        </p:txBody>
      </p:sp>
      <p:pic>
        <p:nvPicPr>
          <p:cNvPr id="11" name="Picture 2" descr="C:\Users\User\OneDrive\Desktop\eductional group logo-1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22024" y="0"/>
            <a:ext cx="1021976" cy="6347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CustomShape 1"/>
          <p:cNvSpPr/>
          <p:nvPr/>
        </p:nvSpPr>
        <p:spPr>
          <a:xfrm>
            <a:off x="272520" y="285120"/>
            <a:ext cx="8687880" cy="780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8" name="CustomShape 2"/>
          <p:cNvSpPr/>
          <p:nvPr/>
        </p:nvSpPr>
        <p:spPr>
          <a:xfrm>
            <a:off x="272520" y="1437840"/>
            <a:ext cx="8687880" cy="2889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9" name="CustomShape 3"/>
          <p:cNvSpPr/>
          <p:nvPr/>
        </p:nvSpPr>
        <p:spPr>
          <a:xfrm>
            <a:off x="3170160" y="421200"/>
            <a:ext cx="2395440" cy="425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200" b="1" strike="noStrike" cap="all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Pre-fertilization</a:t>
            </a:r>
            <a:endParaRPr lang="en-IN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0" name="CustomShape 4"/>
          <p:cNvSpPr/>
          <p:nvPr/>
        </p:nvSpPr>
        <p:spPr>
          <a:xfrm>
            <a:off x="760289" y="846720"/>
            <a:ext cx="7551504" cy="3712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What is gametogenesis</a:t>
            </a:r>
            <a:r>
              <a:rPr lang="en-IN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?</a:t>
            </a:r>
            <a:r>
              <a:rPr lang="en-IN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      Meiocytes</a:t>
            </a:r>
          </a:p>
          <a:p>
            <a:pPr>
              <a:lnSpc>
                <a:spcPct val="150000"/>
              </a:lnSpc>
            </a:pPr>
            <a:endParaRPr lang="en-IN" sz="1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>
              <a:lnSpc>
                <a:spcPct val="150000"/>
              </a:lnSpc>
            </a:pPr>
            <a:endParaRPr lang="en-IN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1400" b="1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Types of gametes:</a:t>
            </a:r>
            <a:r>
              <a:rPr lang="en-IN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en-IN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</a:t>
            </a:r>
            <a:r>
              <a:rPr lang="en-IN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homogametic </a:t>
            </a:r>
            <a:r>
              <a:rPr lang="en-IN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(isogametes</a:t>
            </a:r>
            <a:r>
              <a:rPr lang="en-IN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IN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endParaRPr lang="en-IN" sz="1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heterogametes </a:t>
            </a:r>
            <a:r>
              <a:rPr lang="en-IN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antherozooids or sperm </a:t>
            </a:r>
            <a:r>
              <a:rPr lang="en-IN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and</a:t>
            </a:r>
          </a:p>
          <a:p>
            <a:pPr>
              <a:lnSpc>
                <a:spcPct val="150000"/>
              </a:lnSpc>
            </a:pPr>
            <a:r>
              <a:rPr lang="en-IN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        female </a:t>
            </a:r>
            <a:r>
              <a:rPr lang="en-IN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gametes are called ovum or egg</a:t>
            </a:r>
            <a:r>
              <a:rPr lang="en-IN" sz="1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.</a:t>
            </a:r>
          </a:p>
          <a:p>
            <a:pPr>
              <a:lnSpc>
                <a:spcPct val="150000"/>
              </a:lnSpc>
            </a:pPr>
            <a:endParaRPr lang="en-IN" sz="1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IN" sz="1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8484" y="870792"/>
            <a:ext cx="2743200" cy="1611725"/>
          </a:xfrm>
          <a:prstGeom prst="rect">
            <a:avLst/>
          </a:prstGeom>
        </p:spPr>
      </p:pic>
      <p:cxnSp>
        <p:nvCxnSpPr>
          <p:cNvPr id="4" name="Straight Arrow Connector 3"/>
          <p:cNvCxnSpPr/>
          <p:nvPr/>
        </p:nvCxnSpPr>
        <p:spPr>
          <a:xfrm flipV="1">
            <a:off x="3654938" y="2085392"/>
            <a:ext cx="1259472" cy="53042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6307" y="2640197"/>
            <a:ext cx="2515377" cy="2059243"/>
          </a:xfrm>
          <a:prstGeom prst="rect">
            <a:avLst/>
          </a:prstGeom>
        </p:spPr>
      </p:pic>
      <p:cxnSp>
        <p:nvCxnSpPr>
          <p:cNvPr id="12" name="Straight Arrow Connector 11"/>
          <p:cNvCxnSpPr/>
          <p:nvPr/>
        </p:nvCxnSpPr>
        <p:spPr>
          <a:xfrm>
            <a:off x="3864543" y="3806216"/>
            <a:ext cx="1251987" cy="41596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11" name="Picture 2" descr="C:\Users\User\OneDrive\Desktop\eductional group logo-1.jf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22024" y="0"/>
            <a:ext cx="1021976" cy="6347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59328064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CustomShape 1"/>
          <p:cNvSpPr/>
          <p:nvPr/>
        </p:nvSpPr>
        <p:spPr>
          <a:xfrm>
            <a:off x="272520" y="285120"/>
            <a:ext cx="8687880" cy="780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8" name="CustomShape 2"/>
          <p:cNvSpPr/>
          <p:nvPr/>
        </p:nvSpPr>
        <p:spPr>
          <a:xfrm>
            <a:off x="272520" y="1437840"/>
            <a:ext cx="8687880" cy="2889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9" name="CustomShape 3"/>
          <p:cNvSpPr/>
          <p:nvPr/>
        </p:nvSpPr>
        <p:spPr>
          <a:xfrm>
            <a:off x="3170160" y="421200"/>
            <a:ext cx="2395440" cy="425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IN" sz="2200" b="1" strike="noStrike" cap="all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Pre-fertilization</a:t>
            </a:r>
            <a:endParaRPr lang="en-IN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0" name="CustomShape 4"/>
          <p:cNvSpPr/>
          <p:nvPr/>
        </p:nvSpPr>
        <p:spPr>
          <a:xfrm>
            <a:off x="600075" y="780045"/>
            <a:ext cx="7692668" cy="38300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In plants</a:t>
            </a:r>
            <a:endParaRPr lang="en-IN" sz="1400" b="1" strike="noStrike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  <a:ea typeface="DejaVu Sans"/>
            </a:endParaRPr>
          </a:p>
          <a:p>
            <a:pPr>
              <a:lnSpc>
                <a:spcPct val="150000"/>
              </a:lnSpc>
            </a:pPr>
            <a:endParaRPr lang="en-IN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n-IN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</a:rPr>
              <a:t>Homothallic/ monoecious-   </a:t>
            </a:r>
            <a:r>
              <a:rPr lang="en-IN" sz="1400" b="1" spc="-1" dirty="0" err="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</a:rPr>
              <a:t>staminate</a:t>
            </a:r>
            <a:endParaRPr lang="en-IN" sz="1400" b="1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IN" sz="1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IN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endParaRPr lang="en-IN" sz="14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n-IN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</a:rPr>
              <a:t>Heterothallic/ dioecious.</a:t>
            </a:r>
          </a:p>
          <a:p>
            <a:pPr>
              <a:lnSpc>
                <a:spcPct val="150000"/>
              </a:lnSpc>
            </a:pPr>
            <a:endParaRPr lang="en-IN" sz="1400" spc="-1" dirty="0" smtClean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 panose="020F050202020403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N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</a:rPr>
              <a:t>In animals</a:t>
            </a:r>
          </a:p>
          <a:p>
            <a:pPr>
              <a:lnSpc>
                <a:spcPct val="150000"/>
              </a:lnSpc>
            </a:pPr>
            <a:r>
              <a:rPr lang="en-IN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Bisexual / hermaphrodites.</a:t>
            </a:r>
          </a:p>
          <a:p>
            <a:pPr>
              <a:lnSpc>
                <a:spcPct val="150000"/>
              </a:lnSpc>
            </a:pPr>
            <a:r>
              <a:rPr lang="en-IN" sz="14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Unisexual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1687" y="1261730"/>
            <a:ext cx="4442128" cy="2984450"/>
          </a:xfrm>
          <a:prstGeom prst="rect">
            <a:avLst/>
          </a:prstGeom>
        </p:spPr>
      </p:pic>
      <p:cxnSp>
        <p:nvCxnSpPr>
          <p:cNvPr id="4" name="Straight Arrow Connector 3"/>
          <p:cNvCxnSpPr/>
          <p:nvPr/>
        </p:nvCxnSpPr>
        <p:spPr>
          <a:xfrm>
            <a:off x="3496284" y="1796324"/>
            <a:ext cx="1117758" cy="43186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rot="5400000">
            <a:off x="6656694" y="1427147"/>
            <a:ext cx="971557" cy="34545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6949518" y="821044"/>
            <a:ext cx="82836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1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 pitchFamily="34" charset="0"/>
              </a:rPr>
              <a:t>pistillate</a:t>
            </a:r>
            <a:endParaRPr lang="en-US" sz="1400" dirty="0"/>
          </a:p>
        </p:txBody>
      </p:sp>
      <p:pic>
        <p:nvPicPr>
          <p:cNvPr id="11" name="Picture 2" descr="C:\Users\User\OneDrive\Desktop\eductional group logo-1.jf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122024" y="0"/>
            <a:ext cx="1021976" cy="6347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1498</TotalTime>
  <Words>472</Words>
  <Application>Microsoft Office PowerPoint</Application>
  <PresentationFormat>On-screen Show (16:9)</PresentationFormat>
  <Paragraphs>161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Slide 1</vt:lpstr>
      <vt:lpstr>Slide 2</vt:lpstr>
      <vt:lpstr>LECTURE -2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user</dc:creator>
  <dc:description/>
  <cp:lastModifiedBy>User</cp:lastModifiedBy>
  <cp:revision>70</cp:revision>
  <dcterms:modified xsi:type="dcterms:W3CDTF">2022-05-05T02:13:04Z</dcterms:modified>
  <dc:language>en-IN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14</vt:i4>
  </property>
  <property fmtid="{D5CDD505-2E9C-101B-9397-08002B2CF9AE}" pid="8" name="PresentationFormat">
    <vt:lpwstr>On-screen Show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14</vt:i4>
  </property>
</Properties>
</file>