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70" r:id="rId3"/>
    <p:sldId id="268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72" r:id="rId12"/>
    <p:sldId id="264" r:id="rId13"/>
    <p:sldId id="273" r:id="rId14"/>
    <p:sldId id="265" r:id="rId15"/>
    <p:sldId id="266" r:id="rId16"/>
    <p:sldId id="271" r:id="rId17"/>
    <p:sldId id="267" r:id="rId1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>
        <p:scale>
          <a:sx n="94" d="100"/>
          <a:sy n="94" d="100"/>
        </p:scale>
        <p:origin x="-696" y="-4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0-06-17T16:36:04.720" idx="1">
    <p:pos x="6118" y="0"/>
    <p:text>+amanrouniyar@odmegroup.org How come the website here is ODM Egroup and not ODM PS?
_Assigned to you_
-Swoyan Satyendu</p:text>
  </p:cm>
  <p:cm authorId="0" dt="2020-06-17T16:36:04.724" idx="2">
    <p:pos x="6118" y="0"/>
    <p:text>1. The logo in the centre looks bad. take it to TOP-LEFT
2. Where in ODM E Group Logo, here? 
3. What about, Closing Slide? 
Similar changes, pending in Kids World PPT as well +amanrouniyar@odmegroup.org
_Assigned to you_
-Swoyan Satyendu</p:tex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311760" y="744480"/>
            <a:ext cx="8520120" cy="20523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IN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en-IN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en-IN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311760" y="744480"/>
            <a:ext cx="8520120" cy="20523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IN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en-IN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en-IN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en-IN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en-IN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311760" y="744480"/>
            <a:ext cx="8520120" cy="20523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IN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en-IN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en-IN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5" name="Picture 34"/>
          <p:cNvPicPr/>
          <p:nvPr/>
        </p:nvPicPr>
        <p:blipFill>
          <a:blip r:embed="rId2"/>
          <a:stretch/>
        </p:blipFill>
        <p:spPr>
          <a:xfrm>
            <a:off x="2702160" y="1203480"/>
            <a:ext cx="3738600" cy="2982960"/>
          </a:xfrm>
          <a:prstGeom prst="rect">
            <a:avLst/>
          </a:prstGeom>
          <a:ln>
            <a:noFill/>
          </a:ln>
        </p:spPr>
      </p:pic>
      <p:pic>
        <p:nvPicPr>
          <p:cNvPr id="36" name="Picture 35"/>
          <p:cNvPicPr/>
          <p:nvPr/>
        </p:nvPicPr>
        <p:blipFill>
          <a:blip r:embed="rId2"/>
          <a:stretch/>
        </p:blipFill>
        <p:spPr>
          <a:xfrm>
            <a:off x="2702160" y="1203480"/>
            <a:ext cx="3738600" cy="2982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311760" y="744480"/>
            <a:ext cx="8520120" cy="20523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IN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IN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311760" y="744480"/>
            <a:ext cx="8520120" cy="20523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IN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en-IN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311760" y="744480"/>
            <a:ext cx="8520120" cy="20523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IN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en-IN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en-IN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311760" y="744480"/>
            <a:ext cx="8520120" cy="20523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IN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311760" y="744480"/>
            <a:ext cx="8520120" cy="951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IN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311760" y="744480"/>
            <a:ext cx="8520120" cy="20523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IN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en-IN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en-IN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en-IN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311760" y="744480"/>
            <a:ext cx="8520120" cy="20523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IN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en-IN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en-IN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en-IN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311760" y="744480"/>
            <a:ext cx="8520120" cy="20523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IN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en-IN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en-IN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en-IN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311760" y="744480"/>
            <a:ext cx="8520120" cy="2052360"/>
          </a:xfrm>
          <a:prstGeom prst="rect">
            <a:avLst/>
          </a:prstGeom>
        </p:spPr>
        <p:txBody>
          <a:bodyPr tIns="91440" bIns="91440" anchor="b"/>
          <a:lstStyle/>
          <a:p>
            <a:endParaRPr lang="en-IN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ldNum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</p:spPr>
        <p:txBody>
          <a:bodyPr tIns="91440" bIns="91440" anchor="ctr"/>
          <a:lstStyle/>
          <a:p>
            <a:pPr algn="r">
              <a:lnSpc>
                <a:spcPct val="100000"/>
              </a:lnSpc>
            </a:pPr>
            <a:fld id="{780A4037-55B1-4AC0-AB67-C7785D6BD3CF}" type="slidenum">
              <a:rPr lang="en-IN" sz="1000" b="0" strike="noStrike" spc="-1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pPr algn="r">
                <a:lnSpc>
                  <a:spcPct val="100000"/>
                </a:lnSpc>
              </a:pPr>
              <a:t>‹#›</a:t>
            </a:fld>
            <a:endParaRPr lang="en-IN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IN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IN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IN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IN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IN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IN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IN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54;p13"/>
          <p:cNvPicPr/>
          <p:nvPr/>
        </p:nvPicPr>
        <p:blipFill>
          <a:blip r:embed="rId2"/>
          <a:stretch/>
        </p:blipFill>
        <p:spPr>
          <a:xfrm>
            <a:off x="0" y="3777480"/>
            <a:ext cx="9143640" cy="1365480"/>
          </a:xfrm>
          <a:prstGeom prst="rect">
            <a:avLst/>
          </a:prstGeom>
          <a:ln>
            <a:noFill/>
          </a:ln>
        </p:spPr>
      </p:pic>
      <p:sp>
        <p:nvSpPr>
          <p:cNvPr id="39" name="CustomShape 1"/>
          <p:cNvSpPr/>
          <p:nvPr/>
        </p:nvSpPr>
        <p:spPr>
          <a:xfrm>
            <a:off x="1441692" y="436802"/>
            <a:ext cx="6310387" cy="69679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/>
          <a:lstStyle/>
          <a:p>
            <a:pPr algn="ctr">
              <a:lnSpc>
                <a:spcPct val="100000"/>
              </a:lnSpc>
            </a:pPr>
            <a:r>
              <a:rPr lang="en-IN" sz="3000" b="1" strike="noStrike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REPRODUCTION IN ORGANISMS </a:t>
            </a:r>
            <a:endParaRPr lang="en-IN" sz="3000" b="1" strike="noStrike" spc="-1" dirty="0" smtClean="0">
              <a:solidFill>
                <a:srgbClr val="FF0000"/>
              </a:solidFill>
              <a:uFill>
                <a:solidFill>
                  <a:srgbClr val="FFFFFF"/>
                </a:solidFill>
              </a:uFill>
              <a:latin typeface="Calibri"/>
              <a:ea typeface="Calibri"/>
            </a:endParaRPr>
          </a:p>
          <a:p>
            <a:pPr algn="ctr">
              <a:lnSpc>
                <a:spcPct val="100000"/>
              </a:lnSpc>
            </a:pPr>
            <a:endParaRPr lang="en-IN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" name="CustomShape 2"/>
          <p:cNvSpPr/>
          <p:nvPr/>
        </p:nvSpPr>
        <p:spPr>
          <a:xfrm>
            <a:off x="1884360" y="3168724"/>
            <a:ext cx="5532840" cy="839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/>
          <a:lstStyle/>
          <a:p>
            <a:pPr>
              <a:lnSpc>
                <a:spcPct val="100000"/>
              </a:lnSpc>
            </a:pPr>
            <a:r>
              <a:rPr lang="en-IN" sz="1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SUBJECT :BIOLOGY</a:t>
            </a:r>
            <a:endParaRPr lang="en-IN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IN" sz="1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CHAPTER NUMBER:01</a:t>
            </a:r>
            <a:endParaRPr lang="en-IN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IN" sz="1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CHAPTER NAME :REPRODUCTION IN ORGANISMS</a:t>
            </a:r>
            <a:endParaRPr lang="en-IN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410" name="AutoShape 2" descr="ODMEDUCATIONAL Grou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2" name="AutoShape 4" descr="ODMEDUCATIONAL Grou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AutoShape 6" descr="ODMEDUCATIONAL Grou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5" name="Picture 7" descr="C:\Users\User\OneDrive\Desktop\eductional group logo-1.jf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95920" y="1"/>
            <a:ext cx="1148080" cy="599439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203200" y="1303705"/>
            <a:ext cx="8656320" cy="1800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/>
            <a:r>
              <a:rPr lang="en-US" sz="2500" b="1" dirty="0" smtClean="0">
                <a:latin typeface="Calibri" panose="020F0502020204030204" pitchFamily="34" charset="0"/>
              </a:rPr>
              <a:t>LIFE </a:t>
            </a:r>
            <a:r>
              <a:rPr lang="en-US" sz="2500" b="1" dirty="0" smtClean="0">
                <a:latin typeface="Calibri" panose="020F0502020204030204" pitchFamily="34" charset="0"/>
              </a:rPr>
              <a:t>SPAN, REPRODUCTION: BINARY </a:t>
            </a:r>
            <a:r>
              <a:rPr lang="en-US" sz="2500" b="1" dirty="0" smtClean="0">
                <a:latin typeface="Calibri" panose="020F0502020204030204" pitchFamily="34" charset="0"/>
              </a:rPr>
              <a:t>FISSION </a:t>
            </a:r>
            <a:r>
              <a:rPr lang="en-US" sz="2500" b="1" dirty="0" smtClean="0">
                <a:latin typeface="Calibri" panose="020F0502020204030204" pitchFamily="34" charset="0"/>
              </a:rPr>
              <a:t>, BUDDING, FRAGMENTATION, SPORULATION, ENCYSTATION, VEGETATIVE </a:t>
            </a:r>
            <a:r>
              <a:rPr lang="en-US" sz="2500" b="1" dirty="0" smtClean="0">
                <a:latin typeface="Calibri" panose="020F0502020204030204" pitchFamily="34" charset="0"/>
              </a:rPr>
              <a:t>PROPAGATION </a:t>
            </a:r>
          </a:p>
          <a:p>
            <a:pPr marL="285750" indent="-285750"/>
            <a:endParaRPr lang="en-US" dirty="0" smtClean="0">
              <a:latin typeface="Calibri" panose="020F0502020204030204" pitchFamily="34" charset="0"/>
            </a:endParaRPr>
          </a:p>
          <a:p>
            <a:pPr marL="285750" indent="-285750"/>
            <a:r>
              <a:rPr lang="en-US" dirty="0" smtClean="0">
                <a:latin typeface="Calibri" panose="020F0502020204030204" pitchFamily="34" charset="0"/>
              </a:rPr>
              <a:t> </a:t>
            </a:r>
            <a:endParaRPr lang="en-US" dirty="0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CustomShape 1"/>
          <p:cNvSpPr/>
          <p:nvPr/>
        </p:nvSpPr>
        <p:spPr>
          <a:xfrm>
            <a:off x="272520" y="285120"/>
            <a:ext cx="8687880" cy="780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96" name="Picture 4"/>
          <p:cNvPicPr/>
          <p:nvPr/>
        </p:nvPicPr>
        <p:blipFill>
          <a:blip r:embed="rId2"/>
          <a:srcRect l="54877" r="7023" b="66237"/>
          <a:stretch/>
        </p:blipFill>
        <p:spPr>
          <a:xfrm>
            <a:off x="983880" y="972360"/>
            <a:ext cx="2917560" cy="1902920"/>
          </a:xfrm>
          <a:prstGeom prst="rect">
            <a:avLst/>
          </a:prstGeom>
          <a:ln>
            <a:noFill/>
          </a:ln>
        </p:spPr>
      </p:pic>
      <p:sp>
        <p:nvSpPr>
          <p:cNvPr id="97" name="CustomShape 3"/>
          <p:cNvSpPr/>
          <p:nvPr/>
        </p:nvSpPr>
        <p:spPr>
          <a:xfrm>
            <a:off x="1821240" y="102465"/>
            <a:ext cx="4603680" cy="425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IN" sz="2200" b="1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Arial"/>
              </a:rPr>
              <a:t>VEGETATIVE PROPAGATION IN PLANTS</a:t>
            </a:r>
            <a:endParaRPr lang="en-IN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98" name="Picture 6"/>
          <p:cNvPicPr/>
          <p:nvPr/>
        </p:nvPicPr>
        <p:blipFill>
          <a:blip r:embed="rId3"/>
          <a:stretch/>
        </p:blipFill>
        <p:spPr>
          <a:xfrm>
            <a:off x="4551680" y="2631440"/>
            <a:ext cx="2860292" cy="1868437"/>
          </a:xfrm>
          <a:prstGeom prst="rect">
            <a:avLst/>
          </a:prstGeom>
          <a:ln>
            <a:noFill/>
          </a:ln>
        </p:spPr>
      </p:pic>
      <p:sp>
        <p:nvSpPr>
          <p:cNvPr id="102" name="CustomShape 4"/>
          <p:cNvSpPr/>
          <p:nvPr/>
        </p:nvSpPr>
        <p:spPr>
          <a:xfrm>
            <a:off x="5627880" y="719640"/>
            <a:ext cx="1532880" cy="303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endParaRPr lang="en-IN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6" name="CustomShape 8"/>
          <p:cNvSpPr/>
          <p:nvPr/>
        </p:nvSpPr>
        <p:spPr>
          <a:xfrm>
            <a:off x="5397120" y="3350880"/>
            <a:ext cx="1127520" cy="303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endParaRPr lang="en-IN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7" name="CustomShape 9"/>
          <p:cNvSpPr/>
          <p:nvPr/>
        </p:nvSpPr>
        <p:spPr>
          <a:xfrm>
            <a:off x="1598040" y="3002840"/>
            <a:ext cx="1543680" cy="303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IN" sz="1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Rhizome of Ginger</a:t>
            </a:r>
            <a:endParaRPr lang="en-IN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0" name="CustomShape 12"/>
          <p:cNvSpPr/>
          <p:nvPr/>
        </p:nvSpPr>
        <p:spPr>
          <a:xfrm rot="1552361" flipV="1">
            <a:off x="6368844" y="3144288"/>
            <a:ext cx="1380535" cy="99733"/>
          </a:xfrm>
          <a:custGeom>
            <a:avLst/>
            <a:gdLst/>
            <a:ahLst/>
            <a:cxnLst/>
            <a:rect l="l" t="t" r="r" b="b"/>
            <a:pathLst>
              <a:path w="7318" h="612">
                <a:moveTo>
                  <a:pt x="7317" y="151"/>
                </a:moveTo>
                <a:lnTo>
                  <a:pt x="1837" y="152"/>
                </a:lnTo>
                <a:lnTo>
                  <a:pt x="1848" y="0"/>
                </a:lnTo>
                <a:lnTo>
                  <a:pt x="0" y="305"/>
                </a:lnTo>
                <a:lnTo>
                  <a:pt x="1805" y="611"/>
                </a:lnTo>
                <a:lnTo>
                  <a:pt x="1815" y="458"/>
                </a:lnTo>
                <a:lnTo>
                  <a:pt x="7296" y="457"/>
                </a:lnTo>
                <a:lnTo>
                  <a:pt x="7317" y="151"/>
                </a:lnTo>
              </a:path>
            </a:pathLst>
          </a:custGeom>
          <a:solidFill>
            <a:srgbClr val="002060"/>
          </a:solidFill>
          <a:ln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5" name="CustomShape 17"/>
          <p:cNvSpPr/>
          <p:nvPr/>
        </p:nvSpPr>
        <p:spPr>
          <a:xfrm rot="2113799" flipV="1">
            <a:off x="10597300" y="4125237"/>
            <a:ext cx="679320" cy="75960"/>
          </a:xfrm>
          <a:custGeom>
            <a:avLst/>
            <a:gdLst/>
            <a:ahLst/>
            <a:cxnLst/>
            <a:rect l="l" t="t" r="r" b="b"/>
            <a:pathLst>
              <a:path w="7318" h="612">
                <a:moveTo>
                  <a:pt x="7317" y="151"/>
                </a:moveTo>
                <a:lnTo>
                  <a:pt x="1837" y="152"/>
                </a:lnTo>
                <a:lnTo>
                  <a:pt x="1848" y="0"/>
                </a:lnTo>
                <a:lnTo>
                  <a:pt x="0" y="305"/>
                </a:lnTo>
                <a:lnTo>
                  <a:pt x="1805" y="611"/>
                </a:lnTo>
                <a:lnTo>
                  <a:pt x="1815" y="458"/>
                </a:lnTo>
                <a:lnTo>
                  <a:pt x="7296" y="457"/>
                </a:lnTo>
                <a:lnTo>
                  <a:pt x="7317" y="151"/>
                </a:lnTo>
              </a:path>
            </a:pathLst>
          </a:custGeom>
          <a:solidFill>
            <a:srgbClr val="002060"/>
          </a:solidFill>
          <a:ln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6" name="CustomShape 18"/>
          <p:cNvSpPr/>
          <p:nvPr/>
        </p:nvSpPr>
        <p:spPr>
          <a:xfrm>
            <a:off x="453920" y="1291600"/>
            <a:ext cx="651960" cy="303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IN" sz="1400" b="1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Nodes</a:t>
            </a:r>
            <a:endParaRPr lang="en-IN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7" name="CustomShape 19"/>
          <p:cNvSpPr/>
          <p:nvPr/>
        </p:nvSpPr>
        <p:spPr>
          <a:xfrm>
            <a:off x="3851880" y="1572480"/>
            <a:ext cx="572760" cy="303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IN" sz="1400" b="1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Bud</a:t>
            </a:r>
            <a:r>
              <a:rPr lang="en-IN" sz="1400" b="1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</a:t>
            </a:r>
            <a:endParaRPr lang="en-IN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CustomShape 11"/>
          <p:cNvSpPr/>
          <p:nvPr/>
        </p:nvSpPr>
        <p:spPr>
          <a:xfrm>
            <a:off x="5401881" y="4619280"/>
            <a:ext cx="981360" cy="303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IN" sz="1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Sugar cane</a:t>
            </a:r>
            <a:endParaRPr lang="en-IN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CustomShape 13"/>
          <p:cNvSpPr/>
          <p:nvPr/>
        </p:nvSpPr>
        <p:spPr>
          <a:xfrm rot="1494127">
            <a:off x="6520961" y="3618582"/>
            <a:ext cx="1152360" cy="86760"/>
          </a:xfrm>
          <a:custGeom>
            <a:avLst/>
            <a:gdLst/>
            <a:ahLst/>
            <a:cxnLst/>
            <a:rect l="l" t="t" r="r" b="b"/>
            <a:pathLst>
              <a:path w="7318" h="612">
                <a:moveTo>
                  <a:pt x="7317" y="151"/>
                </a:moveTo>
                <a:lnTo>
                  <a:pt x="1837" y="152"/>
                </a:lnTo>
                <a:lnTo>
                  <a:pt x="1848" y="0"/>
                </a:lnTo>
                <a:lnTo>
                  <a:pt x="0" y="305"/>
                </a:lnTo>
                <a:lnTo>
                  <a:pt x="1805" y="611"/>
                </a:lnTo>
                <a:lnTo>
                  <a:pt x="1815" y="458"/>
                </a:lnTo>
                <a:lnTo>
                  <a:pt x="7296" y="457"/>
                </a:lnTo>
                <a:lnTo>
                  <a:pt x="7317" y="151"/>
                </a:lnTo>
              </a:path>
            </a:pathLst>
          </a:custGeom>
          <a:solidFill>
            <a:srgbClr val="002060"/>
          </a:solidFill>
          <a:ln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" name="CustomShape 14"/>
          <p:cNvSpPr/>
          <p:nvPr/>
        </p:nvSpPr>
        <p:spPr>
          <a:xfrm>
            <a:off x="7662705" y="3329086"/>
            <a:ext cx="545400" cy="303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IN" sz="1400" b="1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Buds</a:t>
            </a:r>
            <a:endParaRPr lang="en-IN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CustomShape 15"/>
          <p:cNvSpPr/>
          <p:nvPr/>
        </p:nvSpPr>
        <p:spPr>
          <a:xfrm>
            <a:off x="7588505" y="3757838"/>
            <a:ext cx="580320" cy="303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IN" sz="1400" b="1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Node</a:t>
            </a:r>
            <a:endParaRPr lang="en-IN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8" name="Picture 7" descr="C:\Users\User\OneDrive\Desktop\eductional group logo-1.jf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92160" y="0"/>
            <a:ext cx="701040" cy="5994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CustomShape 1"/>
          <p:cNvSpPr/>
          <p:nvPr/>
        </p:nvSpPr>
        <p:spPr>
          <a:xfrm>
            <a:off x="272520" y="285120"/>
            <a:ext cx="8687880" cy="780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7" name="CustomShape 3"/>
          <p:cNvSpPr/>
          <p:nvPr/>
        </p:nvSpPr>
        <p:spPr>
          <a:xfrm>
            <a:off x="1821240" y="102465"/>
            <a:ext cx="4603680" cy="425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IN" sz="2200" b="1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Arial"/>
              </a:rPr>
              <a:t>VEGETATIVE PROPAGATION IN PLANTS</a:t>
            </a:r>
            <a:endParaRPr lang="en-IN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99" name="Picture 7"/>
          <p:cNvPicPr/>
          <p:nvPr/>
        </p:nvPicPr>
        <p:blipFill>
          <a:blip r:embed="rId2"/>
          <a:srcRect t="30062" r="71925" b="4829"/>
          <a:stretch/>
        </p:blipFill>
        <p:spPr>
          <a:xfrm>
            <a:off x="5140960" y="680720"/>
            <a:ext cx="1779840" cy="2563920"/>
          </a:xfrm>
          <a:prstGeom prst="rect">
            <a:avLst/>
          </a:prstGeom>
          <a:ln>
            <a:noFill/>
          </a:ln>
        </p:spPr>
      </p:pic>
      <p:sp>
        <p:nvSpPr>
          <p:cNvPr id="102" name="CustomShape 4"/>
          <p:cNvSpPr/>
          <p:nvPr/>
        </p:nvSpPr>
        <p:spPr>
          <a:xfrm>
            <a:off x="5627880" y="719640"/>
            <a:ext cx="1532880" cy="303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endParaRPr lang="en-IN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6" name="CustomShape 8"/>
          <p:cNvSpPr/>
          <p:nvPr/>
        </p:nvSpPr>
        <p:spPr>
          <a:xfrm>
            <a:off x="5397120" y="3350880"/>
            <a:ext cx="1127520" cy="303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endParaRPr lang="en-IN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8" name="CustomShape 10"/>
          <p:cNvSpPr/>
          <p:nvPr/>
        </p:nvSpPr>
        <p:spPr>
          <a:xfrm>
            <a:off x="5545740" y="3344040"/>
            <a:ext cx="627480" cy="303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IN" sz="1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Agave</a:t>
            </a:r>
            <a:endParaRPr lang="en-IN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4" name="CustomShape 16"/>
          <p:cNvSpPr/>
          <p:nvPr/>
        </p:nvSpPr>
        <p:spPr>
          <a:xfrm>
            <a:off x="6821420" y="1979090"/>
            <a:ext cx="862920" cy="345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IN" sz="1400" b="1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Bulbil</a:t>
            </a:r>
            <a:endParaRPr lang="en-IN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5" name="CustomShape 17"/>
          <p:cNvSpPr/>
          <p:nvPr/>
        </p:nvSpPr>
        <p:spPr>
          <a:xfrm rot="2113799" flipV="1">
            <a:off x="6208181" y="1879878"/>
            <a:ext cx="679320" cy="75960"/>
          </a:xfrm>
          <a:custGeom>
            <a:avLst/>
            <a:gdLst/>
            <a:ahLst/>
            <a:cxnLst/>
            <a:rect l="l" t="t" r="r" b="b"/>
            <a:pathLst>
              <a:path w="7318" h="612">
                <a:moveTo>
                  <a:pt x="7317" y="151"/>
                </a:moveTo>
                <a:lnTo>
                  <a:pt x="1837" y="152"/>
                </a:lnTo>
                <a:lnTo>
                  <a:pt x="1848" y="0"/>
                </a:lnTo>
                <a:lnTo>
                  <a:pt x="0" y="305"/>
                </a:lnTo>
                <a:lnTo>
                  <a:pt x="1805" y="611"/>
                </a:lnTo>
                <a:lnTo>
                  <a:pt x="1815" y="458"/>
                </a:lnTo>
                <a:lnTo>
                  <a:pt x="7296" y="457"/>
                </a:lnTo>
                <a:lnTo>
                  <a:pt x="7317" y="151"/>
                </a:lnTo>
              </a:path>
            </a:pathLst>
          </a:custGeom>
          <a:solidFill>
            <a:srgbClr val="002060"/>
          </a:solidFill>
          <a:ln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6146" name="Picture 2" descr="Chapter 5- Morphology of flowering plants- Modifications of Stem (Notes) |  Study&amp;amp;Scor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320" y="538480"/>
            <a:ext cx="3423920" cy="3101798"/>
          </a:xfrm>
          <a:prstGeom prst="rect">
            <a:avLst/>
          </a:prstGeom>
          <a:noFill/>
        </p:spPr>
      </p:pic>
      <p:sp>
        <p:nvSpPr>
          <p:cNvPr id="22" name="CustomShape 17"/>
          <p:cNvSpPr/>
          <p:nvPr/>
        </p:nvSpPr>
        <p:spPr>
          <a:xfrm rot="2113799" flipV="1">
            <a:off x="2132574" y="2570216"/>
            <a:ext cx="2322848" cy="120172"/>
          </a:xfrm>
          <a:custGeom>
            <a:avLst/>
            <a:gdLst/>
            <a:ahLst/>
            <a:cxnLst/>
            <a:rect l="l" t="t" r="r" b="b"/>
            <a:pathLst>
              <a:path w="7318" h="612">
                <a:moveTo>
                  <a:pt x="7317" y="151"/>
                </a:moveTo>
                <a:lnTo>
                  <a:pt x="1837" y="152"/>
                </a:lnTo>
                <a:lnTo>
                  <a:pt x="1848" y="0"/>
                </a:lnTo>
                <a:lnTo>
                  <a:pt x="0" y="305"/>
                </a:lnTo>
                <a:lnTo>
                  <a:pt x="1805" y="611"/>
                </a:lnTo>
                <a:lnTo>
                  <a:pt x="1815" y="458"/>
                </a:lnTo>
                <a:lnTo>
                  <a:pt x="7296" y="457"/>
                </a:lnTo>
                <a:lnTo>
                  <a:pt x="7317" y="151"/>
                </a:lnTo>
              </a:path>
            </a:pathLst>
          </a:custGeom>
          <a:solidFill>
            <a:srgbClr val="FF0000"/>
          </a:solidFill>
          <a:ln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" name="CustomShape 16"/>
          <p:cNvSpPr/>
          <p:nvPr/>
        </p:nvSpPr>
        <p:spPr>
          <a:xfrm>
            <a:off x="4078220" y="3269410"/>
            <a:ext cx="862920" cy="345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IN" sz="1400" b="1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Bulbil</a:t>
            </a:r>
            <a:endParaRPr lang="en-IN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4" name="Picture 7" descr="C:\Users\User\OneDrive\Desktop\eductional group logo-1.jf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92160" y="0"/>
            <a:ext cx="701040" cy="5994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CustomShape 1"/>
          <p:cNvSpPr/>
          <p:nvPr/>
        </p:nvSpPr>
        <p:spPr>
          <a:xfrm>
            <a:off x="272520" y="285120"/>
            <a:ext cx="8687880" cy="780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0" name="CustomShape 2"/>
          <p:cNvSpPr/>
          <p:nvPr/>
        </p:nvSpPr>
        <p:spPr>
          <a:xfrm>
            <a:off x="272520" y="1437840"/>
            <a:ext cx="8687880" cy="2889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22" name="Picture 5"/>
          <p:cNvPicPr/>
          <p:nvPr/>
        </p:nvPicPr>
        <p:blipFill>
          <a:blip r:embed="rId2"/>
          <a:srcRect r="68175" b="72807"/>
          <a:stretch/>
        </p:blipFill>
        <p:spPr>
          <a:xfrm>
            <a:off x="3804122" y="1425063"/>
            <a:ext cx="3209400" cy="2222640"/>
          </a:xfrm>
          <a:prstGeom prst="rect">
            <a:avLst/>
          </a:prstGeom>
          <a:ln>
            <a:noFill/>
          </a:ln>
        </p:spPr>
      </p:pic>
      <p:sp>
        <p:nvSpPr>
          <p:cNvPr id="123" name="CustomShape 4"/>
          <p:cNvSpPr/>
          <p:nvPr/>
        </p:nvSpPr>
        <p:spPr>
          <a:xfrm>
            <a:off x="5261882" y="3793622"/>
            <a:ext cx="1330200" cy="303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IN" sz="1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Tuber of Potato</a:t>
            </a:r>
            <a:endParaRPr lang="en-IN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4" name="CustomShape 5"/>
          <p:cNvSpPr/>
          <p:nvPr/>
        </p:nvSpPr>
        <p:spPr>
          <a:xfrm>
            <a:off x="6901044" y="1908064"/>
            <a:ext cx="1551240" cy="303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IN" sz="1400" b="1" strike="noStrike" spc="-1" dirty="0"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Germinating  Buds</a:t>
            </a:r>
            <a:endParaRPr lang="en-IN" sz="1800" b="0" strike="noStrike" spc="-1" dirty="0"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9" name="Picture 8"/>
          <p:cNvPicPr/>
          <p:nvPr/>
        </p:nvPicPr>
        <p:blipFill>
          <a:blip r:embed="rId2"/>
          <a:srcRect l="31820" t="47013" r="37098" b="4756"/>
          <a:stretch/>
        </p:blipFill>
        <p:spPr>
          <a:xfrm>
            <a:off x="1570100" y="1553280"/>
            <a:ext cx="1347120" cy="2347560"/>
          </a:xfrm>
          <a:prstGeom prst="rect">
            <a:avLst/>
          </a:prstGeom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1458360" y="1227763"/>
            <a:ext cx="1701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b="1" spc="-1" dirty="0">
                <a:uFill>
                  <a:solidFill>
                    <a:srgbClr val="FFFFFF"/>
                  </a:solidFill>
                </a:uFill>
                <a:latin typeface="Calibri"/>
              </a:rPr>
              <a:t>Adventitious </a:t>
            </a:r>
            <a:r>
              <a:rPr lang="en-IN" sz="1400" b="1" spc="-1" dirty="0" smtClean="0">
                <a:uFill>
                  <a:solidFill>
                    <a:srgbClr val="FFFFFF"/>
                  </a:solidFill>
                </a:uFill>
                <a:latin typeface="Calibri"/>
              </a:rPr>
              <a:t>Buds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331759" y="3758600"/>
            <a:ext cx="12328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Bryophyllum</a:t>
            </a:r>
            <a:endParaRPr lang="en-IN" sz="1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10820" y="254677"/>
            <a:ext cx="40017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Arial"/>
              </a:rPr>
              <a:t>VEGETATIVE PROPAGATION IN PLANTS</a:t>
            </a:r>
            <a:endParaRPr lang="en-IN" sz="1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endParaRPr lang="en-US" dirty="0"/>
          </a:p>
        </p:txBody>
      </p:sp>
      <p:pic>
        <p:nvPicPr>
          <p:cNvPr id="12" name="Picture 7" descr="C:\Users\User\OneDrive\Desktop\eductional group logo-1.jf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92160" y="0"/>
            <a:ext cx="701040" cy="5994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CustomShape 1"/>
          <p:cNvSpPr/>
          <p:nvPr/>
        </p:nvSpPr>
        <p:spPr>
          <a:xfrm>
            <a:off x="272520" y="285120"/>
            <a:ext cx="8687880" cy="780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0" name="CustomShape 2"/>
          <p:cNvSpPr/>
          <p:nvPr/>
        </p:nvSpPr>
        <p:spPr>
          <a:xfrm>
            <a:off x="272520" y="1437840"/>
            <a:ext cx="8687880" cy="2889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2" name="Picture 9"/>
          <p:cNvPicPr/>
          <p:nvPr/>
        </p:nvPicPr>
        <p:blipFill>
          <a:blip r:embed="rId2"/>
          <a:stretch/>
        </p:blipFill>
        <p:spPr>
          <a:xfrm>
            <a:off x="922289" y="1407054"/>
            <a:ext cx="2031480" cy="1753560"/>
          </a:xfrm>
          <a:prstGeom prst="rect">
            <a:avLst/>
          </a:prstGeom>
          <a:ln>
            <a:noFill/>
          </a:ln>
        </p:spPr>
      </p:pic>
      <p:sp>
        <p:nvSpPr>
          <p:cNvPr id="13" name="CustomShape 5"/>
          <p:cNvSpPr/>
          <p:nvPr/>
        </p:nvSpPr>
        <p:spPr>
          <a:xfrm>
            <a:off x="5587509" y="4840020"/>
            <a:ext cx="635400" cy="303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IN" sz="1400" b="1" strike="noStrike" spc="-1" dirty="0"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Offset</a:t>
            </a:r>
            <a:endParaRPr lang="en-IN" sz="1800" b="0" strike="noStrike" spc="-1" dirty="0"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CustomShape 6"/>
          <p:cNvSpPr/>
          <p:nvPr/>
        </p:nvSpPr>
        <p:spPr>
          <a:xfrm rot="5400000">
            <a:off x="1268768" y="3422688"/>
            <a:ext cx="1443130" cy="103654"/>
          </a:xfrm>
          <a:custGeom>
            <a:avLst/>
            <a:gdLst/>
            <a:ahLst/>
            <a:cxnLst/>
            <a:rect l="l" t="t" r="r" b="b"/>
            <a:pathLst>
              <a:path w="8671" h="333">
                <a:moveTo>
                  <a:pt x="8670" y="74"/>
                </a:moveTo>
                <a:lnTo>
                  <a:pt x="2178" y="83"/>
                </a:lnTo>
                <a:lnTo>
                  <a:pt x="2191" y="0"/>
                </a:lnTo>
                <a:lnTo>
                  <a:pt x="0" y="168"/>
                </a:lnTo>
                <a:lnTo>
                  <a:pt x="2137" y="332"/>
                </a:lnTo>
                <a:lnTo>
                  <a:pt x="2150" y="249"/>
                </a:lnTo>
                <a:lnTo>
                  <a:pt x="8642" y="240"/>
                </a:lnTo>
                <a:lnTo>
                  <a:pt x="8670" y="74"/>
                </a:lnTo>
              </a:path>
            </a:pathLst>
          </a:custGeom>
          <a:solidFill>
            <a:srgbClr val="FFFF00"/>
          </a:solidFill>
          <a:ln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" name="CustomShape 7"/>
          <p:cNvSpPr/>
          <p:nvPr/>
        </p:nvSpPr>
        <p:spPr>
          <a:xfrm>
            <a:off x="339250" y="995759"/>
            <a:ext cx="871560" cy="303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IN" sz="1600" b="1" i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Eichhornia</a:t>
            </a:r>
            <a:endParaRPr lang="en-IN" sz="2000" b="0" i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0820" y="254676"/>
            <a:ext cx="58946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Arial"/>
              </a:rPr>
              <a:t>VEGETATIVE PROPAGATION IN PLANTS</a:t>
            </a:r>
            <a:endParaRPr lang="en-IN" sz="1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endParaRPr lang="en-US" dirty="0"/>
          </a:p>
        </p:txBody>
      </p:sp>
      <p:pic>
        <p:nvPicPr>
          <p:cNvPr id="29698" name="Picture 2" descr="Water hyacinth (455)"/>
          <p:cNvPicPr>
            <a:picLocks noChangeAspect="1" noChangeArrowheads="1"/>
          </p:cNvPicPr>
          <p:nvPr/>
        </p:nvPicPr>
        <p:blipFill>
          <a:blip r:embed="rId3" cstate="print"/>
          <a:srcRect b="4693"/>
          <a:stretch>
            <a:fillRect/>
          </a:stretch>
        </p:blipFill>
        <p:spPr bwMode="auto">
          <a:xfrm>
            <a:off x="4025687" y="1341119"/>
            <a:ext cx="3752428" cy="2682241"/>
          </a:xfrm>
          <a:prstGeom prst="rect">
            <a:avLst/>
          </a:prstGeom>
          <a:noFill/>
        </p:spPr>
      </p:pic>
      <p:sp>
        <p:nvSpPr>
          <p:cNvPr id="17" name="CustomShape 6"/>
          <p:cNvSpPr/>
          <p:nvPr/>
        </p:nvSpPr>
        <p:spPr>
          <a:xfrm rot="5400000">
            <a:off x="5078768" y="4123728"/>
            <a:ext cx="1443130" cy="103654"/>
          </a:xfrm>
          <a:custGeom>
            <a:avLst/>
            <a:gdLst/>
            <a:ahLst/>
            <a:cxnLst/>
            <a:rect l="l" t="t" r="r" b="b"/>
            <a:pathLst>
              <a:path w="8671" h="333">
                <a:moveTo>
                  <a:pt x="8670" y="74"/>
                </a:moveTo>
                <a:lnTo>
                  <a:pt x="2178" y="83"/>
                </a:lnTo>
                <a:lnTo>
                  <a:pt x="2191" y="0"/>
                </a:lnTo>
                <a:lnTo>
                  <a:pt x="0" y="168"/>
                </a:lnTo>
                <a:lnTo>
                  <a:pt x="2137" y="332"/>
                </a:lnTo>
                <a:lnTo>
                  <a:pt x="2150" y="249"/>
                </a:lnTo>
                <a:lnTo>
                  <a:pt x="8642" y="240"/>
                </a:lnTo>
                <a:lnTo>
                  <a:pt x="8670" y="74"/>
                </a:lnTo>
              </a:path>
            </a:pathLst>
          </a:custGeom>
          <a:solidFill>
            <a:srgbClr val="FFFF00"/>
          </a:solidFill>
          <a:ln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" name="CustomShape 5"/>
          <p:cNvSpPr/>
          <p:nvPr/>
        </p:nvSpPr>
        <p:spPr>
          <a:xfrm>
            <a:off x="1696229" y="4271060"/>
            <a:ext cx="635400" cy="303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IN" sz="1400" b="1" strike="noStrike" spc="-1" dirty="0"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Offset</a:t>
            </a:r>
            <a:endParaRPr lang="en-IN" sz="1800" b="0" strike="noStrike" spc="-1" dirty="0"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6" name="Picture 7" descr="C:\Users\User\OneDrive\Desktop\eductional group logo-1.jf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92160" y="0"/>
            <a:ext cx="701040" cy="5994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CustomShape 3"/>
          <p:cNvSpPr/>
          <p:nvPr/>
        </p:nvSpPr>
        <p:spPr>
          <a:xfrm>
            <a:off x="3208653" y="285120"/>
            <a:ext cx="3008160" cy="425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IN" sz="22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EICHHORNIA</a:t>
            </a:r>
            <a:endParaRPr lang="en-IN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0" name="CustomShape 5"/>
          <p:cNvSpPr/>
          <p:nvPr/>
        </p:nvSpPr>
        <p:spPr>
          <a:xfrm>
            <a:off x="530920" y="712840"/>
            <a:ext cx="3898840" cy="445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720" algn="just">
              <a:lnSpc>
                <a:spcPct val="100000"/>
              </a:lnSpc>
            </a:pPr>
            <a:r>
              <a:rPr lang="en-IN" sz="1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      Why known as TERROR OF BENGAL?</a:t>
            </a:r>
            <a:r>
              <a:rPr lang="en-IN" sz="1400" b="0" strike="noStrike" spc="-1" dirty="0" smtClean="0">
                <a:solidFill>
                  <a:srgbClr val="FFD32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.</a:t>
            </a:r>
            <a:endParaRPr lang="en-IN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32" name="Picture 8"/>
          <p:cNvPicPr/>
          <p:nvPr/>
        </p:nvPicPr>
        <p:blipFill>
          <a:blip r:embed="rId2"/>
          <a:srcRect l="28479" r="8812" b="-3260"/>
          <a:stretch/>
        </p:blipFill>
        <p:spPr>
          <a:xfrm>
            <a:off x="5364480" y="1899920"/>
            <a:ext cx="3373120" cy="2895600"/>
          </a:xfrm>
          <a:prstGeom prst="rect">
            <a:avLst/>
          </a:prstGeom>
          <a:ln>
            <a:noFill/>
          </a:ln>
        </p:spPr>
      </p:pic>
      <p:pic>
        <p:nvPicPr>
          <p:cNvPr id="4098" name="Picture 2" descr="Eichhornia crassipes - Wikipedi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840" y="1889966"/>
            <a:ext cx="5059680" cy="2915714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508000" y="1259840"/>
            <a:ext cx="426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latin typeface="Calibri" pitchFamily="34" charset="0"/>
                <a:cs typeface="Calibri" pitchFamily="34" charset="0"/>
              </a:rPr>
              <a:t>Eichhornia azurea	 Eichhornia heterosperma</a:t>
            </a:r>
          </a:p>
          <a:p>
            <a:r>
              <a:rPr lang="en-US" sz="1400" i="1" dirty="0" smtClean="0">
                <a:latin typeface="Calibri" pitchFamily="34" charset="0"/>
                <a:cs typeface="Calibri" pitchFamily="34" charset="0"/>
              </a:rPr>
              <a:t>Eichhornia natans	 Eichhornia diversifolia</a:t>
            </a:r>
            <a:endParaRPr lang="en-US" sz="1400" i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" name="Picture 7" descr="C:\Users\User\OneDrive\Desktop\eductional group logo-1.jf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92160" y="0"/>
            <a:ext cx="701040" cy="5994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CustomShape 2"/>
          <p:cNvSpPr/>
          <p:nvPr/>
        </p:nvSpPr>
        <p:spPr>
          <a:xfrm>
            <a:off x="272520" y="1437840"/>
            <a:ext cx="8687880" cy="2889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6" name="CustomShape 3"/>
          <p:cNvSpPr/>
          <p:nvPr/>
        </p:nvSpPr>
        <p:spPr>
          <a:xfrm>
            <a:off x="2346660" y="373639"/>
            <a:ext cx="4539600" cy="425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IN" sz="2200" b="1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ENCYSTATION AND MULTIPLE FISSION</a:t>
            </a:r>
            <a:endParaRPr lang="en-IN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37" name="Picture 5"/>
          <p:cNvPicPr/>
          <p:nvPr/>
        </p:nvPicPr>
        <p:blipFill>
          <a:blip r:embed="rId2"/>
          <a:srcRect b="16412"/>
          <a:stretch/>
        </p:blipFill>
        <p:spPr>
          <a:xfrm>
            <a:off x="1378852" y="1061660"/>
            <a:ext cx="6207480" cy="1743480"/>
          </a:xfrm>
          <a:prstGeom prst="rect">
            <a:avLst/>
          </a:prstGeom>
          <a:ln>
            <a:noFill/>
          </a:ln>
        </p:spPr>
      </p:pic>
      <p:sp>
        <p:nvSpPr>
          <p:cNvPr id="138" name="CustomShape 4"/>
          <p:cNvSpPr/>
          <p:nvPr/>
        </p:nvSpPr>
        <p:spPr>
          <a:xfrm>
            <a:off x="1147048" y="3428903"/>
            <a:ext cx="5802392" cy="103784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en-IN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Arial"/>
              </a:rPr>
              <a:t>Under unfavourable condition the Amoeba </a:t>
            </a:r>
            <a:r>
              <a:rPr lang="en-IN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Arial"/>
              </a:rPr>
              <a:t>-</a:t>
            </a:r>
            <a:r>
              <a:rPr lang="en-IN" sz="1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Arial"/>
              </a:rPr>
              <a:t>encystation</a:t>
            </a:r>
            <a:r>
              <a:rPr lang="en-IN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Arial"/>
              </a:rPr>
              <a:t>. </a:t>
            </a:r>
            <a:endParaRPr lang="en-IN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en-IN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en-IN" sz="1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Arial"/>
              </a:rPr>
              <a:t>Under </a:t>
            </a:r>
            <a:r>
              <a:rPr lang="en-IN" sz="1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Arial"/>
              </a:rPr>
              <a:t>favourable condition- (multiple </a:t>
            </a:r>
            <a:r>
              <a:rPr lang="en-IN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Arial"/>
              </a:rPr>
              <a:t>fission </a:t>
            </a:r>
            <a:r>
              <a:rPr lang="en-IN" sz="1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Arial"/>
              </a:rPr>
              <a:t>) pseudopodiospores.</a:t>
            </a:r>
            <a:endParaRPr lang="en-IN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" name="Picture 7" descr="C:\Users\User\OneDrive\Desktop\eductional group logo-1.jf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78800" y="1"/>
            <a:ext cx="914400" cy="5181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67947" y="1046951"/>
            <a:ext cx="6495893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  <a:latin typeface="Calibri" panose="020F0502020204030204" pitchFamily="34" charset="0"/>
              </a:rPr>
              <a:t>ASSINGNMENTS</a:t>
            </a:r>
          </a:p>
          <a:p>
            <a:endParaRPr lang="en-US" sz="1400" dirty="0" smtClean="0">
              <a:latin typeface="Calibri" panose="020F0502020204030204" pitchFamily="34" charset="0"/>
            </a:endParaRPr>
          </a:p>
          <a:p>
            <a:r>
              <a:rPr lang="en-US" sz="1400" dirty="0" smtClean="0">
                <a:latin typeface="Calibri" panose="020F0502020204030204" pitchFamily="34" charset="0"/>
              </a:rPr>
              <a:t>(A) Define </a:t>
            </a:r>
            <a:r>
              <a:rPr lang="en-US" sz="1400" dirty="0">
                <a:latin typeface="Calibri" panose="020F0502020204030204" pitchFamily="34" charset="0"/>
              </a:rPr>
              <a:t>clones</a:t>
            </a:r>
            <a:r>
              <a:rPr lang="en-US" sz="1400" dirty="0" smtClean="0">
                <a:latin typeface="Calibri" panose="020F0502020204030204" pitchFamily="34" charset="0"/>
              </a:rPr>
              <a:t>.</a:t>
            </a:r>
          </a:p>
          <a:p>
            <a:endParaRPr lang="en-US" sz="1400" dirty="0">
              <a:latin typeface="Calibri" panose="020F0502020204030204" pitchFamily="34" charset="0"/>
            </a:endParaRPr>
          </a:p>
          <a:p>
            <a:r>
              <a:rPr lang="en-US" sz="1400" dirty="0">
                <a:latin typeface="Calibri" panose="020F0502020204030204" pitchFamily="34" charset="0"/>
              </a:rPr>
              <a:t>(B) What is budding and how it is different in sporulation</a:t>
            </a:r>
            <a:r>
              <a:rPr lang="en-US" sz="1400" dirty="0" smtClean="0">
                <a:latin typeface="Calibri" panose="020F0502020204030204" pitchFamily="34" charset="0"/>
              </a:rPr>
              <a:t>?</a:t>
            </a:r>
          </a:p>
          <a:p>
            <a:endParaRPr lang="en-US" sz="1400" dirty="0">
              <a:latin typeface="Calibri" panose="020F0502020204030204" pitchFamily="34" charset="0"/>
            </a:endParaRPr>
          </a:p>
          <a:p>
            <a:r>
              <a:rPr lang="en-US" sz="1400" dirty="0">
                <a:latin typeface="Calibri" panose="020F0502020204030204" pitchFamily="34" charset="0"/>
              </a:rPr>
              <a:t>(C</a:t>
            </a:r>
            <a:r>
              <a:rPr lang="en-US" sz="1400" dirty="0" smtClean="0">
                <a:latin typeface="Calibri" panose="020F0502020204030204" pitchFamily="34" charset="0"/>
              </a:rPr>
              <a:t>) Name </a:t>
            </a:r>
            <a:r>
              <a:rPr lang="en-US" sz="1400" dirty="0">
                <a:latin typeface="Calibri" panose="020F0502020204030204" pitchFamily="34" charset="0"/>
              </a:rPr>
              <a:t>vegetative propagation of potato, onion, ginger, </a:t>
            </a:r>
            <a:r>
              <a:rPr lang="en-US" sz="1400" dirty="0" smtClean="0">
                <a:latin typeface="Calibri" panose="020F0502020204030204" pitchFamily="34" charset="0"/>
              </a:rPr>
              <a:t>Byrophyllum.</a:t>
            </a:r>
          </a:p>
          <a:p>
            <a:endParaRPr lang="en-US" sz="1400" dirty="0">
              <a:latin typeface="Calibri" panose="020F0502020204030204" pitchFamily="34" charset="0"/>
            </a:endParaRPr>
          </a:p>
          <a:p>
            <a:r>
              <a:rPr lang="en-US" sz="1400" dirty="0">
                <a:latin typeface="Calibri" panose="020F0502020204030204" pitchFamily="34" charset="0"/>
              </a:rPr>
              <a:t>(D</a:t>
            </a:r>
            <a:r>
              <a:rPr lang="en-US" sz="1400" dirty="0" smtClean="0">
                <a:latin typeface="Calibri" panose="020F0502020204030204" pitchFamily="34" charset="0"/>
              </a:rPr>
              <a:t>) Mention </a:t>
            </a:r>
            <a:r>
              <a:rPr lang="en-US" sz="1400" dirty="0">
                <a:latin typeface="Calibri" panose="020F0502020204030204" pitchFamily="34" charset="0"/>
              </a:rPr>
              <a:t>the characteristics of zoospores</a:t>
            </a:r>
            <a:r>
              <a:rPr lang="en-US" sz="1400" dirty="0" smtClean="0">
                <a:latin typeface="Calibri" panose="020F0502020204030204" pitchFamily="34" charset="0"/>
              </a:rPr>
              <a:t>.</a:t>
            </a:r>
          </a:p>
          <a:p>
            <a:endParaRPr lang="en-US" sz="1400" dirty="0" smtClean="0">
              <a:latin typeface="Calibri" panose="020F0502020204030204" pitchFamily="34" charset="0"/>
            </a:endParaRPr>
          </a:p>
          <a:p>
            <a:r>
              <a:rPr lang="en-US" sz="1400" dirty="0" smtClean="0">
                <a:latin typeface="Calibri" panose="020F0502020204030204" pitchFamily="34" charset="0"/>
              </a:rPr>
              <a:t>(E) Name </a:t>
            </a:r>
            <a:r>
              <a:rPr lang="en-US" sz="1400" dirty="0">
                <a:latin typeface="Calibri" panose="020F0502020204030204" pitchFamily="34" charset="0"/>
              </a:rPr>
              <a:t>the asexual buds of penicillium and </a:t>
            </a:r>
            <a:r>
              <a:rPr lang="en-US" sz="1400" dirty="0" smtClean="0">
                <a:latin typeface="Calibri" panose="020F0502020204030204" pitchFamily="34" charset="0"/>
              </a:rPr>
              <a:t>sponges.</a:t>
            </a:r>
            <a:endParaRPr lang="en-US" sz="1400" dirty="0">
              <a:latin typeface="Calibri" panose="020F0502020204030204" pitchFamily="34" charset="0"/>
            </a:endParaRPr>
          </a:p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7" descr="C:\Users\User\OneDrive\Desktop\eductional group logo-1.jf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92160" y="0"/>
            <a:ext cx="701040" cy="5994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638421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CustomShape 1"/>
          <p:cNvSpPr/>
          <p:nvPr/>
        </p:nvSpPr>
        <p:spPr>
          <a:xfrm>
            <a:off x="621360" y="743400"/>
            <a:ext cx="7800840" cy="3561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/>
          <a:lstStyle/>
          <a:p>
            <a:pPr marL="457200" algn="ctr">
              <a:lnSpc>
                <a:spcPct val="115000"/>
              </a:lnSpc>
            </a:pPr>
            <a:r>
              <a:rPr lang="en-IN" sz="4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THANKING YOU</a:t>
            </a:r>
            <a:endParaRPr lang="en-IN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algn="ctr">
              <a:lnSpc>
                <a:spcPct val="115000"/>
              </a:lnSpc>
            </a:pPr>
            <a:r>
              <a:rPr lang="en-IN" sz="40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ODM EDUCATIONAL GROUP</a:t>
            </a:r>
            <a:endParaRPr lang="en-IN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IN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" name="Picture 7" descr="C:\Users\User\OneDrive\Desktop\eductional group logo-1.jf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92160" y="0"/>
            <a:ext cx="701040" cy="5994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ustomShape 3"/>
          <p:cNvSpPr/>
          <p:nvPr/>
        </p:nvSpPr>
        <p:spPr>
          <a:xfrm>
            <a:off x="603497" y="356882"/>
            <a:ext cx="6847507" cy="40117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en-IN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2881" y="132081"/>
            <a:ext cx="8768080" cy="487058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eaLnBrk="1" hangingPunct="1">
              <a:defRPr/>
            </a:pPr>
            <a:endParaRPr lang="en-IN" b="1" dirty="0" smtClean="0">
              <a:latin typeface="Arial" charset="0"/>
              <a:cs typeface="Arial" charset="0"/>
              <a:sym typeface="Arial" charset="0"/>
            </a:endParaRPr>
          </a:p>
          <a:p>
            <a:pPr>
              <a:defRPr/>
            </a:pPr>
            <a:r>
              <a:rPr lang="en-IN" b="1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LEARNING </a:t>
            </a:r>
            <a:r>
              <a:rPr lang="en-IN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OUTCOME</a:t>
            </a:r>
          </a:p>
          <a:p>
            <a:pPr>
              <a:defRPr/>
            </a:pPr>
            <a:endParaRPr lang="en-IN" sz="1400" b="1" spc="-1" dirty="0" smtClean="0">
              <a:solidFill>
                <a:srgbClr val="FF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defRPr/>
            </a:pPr>
            <a:endParaRPr lang="en-IN" sz="1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eaLnBrk="1" hangingPunct="1">
              <a:defRPr/>
            </a:pPr>
            <a:endParaRPr lang="en-IN" b="1" dirty="0">
              <a:latin typeface="Arial" charset="0"/>
              <a:cs typeface="Arial" charset="0"/>
              <a:sym typeface="Arial" charset="0"/>
            </a:endParaRPr>
          </a:p>
          <a:p>
            <a:pPr marL="800100" lvl="1" indent="-342900" algn="just">
              <a:lnSpc>
                <a:spcPct val="250000"/>
              </a:lnSpc>
              <a:buFont typeface="Wingdings" panose="05000000000000000000" pitchFamily="2" charset="2"/>
              <a:buChar char=""/>
              <a:defRPr/>
            </a:pPr>
            <a:r>
              <a:rPr lang="en-IN" sz="1400" dirty="0">
                <a:solidFill>
                  <a:srgbClr val="333333"/>
                </a:solidFill>
                <a:latin typeface="Calibri" panose="020F0502020204030204" pitchFamily="34" charset="0"/>
                <a:ea typeface="Arial" panose="020B0604020202020204" pitchFamily="34" charset="0"/>
              </a:rPr>
              <a:t>Students will be able to </a:t>
            </a:r>
            <a:r>
              <a:rPr lang="en-IN" sz="1400" dirty="0" smtClean="0">
                <a:solidFill>
                  <a:srgbClr val="333333"/>
                </a:solidFill>
                <a:latin typeface="Calibri" panose="020F0502020204030204" pitchFamily="34" charset="0"/>
                <a:ea typeface="Arial" panose="020B0604020202020204" pitchFamily="34" charset="0"/>
              </a:rPr>
              <a:t>know the meaning of reproduction and different phases of life.</a:t>
            </a:r>
          </a:p>
          <a:p>
            <a:pPr marL="800100" lvl="1" indent="-342900" algn="just">
              <a:lnSpc>
                <a:spcPct val="250000"/>
              </a:lnSpc>
              <a:buFont typeface="Wingdings" panose="05000000000000000000" pitchFamily="2" charset="2"/>
              <a:buChar char=""/>
              <a:defRPr/>
            </a:pPr>
            <a:r>
              <a:rPr lang="en-IN" sz="1400" dirty="0">
                <a:solidFill>
                  <a:srgbClr val="333333"/>
                </a:solidFill>
                <a:latin typeface="Calibri" panose="020F0502020204030204" pitchFamily="34" charset="0"/>
                <a:ea typeface="Arial" panose="020B0604020202020204" pitchFamily="34" charset="0"/>
              </a:rPr>
              <a:t>Students </a:t>
            </a:r>
            <a:r>
              <a:rPr lang="en-IN" sz="1400" dirty="0" smtClean="0">
                <a:solidFill>
                  <a:srgbClr val="333333"/>
                </a:solidFill>
                <a:latin typeface="Calibri" panose="020F0502020204030204" pitchFamily="34" charset="0"/>
                <a:ea typeface="Arial" panose="020B0604020202020204" pitchFamily="34" charset="0"/>
              </a:rPr>
              <a:t>will </a:t>
            </a:r>
            <a:r>
              <a:rPr lang="en-IN" sz="1400" dirty="0">
                <a:solidFill>
                  <a:srgbClr val="333333"/>
                </a:solidFill>
                <a:latin typeface="Calibri" panose="020F0502020204030204" pitchFamily="34" charset="0"/>
                <a:ea typeface="Arial" panose="020B0604020202020204" pitchFamily="34" charset="0"/>
              </a:rPr>
              <a:t>be </a:t>
            </a:r>
            <a:r>
              <a:rPr lang="en-IN" sz="1400" dirty="0" smtClean="0">
                <a:solidFill>
                  <a:srgbClr val="333333"/>
                </a:solidFill>
                <a:latin typeface="Calibri" panose="020F0502020204030204" pitchFamily="34" charset="0"/>
                <a:ea typeface="Arial" panose="020B0604020202020204" pitchFamily="34" charset="0"/>
              </a:rPr>
              <a:t>familiar with the types of reproduction in organisms .</a:t>
            </a:r>
            <a:endParaRPr lang="en-IN" sz="1400" dirty="0">
              <a:ea typeface="Arial" panose="020B0604020202020204" pitchFamily="34" charset="0"/>
            </a:endParaRPr>
          </a:p>
          <a:p>
            <a:pPr marL="800100" lvl="1" indent="-342900" algn="just">
              <a:lnSpc>
                <a:spcPct val="250000"/>
              </a:lnSpc>
              <a:buFont typeface="Wingdings" panose="05000000000000000000" pitchFamily="2" charset="2"/>
              <a:buChar char=""/>
              <a:defRPr/>
            </a:pPr>
            <a:r>
              <a:rPr lang="en-IN" sz="1400" dirty="0">
                <a:solidFill>
                  <a:srgbClr val="333333"/>
                </a:solidFill>
                <a:latin typeface="Calibri" panose="020F0502020204030204" pitchFamily="34" charset="0"/>
                <a:ea typeface="Arial" panose="020B0604020202020204" pitchFamily="34" charset="0"/>
              </a:rPr>
              <a:t>They will easily </a:t>
            </a:r>
            <a:r>
              <a:rPr lang="en-IN" sz="1400" dirty="0" smtClean="0">
                <a:solidFill>
                  <a:srgbClr val="333333"/>
                </a:solidFill>
                <a:latin typeface="Calibri" panose="020F0502020204030204" pitchFamily="34" charset="0"/>
                <a:ea typeface="Arial" panose="020B0604020202020204" pitchFamily="34" charset="0"/>
              </a:rPr>
              <a:t>classify </a:t>
            </a:r>
            <a:r>
              <a:rPr lang="en-IN" sz="1400" dirty="0">
                <a:solidFill>
                  <a:srgbClr val="333333"/>
                </a:solidFill>
                <a:latin typeface="Calibri" panose="020F0502020204030204" pitchFamily="34" charset="0"/>
                <a:ea typeface="Arial" panose="020B0604020202020204" pitchFamily="34" charset="0"/>
              </a:rPr>
              <a:t>the </a:t>
            </a:r>
            <a:r>
              <a:rPr lang="en-IN" sz="1400" dirty="0" smtClean="0">
                <a:solidFill>
                  <a:srgbClr val="333333"/>
                </a:solidFill>
                <a:latin typeface="Calibri" panose="020F0502020204030204" pitchFamily="34" charset="0"/>
                <a:ea typeface="Arial" panose="020B0604020202020204" pitchFamily="34" charset="0"/>
              </a:rPr>
              <a:t>different types of asexual reproduction in lower , and higher organisms .</a:t>
            </a:r>
            <a:endParaRPr lang="en-IN" sz="1400" dirty="0">
              <a:ea typeface="Arial" panose="020B0604020202020204" pitchFamily="34" charset="0"/>
            </a:endParaRPr>
          </a:p>
          <a:p>
            <a:pPr marL="800100" lvl="1" indent="-342900" algn="just">
              <a:lnSpc>
                <a:spcPct val="250000"/>
              </a:lnSpc>
              <a:buFont typeface="Wingdings" panose="05000000000000000000" pitchFamily="2" charset="2"/>
              <a:buChar char=""/>
              <a:defRPr/>
            </a:pPr>
            <a:r>
              <a:rPr lang="en-IN" sz="1400" dirty="0">
                <a:solidFill>
                  <a:srgbClr val="333333"/>
                </a:solidFill>
                <a:latin typeface="Calibri" panose="020F0502020204030204" pitchFamily="34" charset="0"/>
                <a:ea typeface="Arial" panose="020B0604020202020204" pitchFamily="34" charset="0"/>
              </a:rPr>
              <a:t>This basic idea will create interest among the students to </a:t>
            </a:r>
            <a:r>
              <a:rPr lang="en-IN" sz="1400" dirty="0" smtClean="0">
                <a:solidFill>
                  <a:srgbClr val="333333"/>
                </a:solidFill>
                <a:latin typeface="Calibri" panose="020F0502020204030204" pitchFamily="34" charset="0"/>
                <a:ea typeface="Arial" panose="020B0604020202020204" pitchFamily="34" charset="0"/>
              </a:rPr>
              <a:t>know the asexual reproductive structures in different organisms.  </a:t>
            </a:r>
          </a:p>
          <a:p>
            <a:pPr marL="342900" indent="-342900" algn="just" eaLnBrk="1" hangingPunct="1">
              <a:lnSpc>
                <a:spcPct val="115000"/>
              </a:lnSpc>
              <a:buFont typeface="Wingdings" panose="05000000000000000000" pitchFamily="2" charset="2"/>
              <a:buChar char=""/>
              <a:defRPr/>
            </a:pPr>
            <a:endParaRPr lang="en-IN" sz="1400" dirty="0" smtClean="0">
              <a:solidFill>
                <a:srgbClr val="333333"/>
              </a:solidFill>
              <a:latin typeface="Calibri" panose="020F0502020204030204" pitchFamily="34" charset="0"/>
              <a:ea typeface="Arial" panose="020B0604020202020204" pitchFamily="34" charset="0"/>
            </a:endParaRPr>
          </a:p>
          <a:p>
            <a:pPr marL="342900" indent="-342900" algn="just" eaLnBrk="1" hangingPunct="1">
              <a:lnSpc>
                <a:spcPct val="115000"/>
              </a:lnSpc>
              <a:defRPr/>
            </a:pPr>
            <a:endParaRPr lang="en-IN" sz="1400" dirty="0">
              <a:ea typeface="Arial" panose="020B0604020202020204" pitchFamily="34" charset="0"/>
            </a:endParaRPr>
          </a:p>
          <a:p>
            <a:pPr eaLnBrk="1" hangingPunct="1">
              <a:defRPr/>
            </a:pPr>
            <a:endParaRPr lang="en-IN" b="1" dirty="0">
              <a:latin typeface="Arial" charset="0"/>
              <a:cs typeface="Arial" charset="0"/>
              <a:sym typeface="Arial" charset="0"/>
            </a:endParaRPr>
          </a:p>
        </p:txBody>
      </p:sp>
      <p:pic>
        <p:nvPicPr>
          <p:cNvPr id="5" name="Picture 7" descr="C:\Users\User\OneDrive\Desktop\eductional group logo-1.jf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92160" y="0"/>
            <a:ext cx="701040" cy="5994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79561453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CustomShape 1"/>
          <p:cNvSpPr/>
          <p:nvPr/>
        </p:nvSpPr>
        <p:spPr>
          <a:xfrm>
            <a:off x="272520" y="285120"/>
            <a:ext cx="8687880" cy="780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" name="CustomShape 2"/>
          <p:cNvSpPr/>
          <p:nvPr/>
        </p:nvSpPr>
        <p:spPr>
          <a:xfrm>
            <a:off x="272520" y="1437840"/>
            <a:ext cx="8687880" cy="2889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4" name="CustomShape 3"/>
          <p:cNvSpPr/>
          <p:nvPr/>
        </p:nvSpPr>
        <p:spPr>
          <a:xfrm>
            <a:off x="603497" y="356882"/>
            <a:ext cx="1804423" cy="40117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IN" sz="2200" b="1" strike="noStrike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LECTURE-1</a:t>
            </a:r>
            <a:endParaRPr lang="en-IN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IN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01516" y="930774"/>
            <a:ext cx="7050004" cy="397031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1400" b="1" dirty="0" smtClean="0">
              <a:latin typeface="Calibri" panose="020F0502020204030204" pitchFamily="34" charset="0"/>
            </a:endParaRPr>
          </a:p>
          <a:p>
            <a:pPr marL="285750" indent="-285750"/>
            <a:r>
              <a:rPr lang="en-US" sz="1400" b="1" dirty="0" smtClean="0">
                <a:latin typeface="Calibri" panose="020F0502020204030204" pitchFamily="34" charset="0"/>
              </a:rPr>
              <a:t>INTRODUCTION</a:t>
            </a:r>
          </a:p>
          <a:p>
            <a:endParaRPr lang="en-US" sz="1400" b="1" dirty="0" smtClean="0">
              <a:latin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 smtClean="0">
                <a:latin typeface="Calibri" panose="020F0502020204030204" pitchFamily="34" charset="0"/>
              </a:rPr>
              <a:t>LIFE SPAN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 smtClean="0">
                <a:latin typeface="Calibri" panose="020F0502020204030204" pitchFamily="34" charset="0"/>
              </a:rPr>
              <a:t>REPRODUCTION AND IT’S TYPE</a:t>
            </a:r>
          </a:p>
          <a:p>
            <a:endParaRPr lang="en-US" sz="1400" dirty="0" smtClean="0">
              <a:latin typeface="Calibri" panose="020F0502020204030204" pitchFamily="34" charset="0"/>
            </a:endParaRPr>
          </a:p>
          <a:p>
            <a:pPr marL="285750" indent="-285750"/>
            <a:r>
              <a:rPr lang="en-US" sz="1400" b="1" dirty="0" smtClean="0">
                <a:latin typeface="Calibri" panose="020F0502020204030204" pitchFamily="34" charset="0"/>
              </a:rPr>
              <a:t>ASEXUAL REPRODUCTION IN LOWER ORGANISMS</a:t>
            </a:r>
          </a:p>
          <a:p>
            <a:endParaRPr lang="en-US" sz="1400" dirty="0" smtClean="0">
              <a:latin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 smtClean="0">
                <a:latin typeface="Calibri" panose="020F0502020204030204" pitchFamily="34" charset="0"/>
              </a:rPr>
              <a:t>BINARY FISSION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 smtClean="0">
                <a:latin typeface="Calibri" panose="020F0502020204030204" pitchFamily="34" charset="0"/>
              </a:rPr>
              <a:t>BUDDING</a:t>
            </a:r>
          </a:p>
          <a:p>
            <a:endParaRPr lang="en-US" sz="1400" dirty="0" smtClean="0">
              <a:latin typeface="Calibri" panose="020F0502020204030204" pitchFamily="34" charset="0"/>
            </a:endParaRPr>
          </a:p>
          <a:p>
            <a:pPr marL="285750" indent="-285750"/>
            <a:r>
              <a:rPr lang="en-US" sz="1400" b="1" dirty="0">
                <a:latin typeface="Calibri" panose="020F0502020204030204" pitchFamily="34" charset="0"/>
              </a:rPr>
              <a:t>ASEXUAL REPRODUCTION IN ALGAE AND </a:t>
            </a:r>
            <a:r>
              <a:rPr lang="en-US" sz="1400" b="1" dirty="0" smtClean="0">
                <a:latin typeface="Calibri" panose="020F0502020204030204" pitchFamily="34" charset="0"/>
              </a:rPr>
              <a:t>FUNGI &amp; HIGHER PLANTS.</a:t>
            </a:r>
          </a:p>
          <a:p>
            <a:endParaRPr lang="en-US" sz="1400" b="1" dirty="0" smtClean="0">
              <a:latin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 smtClean="0">
                <a:latin typeface="Calibri" panose="020F0502020204030204" pitchFamily="34" charset="0"/>
              </a:rPr>
              <a:t>FRAGMENTATION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 smtClean="0">
                <a:latin typeface="Calibri" panose="020F0502020204030204" pitchFamily="34" charset="0"/>
              </a:rPr>
              <a:t>SPORULATION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 smtClean="0">
                <a:latin typeface="Calibri" panose="020F0502020204030204" pitchFamily="34" charset="0"/>
              </a:rPr>
              <a:t>ENCYSTATION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 smtClean="0">
                <a:latin typeface="Calibri" panose="020F0502020204030204" pitchFamily="34" charset="0"/>
              </a:rPr>
              <a:t>VEGETATIVE PROPAGATION AND VEGETATIVE PROPAGULES</a:t>
            </a:r>
            <a:endParaRPr lang="en-US" sz="1400" dirty="0">
              <a:latin typeface="Calibri" panose="020F0502020204030204" pitchFamily="34" charset="0"/>
            </a:endParaRPr>
          </a:p>
          <a:p>
            <a:endParaRPr lang="en-US" sz="1400" dirty="0">
              <a:latin typeface="Calibri" panose="020F0502020204030204" pitchFamily="34" charset="0"/>
            </a:endParaRPr>
          </a:p>
        </p:txBody>
      </p:sp>
      <p:pic>
        <p:nvPicPr>
          <p:cNvPr id="7" name="Picture 7" descr="C:\Users\User\OneDrive\Desktop\eductional group logo-1.jf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92160" y="0"/>
            <a:ext cx="701040" cy="5994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42761932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CustomShape 1"/>
          <p:cNvSpPr/>
          <p:nvPr/>
        </p:nvSpPr>
        <p:spPr>
          <a:xfrm>
            <a:off x="272520" y="285120"/>
            <a:ext cx="8687880" cy="780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" name="CustomShape 2"/>
          <p:cNvSpPr/>
          <p:nvPr/>
        </p:nvSpPr>
        <p:spPr>
          <a:xfrm>
            <a:off x="272520" y="1437840"/>
            <a:ext cx="8687880" cy="2889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4" name="CustomShape 3"/>
          <p:cNvSpPr/>
          <p:nvPr/>
        </p:nvSpPr>
        <p:spPr>
          <a:xfrm>
            <a:off x="830520" y="247240"/>
            <a:ext cx="7348280" cy="9313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IN" sz="2200" b="1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LIFE SPAN</a:t>
            </a:r>
            <a:endParaRPr lang="en-IN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IN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IN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Arial"/>
              </a:rPr>
              <a:t>The period from birth to the natural death of an organism represents its life span.</a:t>
            </a:r>
            <a:endParaRPr lang="en-IN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45" name="Table 4"/>
          <p:cNvGraphicFramePr/>
          <p:nvPr/>
        </p:nvGraphicFramePr>
        <p:xfrm>
          <a:off x="528320" y="1668640"/>
          <a:ext cx="8219440" cy="2736446"/>
        </p:xfrm>
        <a:graphic>
          <a:graphicData uri="http://schemas.openxmlformats.org/drawingml/2006/table">
            <a:tbl>
              <a:tblPr/>
              <a:tblGrid>
                <a:gridCol w="915391"/>
                <a:gridCol w="3372129"/>
                <a:gridCol w="3931920"/>
              </a:tblGrid>
              <a:tr h="41691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IN" sz="14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Arial"/>
                        </a:rPr>
                        <a:t>Sl</a:t>
                      </a:r>
                      <a:r>
                        <a:rPr lang="en-IN" sz="14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Arial"/>
                        </a:rPr>
                        <a:t>. No</a:t>
                      </a:r>
                      <a:r>
                        <a:rPr lang="en-IN" sz="14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Arial"/>
                        </a:rPr>
                        <a:t>. </a:t>
                      </a:r>
                      <a:endParaRPr lang="en-IN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IN" sz="14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Arial"/>
                        </a:rPr>
                        <a:t>     ORGANISMS</a:t>
                      </a:r>
                      <a:endParaRPr lang="en-IN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IN" sz="14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Arial"/>
                        </a:rPr>
                        <a:t>           LIFE SPAN</a:t>
                      </a:r>
                      <a:endParaRPr lang="en-IN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</a:tr>
              <a:tr h="39348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IN" sz="14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Arial"/>
                        </a:rPr>
                        <a:t>   1 </a:t>
                      </a:r>
                      <a:endParaRPr lang="en-IN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IN" sz="14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Arial"/>
                        </a:rPr>
                        <a:t> </a:t>
                      </a:r>
                      <a:r>
                        <a:rPr lang="en-IN" sz="1400" b="0" strike="noStrike" spc="-1" dirty="0" err="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Arial"/>
                        </a:rPr>
                        <a:t>Actinobacteria</a:t>
                      </a:r>
                      <a:endParaRPr lang="en-IN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IN" sz="1400" b="0" strike="noStrike" spc="-1" dirty="0" smtClean="0">
                          <a:solidFill>
                            <a:srgbClr val="333333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Arial"/>
                        </a:rPr>
                        <a:t>     Half a million years old</a:t>
                      </a:r>
                      <a:endParaRPr lang="en-IN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9250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IN" sz="14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Arial"/>
                        </a:rPr>
                        <a:t>   2</a:t>
                      </a:r>
                      <a:endParaRPr lang="en-IN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IN" sz="1400" b="0" i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Calibri"/>
                        </a:rPr>
                        <a:t>       </a:t>
                      </a:r>
                      <a:r>
                        <a:rPr lang="en-IN" sz="1400" b="0" i="1" strike="noStrike" spc="-1" dirty="0" err="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Calibri"/>
                        </a:rPr>
                        <a:t>Populus</a:t>
                      </a:r>
                      <a:r>
                        <a:rPr lang="en-IN" sz="1400" b="0" i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Calibri"/>
                        </a:rPr>
                        <a:t> </a:t>
                      </a:r>
                      <a:r>
                        <a:rPr lang="en-IN" sz="1400" b="0" i="1" strike="noStrike" spc="-1" dirty="0" err="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Calibri"/>
                        </a:rPr>
                        <a:t>tremuloides</a:t>
                      </a:r>
                      <a:r>
                        <a:rPr lang="en-IN" sz="1400" b="0" i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Calibri"/>
                        </a:rPr>
                        <a:t> (Q</a:t>
                      </a:r>
                      <a:r>
                        <a:rPr lang="en-IN" sz="14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Calibri"/>
                        </a:rPr>
                        <a:t>uaking aspen)</a:t>
                      </a:r>
                      <a:endParaRPr lang="en-IN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IN" sz="14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Arial"/>
                        </a:rPr>
                        <a:t>   </a:t>
                      </a:r>
                      <a:r>
                        <a:rPr lang="en-IN" sz="14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Arial"/>
                        </a:rPr>
                        <a:t>        </a:t>
                      </a:r>
                      <a:r>
                        <a:rPr lang="en-IN" sz="14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Arial"/>
                        </a:rPr>
                        <a:t>80,000 years old</a:t>
                      </a:r>
                      <a:endParaRPr lang="en-IN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37494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IN" sz="14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Arial"/>
                        </a:rPr>
                        <a:t>   3</a:t>
                      </a:r>
                      <a:endParaRPr lang="en-IN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IN" sz="1400" b="0" strike="noStrike" spc="-1" dirty="0" smtClean="0">
                          <a:solidFill>
                            <a:srgbClr val="333333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Arial"/>
                        </a:rPr>
                        <a:t>              Banyan </a:t>
                      </a:r>
                      <a:r>
                        <a:rPr lang="en-IN" sz="1400" b="0" strike="noStrike" spc="-1" dirty="0">
                          <a:solidFill>
                            <a:srgbClr val="333333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Arial"/>
                        </a:rPr>
                        <a:t>tree </a:t>
                      </a:r>
                      <a:endParaRPr lang="en-IN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IN" sz="1400" b="0" strike="noStrike" spc="-1" dirty="0">
                          <a:solidFill>
                            <a:srgbClr val="333333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Arial"/>
                        </a:rPr>
                        <a:t>   </a:t>
                      </a:r>
                      <a:r>
                        <a:rPr lang="en-IN" sz="1400" b="0" strike="noStrike" spc="-1" dirty="0" smtClean="0">
                          <a:solidFill>
                            <a:srgbClr val="333333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Arial"/>
                        </a:rPr>
                        <a:t>                    </a:t>
                      </a:r>
                      <a:r>
                        <a:rPr lang="en-IN" sz="1400" b="0" strike="noStrike" spc="-1" dirty="0">
                          <a:solidFill>
                            <a:srgbClr val="333333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Arial"/>
                        </a:rPr>
                        <a:t>500- 1000 years</a:t>
                      </a:r>
                      <a:endParaRPr lang="en-IN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2708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IN" sz="14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Arial"/>
                        </a:rPr>
                        <a:t>   4</a:t>
                      </a:r>
                      <a:endParaRPr lang="en-IN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IN" sz="1400" b="0" strike="noStrike" spc="-1" dirty="0" smtClean="0">
                          <a:solidFill>
                            <a:srgbClr val="333333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Arial"/>
                        </a:rPr>
                        <a:t>                      Mayflies</a:t>
                      </a:r>
                      <a:endParaRPr lang="en-IN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IN" sz="1400" b="0" strike="noStrike" spc="-1" dirty="0">
                          <a:solidFill>
                            <a:srgbClr val="333333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Arial"/>
                        </a:rPr>
                        <a:t>    </a:t>
                      </a:r>
                      <a:r>
                        <a:rPr lang="en-IN" sz="1400" b="0" strike="noStrike" spc="-1" dirty="0" smtClean="0">
                          <a:solidFill>
                            <a:srgbClr val="333333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Arial"/>
                        </a:rPr>
                        <a:t>         </a:t>
                      </a:r>
                      <a:r>
                        <a:rPr lang="en-IN" sz="1400" b="0" strike="noStrike" spc="-1" baseline="0" dirty="0" smtClean="0">
                          <a:solidFill>
                            <a:srgbClr val="333333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Arial"/>
                        </a:rPr>
                        <a:t>                    </a:t>
                      </a:r>
                      <a:r>
                        <a:rPr lang="en-IN" sz="1400" b="0" strike="noStrike" spc="-1" dirty="0" smtClean="0">
                          <a:solidFill>
                            <a:srgbClr val="333333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Arial"/>
                        </a:rPr>
                        <a:t>24 </a:t>
                      </a:r>
                      <a:r>
                        <a:rPr lang="en-IN" sz="1400" b="0" strike="noStrike" spc="-1" dirty="0">
                          <a:solidFill>
                            <a:srgbClr val="333333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Arial"/>
                        </a:rPr>
                        <a:t>hours</a:t>
                      </a:r>
                      <a:endParaRPr lang="en-IN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4218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IN" sz="14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Arial"/>
                        </a:rPr>
                        <a:t>   5</a:t>
                      </a:r>
                      <a:endParaRPr lang="en-IN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IN" sz="14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Arial"/>
                        </a:rPr>
                        <a:t>                             Glass </a:t>
                      </a:r>
                      <a:r>
                        <a:rPr lang="en-IN" sz="14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Arial"/>
                        </a:rPr>
                        <a:t>sponges </a:t>
                      </a:r>
                      <a:endParaRPr lang="en-IN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IN" sz="1400" b="0" strike="noStrike" spc="-1" dirty="0">
                          <a:solidFill>
                            <a:srgbClr val="333333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Arial"/>
                        </a:rPr>
                        <a:t>   </a:t>
                      </a:r>
                      <a:r>
                        <a:rPr lang="en-IN" sz="1400" b="0" strike="noStrike" spc="-1" dirty="0" smtClean="0">
                          <a:solidFill>
                            <a:srgbClr val="333333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Arial"/>
                        </a:rPr>
                        <a:t>                                            </a:t>
                      </a:r>
                      <a:r>
                        <a:rPr lang="en-IN" sz="1400" b="0" strike="noStrike" spc="-1" dirty="0">
                          <a:solidFill>
                            <a:srgbClr val="333333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Arial"/>
                        </a:rPr>
                        <a:t>10,000 years old</a:t>
                      </a:r>
                      <a:endParaRPr lang="en-IN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0969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IN" sz="14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Arial"/>
                        </a:rPr>
                        <a:t>   6</a:t>
                      </a:r>
                      <a:endParaRPr lang="en-IN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IN" sz="14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Arial"/>
                        </a:rPr>
                        <a:t>                                      Aldabra </a:t>
                      </a:r>
                      <a:r>
                        <a:rPr lang="en-IN" sz="14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Arial"/>
                        </a:rPr>
                        <a:t>giant tortoise</a:t>
                      </a:r>
                      <a:endParaRPr lang="en-IN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IN" sz="14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Arial"/>
                        </a:rPr>
                        <a:t>   </a:t>
                      </a:r>
                      <a:r>
                        <a:rPr lang="en-IN" sz="14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Arial"/>
                        </a:rPr>
                        <a:t>                                                            255 </a:t>
                      </a:r>
                      <a:r>
                        <a:rPr lang="en-IN" sz="14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Arial"/>
                        </a:rPr>
                        <a:t>years   </a:t>
                      </a:r>
                      <a:endParaRPr lang="en-IN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</a:tbl>
          </a:graphicData>
        </a:graphic>
      </p:graphicFrame>
      <p:pic>
        <p:nvPicPr>
          <p:cNvPr id="7" name="Picture 7" descr="C:\Users\User\OneDrive\Desktop\eductional group logo-1.jf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92160" y="0"/>
            <a:ext cx="701040" cy="5994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CustomShape 2"/>
          <p:cNvSpPr/>
          <p:nvPr/>
        </p:nvSpPr>
        <p:spPr>
          <a:xfrm>
            <a:off x="272520" y="1437840"/>
            <a:ext cx="8687880" cy="2889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9" name="CustomShape 3"/>
          <p:cNvSpPr/>
          <p:nvPr/>
        </p:nvSpPr>
        <p:spPr>
          <a:xfrm>
            <a:off x="2647620" y="481017"/>
            <a:ext cx="3195720" cy="4255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IN" sz="2200" b="1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TYPES OF REPRODUCTION</a:t>
            </a:r>
            <a:endParaRPr lang="en-IN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" name="CustomShape 4"/>
          <p:cNvSpPr/>
          <p:nvPr/>
        </p:nvSpPr>
        <p:spPr>
          <a:xfrm>
            <a:off x="1114560" y="1151280"/>
            <a:ext cx="7230960" cy="3034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IN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Based on whether there is one or two organisms taking part in the process of reproduction</a:t>
            </a:r>
            <a:endParaRPr lang="en-IN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" name="CustomShape 5"/>
          <p:cNvSpPr/>
          <p:nvPr/>
        </p:nvSpPr>
        <p:spPr>
          <a:xfrm>
            <a:off x="1152000" y="1827000"/>
            <a:ext cx="7156080" cy="264225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IN" sz="1400" b="1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ASEXUAL </a:t>
            </a:r>
            <a:r>
              <a:rPr lang="en-IN" sz="1400" b="1" strike="noStrike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REPRODUCTON</a:t>
            </a:r>
          </a:p>
          <a:p>
            <a:pPr>
              <a:lnSpc>
                <a:spcPct val="100000"/>
              </a:lnSpc>
            </a:pPr>
            <a:endParaRPr lang="en-IN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IN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When the offspring is produced by single parents with or without the involvement of gamete formation, the reproduction is called asexual reproduction.</a:t>
            </a:r>
            <a:endParaRPr lang="en-IN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IN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936000" indent="36000">
              <a:lnSpc>
                <a:spcPct val="100000"/>
              </a:lnSpc>
            </a:pPr>
            <a:endParaRPr lang="en-IN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936000" indent="-898920">
              <a:lnSpc>
                <a:spcPct val="100000"/>
              </a:lnSpc>
            </a:pPr>
            <a:r>
              <a:rPr lang="en-IN" sz="1400" b="1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SEXUAL </a:t>
            </a:r>
            <a:r>
              <a:rPr lang="en-IN" sz="1400" b="1" strike="noStrike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REPRODUCTION</a:t>
            </a:r>
          </a:p>
          <a:p>
            <a:pPr marL="936000" indent="-898920">
              <a:lnSpc>
                <a:spcPct val="100000"/>
              </a:lnSpc>
            </a:pPr>
            <a:r>
              <a:rPr lang="en-IN" sz="1400" b="1" strike="noStrike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endParaRPr lang="en-IN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936000" indent="-898920">
              <a:lnSpc>
                <a:spcPct val="100000"/>
              </a:lnSpc>
            </a:pPr>
            <a:r>
              <a:rPr lang="en-IN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When two parents (opposite sex) participates in reproduction process and also involves the</a:t>
            </a:r>
            <a:endParaRPr lang="en-IN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936000" indent="-898920">
              <a:lnSpc>
                <a:spcPct val="100000"/>
              </a:lnSpc>
            </a:pPr>
            <a:r>
              <a:rPr lang="en-IN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fusion of male and female  gametes, it is called sexual reproduction. </a:t>
            </a:r>
            <a:r>
              <a:rPr lang="en-IN" sz="1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	</a:t>
            </a:r>
            <a:endParaRPr lang="en-IN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936000" indent="36000">
              <a:lnSpc>
                <a:spcPct val="100000"/>
              </a:lnSpc>
            </a:pPr>
            <a:endParaRPr lang="en-IN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" name="Picture 7" descr="C:\Users\User\OneDrive\Desktop\eductional group logo-1.jf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92160" y="0"/>
            <a:ext cx="701040" cy="5994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CustomShape 1"/>
          <p:cNvSpPr/>
          <p:nvPr/>
        </p:nvSpPr>
        <p:spPr>
          <a:xfrm>
            <a:off x="2296480" y="256000"/>
            <a:ext cx="3254076" cy="5787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/>
          <a:lstStyle/>
          <a:p>
            <a:pPr>
              <a:lnSpc>
                <a:spcPct val="100000"/>
              </a:lnSpc>
            </a:pPr>
            <a:r>
              <a:rPr lang="en-IN" sz="2200" b="1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ASEXUAL REPRODUCTION</a:t>
            </a:r>
            <a:endParaRPr lang="en-IN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" name="CustomShape 3"/>
          <p:cNvSpPr/>
          <p:nvPr/>
        </p:nvSpPr>
        <p:spPr>
          <a:xfrm>
            <a:off x="406400" y="1172230"/>
            <a:ext cx="5628640" cy="323720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742950" lvl="1" indent="-285750">
              <a:buFont typeface="Wingdings" panose="05000000000000000000" pitchFamily="2" charset="2"/>
              <a:buChar char="Ø"/>
            </a:pPr>
            <a:endParaRPr lang="en-IN" sz="14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  <a:ea typeface="DejaVu Sans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IN" sz="1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r>
              <a:rPr lang="en-IN" sz="1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O</a:t>
            </a:r>
            <a:r>
              <a:rPr lang="en-IN" sz="1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rganisms with relatively simpler  organizations.</a:t>
            </a:r>
            <a:endParaRPr lang="en-IN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IN" sz="18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IN" sz="14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 Uniparental.</a:t>
            </a:r>
            <a:endParaRPr lang="en-IN" b="1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IN" sz="18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IN" sz="1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With/without involvement of gamete formation.</a:t>
            </a:r>
          </a:p>
          <a:p>
            <a:pPr>
              <a:lnSpc>
                <a:spcPct val="100000"/>
              </a:lnSpc>
            </a:pPr>
            <a:endParaRPr lang="en-IN" sz="18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en-IN" sz="14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DejaVu Sans"/>
              </a:rPr>
              <a:t>G</a:t>
            </a:r>
            <a:r>
              <a:rPr lang="en-IN" sz="14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enetically</a:t>
            </a:r>
            <a:r>
              <a:rPr lang="en-IN" sz="1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and </a:t>
            </a:r>
            <a:r>
              <a:rPr lang="en-IN" sz="14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morphologically</a:t>
            </a:r>
            <a:r>
              <a:rPr lang="en-IN" sz="1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s</a:t>
            </a:r>
            <a:r>
              <a:rPr lang="en-IN" sz="14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imilar</a:t>
            </a:r>
            <a:r>
              <a:rPr lang="en-IN" sz="1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organisms.</a:t>
            </a:r>
            <a:endParaRPr lang="en-IN" sz="14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ea typeface="DejaVu Sans"/>
            </a:endParaRPr>
          </a:p>
          <a:p>
            <a:pPr algn="just">
              <a:lnSpc>
                <a:spcPct val="100000"/>
              </a:lnSpc>
            </a:pPr>
            <a:endParaRPr lang="en-IN" sz="14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en-IN" sz="14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cs typeface="Calibri" pitchFamily="34" charset="0"/>
              </a:rPr>
              <a:t>No variation</a:t>
            </a:r>
            <a:r>
              <a:rPr lang="en-IN" sz="1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.</a:t>
            </a:r>
            <a:endParaRPr lang="en-IN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" name="Right Arrow 3"/>
          <p:cNvSpPr/>
          <p:nvPr/>
        </p:nvSpPr>
        <p:spPr>
          <a:xfrm rot="14306514" flipV="1">
            <a:off x="7002004" y="4029805"/>
            <a:ext cx="1139912" cy="11474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95317" y="1325366"/>
            <a:ext cx="2663355" cy="218839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522930" y="4591804"/>
            <a:ext cx="7834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clones</a:t>
            </a:r>
            <a:endParaRPr lang="en-US" dirty="0"/>
          </a:p>
        </p:txBody>
      </p:sp>
      <p:pic>
        <p:nvPicPr>
          <p:cNvPr id="9" name="Picture 7" descr="C:\Users\User\OneDrive\Desktop\eductional group logo-1.jf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92160" y="0"/>
            <a:ext cx="701040" cy="5994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CustomShape 3"/>
          <p:cNvSpPr/>
          <p:nvPr/>
        </p:nvSpPr>
        <p:spPr>
          <a:xfrm>
            <a:off x="491040" y="309240"/>
            <a:ext cx="4309560" cy="425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IN" sz="22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TYPES OF ASEXUAL REPRODUCTION</a:t>
            </a:r>
            <a:endParaRPr lang="en-IN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CustomShape 4"/>
          <p:cNvSpPr/>
          <p:nvPr/>
        </p:nvSpPr>
        <p:spPr>
          <a:xfrm>
            <a:off x="1171400" y="991960"/>
            <a:ext cx="1327960" cy="288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IN" sz="1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Binary </a:t>
            </a:r>
            <a:r>
              <a:rPr lang="en-IN" sz="14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fission</a:t>
            </a:r>
            <a:endParaRPr lang="en-IN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61" name="Picture 6"/>
          <p:cNvPicPr/>
          <p:nvPr/>
        </p:nvPicPr>
        <p:blipFill>
          <a:blip r:embed="rId2"/>
          <a:stretch/>
        </p:blipFill>
        <p:spPr>
          <a:xfrm>
            <a:off x="2699346" y="886580"/>
            <a:ext cx="3532680" cy="1389960"/>
          </a:xfrm>
          <a:prstGeom prst="rect">
            <a:avLst/>
          </a:prstGeom>
          <a:ln>
            <a:noFill/>
          </a:ln>
        </p:spPr>
      </p:pic>
      <p:sp>
        <p:nvSpPr>
          <p:cNvPr id="62" name="CustomShape 5"/>
          <p:cNvSpPr/>
          <p:nvPr/>
        </p:nvSpPr>
        <p:spPr>
          <a:xfrm>
            <a:off x="304800" y="2131120"/>
            <a:ext cx="1066200" cy="337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IN" sz="14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Budding</a:t>
            </a:r>
            <a:r>
              <a:rPr lang="en-IN" sz="1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r>
              <a:rPr lang="en-IN" sz="1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lang="en-IN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63" name="Picture 8"/>
          <p:cNvPicPr/>
          <p:nvPr/>
        </p:nvPicPr>
        <p:blipFill>
          <a:blip r:embed="rId3"/>
          <a:srcRect t="1351" b="25580"/>
          <a:stretch/>
        </p:blipFill>
        <p:spPr>
          <a:xfrm>
            <a:off x="610526" y="2590800"/>
            <a:ext cx="2427314" cy="1910080"/>
          </a:xfrm>
          <a:prstGeom prst="rect">
            <a:avLst/>
          </a:prstGeom>
          <a:ln>
            <a:noFill/>
          </a:ln>
        </p:spPr>
      </p:pic>
      <p:pic>
        <p:nvPicPr>
          <p:cNvPr id="64" name="Picture 9"/>
          <p:cNvPicPr/>
          <p:nvPr/>
        </p:nvPicPr>
        <p:blipFill>
          <a:blip r:embed="rId4"/>
          <a:srcRect t="11389"/>
          <a:stretch/>
        </p:blipFill>
        <p:spPr>
          <a:xfrm>
            <a:off x="6055360" y="2194560"/>
            <a:ext cx="1820826" cy="2132140"/>
          </a:xfrm>
          <a:prstGeom prst="rect">
            <a:avLst/>
          </a:prstGeom>
          <a:ln>
            <a:noFill/>
          </a:ln>
        </p:spPr>
      </p:pic>
      <p:sp>
        <p:nvSpPr>
          <p:cNvPr id="65" name="CustomShape 6"/>
          <p:cNvSpPr/>
          <p:nvPr/>
        </p:nvSpPr>
        <p:spPr>
          <a:xfrm>
            <a:off x="6291904" y="4413300"/>
            <a:ext cx="1452240" cy="303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IN" sz="1400" b="1" strike="noStrike" spc="-1" dirty="0"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Budding in Hydra</a:t>
            </a:r>
            <a:endParaRPr lang="en-IN" sz="1800" b="0" strike="noStrike" spc="-1" dirty="0"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CustomShape 7"/>
          <p:cNvSpPr/>
          <p:nvPr/>
        </p:nvSpPr>
        <p:spPr>
          <a:xfrm>
            <a:off x="879860" y="2568220"/>
            <a:ext cx="2106000" cy="303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IN" sz="1400" b="1" strike="noStrike" spc="-1" dirty="0"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Developing </a:t>
            </a:r>
            <a:r>
              <a:rPr lang="en-IN" sz="1400" b="1" strike="noStrike" spc="-1" dirty="0" smtClean="0"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Buds</a:t>
            </a:r>
            <a:endParaRPr lang="en-IN" sz="1800" b="0" strike="noStrike" spc="-1" dirty="0"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" name="CustomShape 8"/>
          <p:cNvSpPr/>
          <p:nvPr/>
        </p:nvSpPr>
        <p:spPr>
          <a:xfrm>
            <a:off x="1139266" y="4660580"/>
            <a:ext cx="1406520" cy="303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IN" sz="1400" b="1" strike="noStrike" spc="-1" dirty="0"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Budding In Yeast</a:t>
            </a:r>
            <a:endParaRPr lang="en-IN" sz="1800" b="0" strike="noStrike" spc="-1" dirty="0"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2" name="Picture 7" descr="C:\Users\User\OneDrive\Desktop\eductional group logo-1.jf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92160" y="0"/>
            <a:ext cx="701040" cy="5994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CustomShape 1"/>
          <p:cNvSpPr/>
          <p:nvPr/>
        </p:nvSpPr>
        <p:spPr>
          <a:xfrm>
            <a:off x="-395300" y="397040"/>
            <a:ext cx="8687880" cy="780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0" name="CustomShape 2"/>
          <p:cNvSpPr/>
          <p:nvPr/>
        </p:nvSpPr>
        <p:spPr>
          <a:xfrm>
            <a:off x="272520" y="1437840"/>
            <a:ext cx="8687880" cy="2889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1" name="CustomShape 3"/>
          <p:cNvSpPr/>
          <p:nvPr/>
        </p:nvSpPr>
        <p:spPr>
          <a:xfrm>
            <a:off x="1378086" y="165672"/>
            <a:ext cx="5719320" cy="425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IN" sz="2200" b="1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Arial"/>
              </a:rPr>
              <a:t>ASEXUAL REPRODUCTION IN ALGAE AND FUNGI</a:t>
            </a:r>
            <a:endParaRPr lang="en-IN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2" name="CustomShape 4"/>
          <p:cNvSpPr/>
          <p:nvPr/>
        </p:nvSpPr>
        <p:spPr>
          <a:xfrm>
            <a:off x="261360" y="868320"/>
            <a:ext cx="1875665" cy="729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en-IN" sz="14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SPORULATION</a:t>
            </a:r>
            <a:endParaRPr lang="en-IN" sz="14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</a:endParaRPr>
          </a:p>
        </p:txBody>
      </p:sp>
      <p:pic>
        <p:nvPicPr>
          <p:cNvPr id="73" name="Picture 6"/>
          <p:cNvPicPr/>
          <p:nvPr/>
        </p:nvPicPr>
        <p:blipFill>
          <a:blip r:embed="rId2"/>
          <a:srcRect l="55943" r="11910" b="58946"/>
          <a:stretch/>
        </p:blipFill>
        <p:spPr>
          <a:xfrm>
            <a:off x="2231132" y="822560"/>
            <a:ext cx="1509840" cy="1625527"/>
          </a:xfrm>
          <a:prstGeom prst="rect">
            <a:avLst/>
          </a:prstGeom>
          <a:ln>
            <a:noFill/>
          </a:ln>
        </p:spPr>
      </p:pic>
      <p:sp>
        <p:nvSpPr>
          <p:cNvPr id="74" name="CustomShape 5"/>
          <p:cNvSpPr/>
          <p:nvPr/>
        </p:nvSpPr>
        <p:spPr>
          <a:xfrm>
            <a:off x="2488532" y="2443775"/>
            <a:ext cx="995040" cy="303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IN" sz="1400" b="1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Penicillium</a:t>
            </a:r>
            <a:endParaRPr lang="en-IN" sz="1800" b="0" i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5" name="CustomShape 6"/>
          <p:cNvSpPr/>
          <p:nvPr/>
        </p:nvSpPr>
        <p:spPr>
          <a:xfrm>
            <a:off x="3656552" y="854459"/>
            <a:ext cx="769320" cy="303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en-IN" sz="1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conidia</a:t>
            </a:r>
            <a:r>
              <a:rPr lang="en-IN" sz="1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lang="en-IN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6" name="Picture 9"/>
          <p:cNvPicPr/>
          <p:nvPr/>
        </p:nvPicPr>
        <p:blipFill>
          <a:blip r:embed="rId2"/>
          <a:srcRect r="58110" b="60478"/>
          <a:stretch/>
        </p:blipFill>
        <p:spPr>
          <a:xfrm>
            <a:off x="5689234" y="962146"/>
            <a:ext cx="2064960" cy="1447920"/>
          </a:xfrm>
          <a:prstGeom prst="rect">
            <a:avLst/>
          </a:prstGeom>
          <a:ln>
            <a:noFill/>
          </a:ln>
        </p:spPr>
      </p:pic>
      <p:sp>
        <p:nvSpPr>
          <p:cNvPr id="77" name="CustomShape 7"/>
          <p:cNvSpPr/>
          <p:nvPr/>
        </p:nvSpPr>
        <p:spPr>
          <a:xfrm>
            <a:off x="6018120" y="2368559"/>
            <a:ext cx="1416960" cy="303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IN" sz="1400" b="1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Chlamydomonas</a:t>
            </a:r>
            <a:endParaRPr lang="en-IN" sz="1800" b="0" i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8" name="CustomShape 8"/>
          <p:cNvSpPr/>
          <p:nvPr/>
        </p:nvSpPr>
        <p:spPr>
          <a:xfrm>
            <a:off x="5895366" y="768081"/>
            <a:ext cx="1476360" cy="303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en-IN" sz="1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Motile Zoospores</a:t>
            </a:r>
            <a:endParaRPr lang="en-IN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0" name="Picture 13"/>
          <p:cNvPicPr/>
          <p:nvPr/>
        </p:nvPicPr>
        <p:blipFill>
          <a:blip r:embed="rId3"/>
          <a:srcRect l="42879" t="23034" b="17312"/>
          <a:stretch/>
        </p:blipFill>
        <p:spPr>
          <a:xfrm>
            <a:off x="5699738" y="3362107"/>
            <a:ext cx="1753920" cy="1047240"/>
          </a:xfrm>
          <a:prstGeom prst="rect">
            <a:avLst/>
          </a:prstGeom>
          <a:ln>
            <a:noFill/>
          </a:ln>
        </p:spPr>
      </p:pic>
      <p:sp>
        <p:nvSpPr>
          <p:cNvPr id="81" name="CustomShape 9"/>
          <p:cNvSpPr/>
          <p:nvPr/>
        </p:nvSpPr>
        <p:spPr>
          <a:xfrm>
            <a:off x="7911742" y="3463580"/>
            <a:ext cx="958320" cy="303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IN" sz="1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Fragments</a:t>
            </a:r>
            <a:endParaRPr lang="en-IN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2" name="Picture 15"/>
          <p:cNvPicPr/>
          <p:nvPr/>
        </p:nvPicPr>
        <p:blipFill>
          <a:blip r:embed="rId2"/>
          <a:srcRect l="49991" t="56219" r="7184" b="2372"/>
          <a:stretch/>
        </p:blipFill>
        <p:spPr>
          <a:xfrm>
            <a:off x="1572498" y="3345904"/>
            <a:ext cx="1632600" cy="1240560"/>
          </a:xfrm>
          <a:prstGeom prst="rect">
            <a:avLst/>
          </a:prstGeom>
          <a:ln>
            <a:noFill/>
          </a:ln>
        </p:spPr>
      </p:pic>
      <p:sp>
        <p:nvSpPr>
          <p:cNvPr id="83" name="CustomShape 10"/>
          <p:cNvSpPr/>
          <p:nvPr/>
        </p:nvSpPr>
        <p:spPr>
          <a:xfrm>
            <a:off x="1863520" y="4674960"/>
            <a:ext cx="725040" cy="303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IN" sz="1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Sponge</a:t>
            </a:r>
            <a:endParaRPr lang="en-IN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4" name="CustomShape 11"/>
          <p:cNvSpPr/>
          <p:nvPr/>
        </p:nvSpPr>
        <p:spPr>
          <a:xfrm>
            <a:off x="363987" y="2709561"/>
            <a:ext cx="879120" cy="303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IN" sz="14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GEMMULATION</a:t>
            </a:r>
            <a:endParaRPr lang="en-IN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5" name="CustomShape 12"/>
          <p:cNvSpPr/>
          <p:nvPr/>
        </p:nvSpPr>
        <p:spPr>
          <a:xfrm>
            <a:off x="392082" y="3474400"/>
            <a:ext cx="976680" cy="303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IN" sz="1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Gemmules</a:t>
            </a:r>
            <a:endParaRPr lang="en-IN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6" name="CustomShape 13"/>
          <p:cNvSpPr/>
          <p:nvPr/>
        </p:nvSpPr>
        <p:spPr>
          <a:xfrm rot="1240542">
            <a:off x="1344597" y="3796439"/>
            <a:ext cx="876946" cy="45719"/>
          </a:xfrm>
          <a:custGeom>
            <a:avLst/>
            <a:gdLst/>
            <a:ahLst/>
            <a:cxnLst/>
            <a:rect l="l" t="t" r="r" b="b"/>
            <a:pathLst>
              <a:path w="4001" h="602">
                <a:moveTo>
                  <a:pt x="0" y="150"/>
                </a:moveTo>
                <a:lnTo>
                  <a:pt x="3000" y="150"/>
                </a:lnTo>
                <a:lnTo>
                  <a:pt x="3000" y="0"/>
                </a:lnTo>
                <a:lnTo>
                  <a:pt x="4000" y="300"/>
                </a:lnTo>
                <a:lnTo>
                  <a:pt x="3000" y="601"/>
                </a:lnTo>
                <a:lnTo>
                  <a:pt x="3000" y="450"/>
                </a:lnTo>
                <a:lnTo>
                  <a:pt x="0" y="450"/>
                </a:lnTo>
                <a:lnTo>
                  <a:pt x="0" y="150"/>
                </a:lnTo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TextBox 1"/>
          <p:cNvSpPr txBox="1"/>
          <p:nvPr/>
        </p:nvSpPr>
        <p:spPr>
          <a:xfrm>
            <a:off x="4890499" y="3041895"/>
            <a:ext cx="15616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Calibri" panose="020F0502020204030204" pitchFamily="34" charset="0"/>
              </a:rPr>
              <a:t>FRAGMENTATION</a:t>
            </a:r>
            <a:endParaRPr lang="en-US" sz="1400" b="1" dirty="0">
              <a:latin typeface="Calibri" panose="020F0502020204030204" pitchFamily="34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1568880" y="3269880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1721280" y="3422280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7530197" y="3605435"/>
            <a:ext cx="39556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080465" y="4524260"/>
            <a:ext cx="1765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Calibri" panose="020F0502020204030204" pitchFamily="34" charset="0"/>
              </a:rPr>
              <a:t>SPIROGYRA</a:t>
            </a:r>
            <a:endParaRPr lang="en-US" sz="1400" b="1" dirty="0">
              <a:latin typeface="Calibri" panose="020F0502020204030204" pitchFamily="34" charset="0"/>
            </a:endParaRPr>
          </a:p>
        </p:txBody>
      </p:sp>
      <p:pic>
        <p:nvPicPr>
          <p:cNvPr id="25" name="Picture 7" descr="C:\Users\User\OneDrive\Desktop\eductional group logo-1.jf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92160" y="0"/>
            <a:ext cx="701040" cy="5994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CustomShape 1"/>
          <p:cNvSpPr/>
          <p:nvPr/>
        </p:nvSpPr>
        <p:spPr>
          <a:xfrm>
            <a:off x="272520" y="285120"/>
            <a:ext cx="8687880" cy="780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9" name="CustomShape 2"/>
          <p:cNvSpPr/>
          <p:nvPr/>
        </p:nvSpPr>
        <p:spPr>
          <a:xfrm>
            <a:off x="272520" y="1437840"/>
            <a:ext cx="8687880" cy="2889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0" name="CustomShape 3"/>
          <p:cNvSpPr/>
          <p:nvPr/>
        </p:nvSpPr>
        <p:spPr>
          <a:xfrm>
            <a:off x="1793160" y="299880"/>
            <a:ext cx="4603680" cy="425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IN" sz="22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Arial"/>
              </a:rPr>
              <a:t>VEGETATIVE PROPAGATION IN PLANTS</a:t>
            </a:r>
            <a:endParaRPr lang="en-IN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1" name="CustomShape 4"/>
          <p:cNvSpPr/>
          <p:nvPr/>
        </p:nvSpPr>
        <p:spPr>
          <a:xfrm>
            <a:off x="1009080" y="903600"/>
            <a:ext cx="6783120" cy="516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IN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Vegetative reproduction occurs by vegetative propagules.</a:t>
            </a:r>
            <a:endParaRPr lang="en-IN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IN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Vegetative propagules: the structures which are capable of giving rise to a new plant.</a:t>
            </a:r>
            <a:endParaRPr lang="en-IN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92" name="Table 5"/>
          <p:cNvGraphicFramePr/>
          <p:nvPr>
            <p:extLst>
              <p:ext uri="{D42A27DB-BD31-4B8C-83A1-F6EECF244321}">
                <p14:modId xmlns:p14="http://schemas.microsoft.com/office/powerpoint/2010/main" xmlns="" val="2508770848"/>
              </p:ext>
            </p:extLst>
          </p:nvPr>
        </p:nvGraphicFramePr>
        <p:xfrm>
          <a:off x="1055728" y="1633373"/>
          <a:ext cx="6801480" cy="2818440"/>
        </p:xfrm>
        <a:graphic>
          <a:graphicData uri="http://schemas.openxmlformats.org/drawingml/2006/table">
            <a:tbl>
              <a:tblPr/>
              <a:tblGrid>
                <a:gridCol w="852840"/>
                <a:gridCol w="2521440"/>
                <a:gridCol w="3427200"/>
              </a:tblGrid>
              <a:tr h="357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IN" sz="14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Arial"/>
                        </a:rPr>
                        <a:t>Sl. No.</a:t>
                      </a:r>
                      <a:endParaRPr lang="en-IN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IN" sz="14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Arial"/>
                        </a:rPr>
                        <a:t>            PLANTS</a:t>
                      </a:r>
                      <a:endParaRPr lang="en-IN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IN" sz="14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Arial"/>
                        </a:rPr>
                        <a:t>     VEGETATIVE PROPAGULES   </a:t>
                      </a:r>
                      <a:endParaRPr lang="en-IN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</a:tr>
              <a:tr h="4100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IN" sz="14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Arial"/>
                        </a:rPr>
                        <a:t>     1</a:t>
                      </a:r>
                      <a:endParaRPr lang="en-IN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IN" sz="14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Arial"/>
                        </a:rPr>
                        <a:t>      Potato</a:t>
                      </a:r>
                      <a:endParaRPr lang="en-IN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IN" sz="14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Arial"/>
                        </a:rPr>
                        <a:t>            Tuber</a:t>
                      </a:r>
                      <a:endParaRPr lang="en-IN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4100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IN" sz="14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Arial"/>
                        </a:rPr>
                        <a:t>     2</a:t>
                      </a:r>
                      <a:endParaRPr lang="en-IN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IN" sz="14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Arial"/>
                        </a:rPr>
                        <a:t>      Onion</a:t>
                      </a:r>
                      <a:endParaRPr lang="en-IN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IN" sz="14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Arial"/>
                        </a:rPr>
                        <a:t>            Bulb</a:t>
                      </a:r>
                      <a:endParaRPr lang="en-IN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4100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IN" sz="14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Arial"/>
                        </a:rPr>
                        <a:t>     3</a:t>
                      </a:r>
                      <a:endParaRPr lang="en-IN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IN" sz="14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Arial"/>
                        </a:rPr>
                        <a:t>      Ginger</a:t>
                      </a:r>
                      <a:endParaRPr lang="en-IN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IN" sz="14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Arial"/>
                        </a:rPr>
                        <a:t>            Rhizome</a:t>
                      </a:r>
                      <a:endParaRPr lang="en-IN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4100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IN" sz="14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Arial"/>
                        </a:rPr>
                        <a:t>     4</a:t>
                      </a:r>
                      <a:endParaRPr lang="en-IN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IN" sz="14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Arial"/>
                        </a:rPr>
                        <a:t>      Bryophylum</a:t>
                      </a:r>
                      <a:endParaRPr lang="en-IN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IN" sz="14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Arial"/>
                        </a:rPr>
                        <a:t>            Leaf Buds</a:t>
                      </a:r>
                      <a:endParaRPr lang="en-IN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4100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IN" sz="14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Arial"/>
                        </a:rPr>
                        <a:t>     5</a:t>
                      </a:r>
                      <a:endParaRPr lang="en-IN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IN" sz="14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Arial"/>
                        </a:rPr>
                        <a:t>      Agave</a:t>
                      </a:r>
                      <a:endParaRPr lang="en-IN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IN" sz="14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Arial"/>
                        </a:rPr>
                        <a:t>            Bulbil</a:t>
                      </a:r>
                      <a:endParaRPr lang="en-IN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4104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IN" sz="14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Arial"/>
                        </a:rPr>
                        <a:t>     6</a:t>
                      </a:r>
                      <a:endParaRPr lang="en-IN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IN" sz="14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Arial"/>
                        </a:rPr>
                        <a:t>      Eichornia</a:t>
                      </a:r>
                      <a:endParaRPr lang="en-IN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IN" sz="14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Arial"/>
                        </a:rPr>
                        <a:t>            Offsets</a:t>
                      </a:r>
                      <a:endParaRPr lang="en-IN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</a:tbl>
          </a:graphicData>
        </a:graphic>
      </p:graphicFrame>
      <p:pic>
        <p:nvPicPr>
          <p:cNvPr id="8" name="Picture 7" descr="C:\Users\User\OneDrive\Desktop\eductional group logo-1.jf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92160" y="0"/>
            <a:ext cx="701040" cy="5994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733</TotalTime>
  <Words>559</Words>
  <Application>Microsoft Office PowerPoint</Application>
  <PresentationFormat>On-screen Show (16:9)</PresentationFormat>
  <Paragraphs>166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user</dc:creator>
  <dc:description/>
  <cp:lastModifiedBy>User</cp:lastModifiedBy>
  <cp:revision>79</cp:revision>
  <dcterms:modified xsi:type="dcterms:W3CDTF">2022-05-05T02:12:17Z</dcterms:modified>
  <dc:language>en-IN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12</vt:i4>
  </property>
  <property fmtid="{D5CDD505-2E9C-101B-9397-08002B2CF9AE}" pid="8" name="PresentationFormat">
    <vt:lpwstr>On-screen Show (16:9)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12</vt:i4>
  </property>
</Properties>
</file>