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304" r:id="rId3"/>
    <p:sldId id="301" r:id="rId4"/>
    <p:sldId id="257" r:id="rId5"/>
    <p:sldId id="309" r:id="rId6"/>
    <p:sldId id="306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9">
          <p15:clr>
            <a:srgbClr val="A4A3A4"/>
          </p15:clr>
        </p15:guide>
        <p15:guide id="2" pos="388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/>
  <p:cmAuthor id="2" name="Vedanshi Panda" initials="VP" lastIdx="1" clrIdx="1">
    <p:extLst>
      <p:ext uri="{19B8F6BF-5375-455C-9EA6-DF929625EA0E}">
        <p15:presenceInfo xmlns:p15="http://schemas.microsoft.com/office/powerpoint/2012/main" userId="58e2bb57fd92902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56" y="66"/>
      </p:cViewPr>
      <p:guideLst>
        <p:guide orient="horz" pos="2659"/>
        <p:guide pos="38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C34C-CE87-4AEA-AED8-E89707CCE2B5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5CFCC-736E-4065-AB7D-439FEC30E7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7/25/2021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46054" y="1916832"/>
            <a:ext cx="7726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WELCOME TO ONLINE CLASS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39616" y="2732822"/>
            <a:ext cx="842761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  	3 ( ‘</a:t>
            </a:r>
            <a:r>
              <a:rPr lang="en-US" sz="3200" b="1" dirty="0" err="1"/>
              <a:t>oa</a:t>
            </a:r>
            <a:r>
              <a:rPr lang="en-US" sz="3200" b="1" dirty="0"/>
              <a:t>’ sound words)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     : Name the pictures and sight word</a:t>
            </a:r>
            <a:endParaRPr lang="en-IN" sz="32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picture containing clipart&#10;&#10;Description automatically generated">
            <a:extLst>
              <a:ext uri="{FF2B5EF4-FFF2-40B4-BE49-F238E27FC236}">
                <a16:creationId xmlns:a16="http://schemas.microsoft.com/office/drawing/2014/main" id="{D1333838-4F96-4356-8C5A-0921E19DBC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63" y="1154946"/>
            <a:ext cx="2323828" cy="2388756"/>
          </a:xfrm>
          <a:prstGeom prst="rect">
            <a:avLst/>
          </a:prstGeom>
        </p:spPr>
      </p:pic>
      <p:pic>
        <p:nvPicPr>
          <p:cNvPr id="4" name="Picture 3" descr="A picture containing accessory, clipart&#10;&#10;Description automatically generated">
            <a:extLst>
              <a:ext uri="{FF2B5EF4-FFF2-40B4-BE49-F238E27FC236}">
                <a16:creationId xmlns:a16="http://schemas.microsoft.com/office/drawing/2014/main" id="{698352C6-1CC3-4AD1-BB43-32BB313F76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342" y="1075201"/>
            <a:ext cx="2602747" cy="2070925"/>
          </a:xfrm>
          <a:prstGeom prst="rect">
            <a:avLst/>
          </a:prstGeom>
        </p:spPr>
      </p:pic>
      <p:pic>
        <p:nvPicPr>
          <p:cNvPr id="5" name="Picture 4" descr="Chart, bubble chart&#10;&#10;Description automatically generated">
            <a:extLst>
              <a:ext uri="{FF2B5EF4-FFF2-40B4-BE49-F238E27FC236}">
                <a16:creationId xmlns:a16="http://schemas.microsoft.com/office/drawing/2014/main" id="{4C0F4F3A-C08F-49AF-9B68-F3B1BADEE5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144" y="2477707"/>
            <a:ext cx="2586107" cy="238875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01A96B9-8AB5-49F9-986E-F9C3B0B2ACE6}"/>
              </a:ext>
            </a:extLst>
          </p:cNvPr>
          <p:cNvSpPr/>
          <p:nvPr/>
        </p:nvSpPr>
        <p:spPr>
          <a:xfrm>
            <a:off x="1020941" y="3735921"/>
            <a:ext cx="2436605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flat" dir="t">
              <a:rot lat="0" lon="0" rev="18900000"/>
            </a:lightRig>
          </a:scene3d>
          <a:sp3d>
            <a:bevelT w="139700" h="139700" prst="divot"/>
          </a:sp3d>
        </p:spPr>
        <p:txBody>
          <a:bodyPr wrap="square" lIns="91440" tIns="45720" rIns="91440" bIns="45720">
            <a:spAutoFit/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/>
                <a:solidFill>
                  <a:srgbClr val="FF0000"/>
                </a:solidFill>
              </a:rPr>
              <a:t>COAT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4F1E8F-1479-40B6-BA3C-B2678EF9BE3C}"/>
              </a:ext>
            </a:extLst>
          </p:cNvPr>
          <p:cNvSpPr/>
          <p:nvPr/>
        </p:nvSpPr>
        <p:spPr>
          <a:xfrm>
            <a:off x="4874384" y="4728137"/>
            <a:ext cx="2436605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flat" dir="t">
              <a:rot lat="0" lon="0" rev="18900000"/>
            </a:lightRig>
          </a:scene3d>
          <a:sp3d>
            <a:bevelT w="139700" h="139700" prst="divot"/>
          </a:sp3d>
        </p:spPr>
        <p:txBody>
          <a:bodyPr wrap="square" lIns="91440" tIns="45720" rIns="91440" bIns="45720">
            <a:spAutoFit/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/>
                <a:solidFill>
                  <a:srgbClr val="FF0000"/>
                </a:solidFill>
              </a:rPr>
              <a:t>SOAP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260CCE-1F0C-4665-8392-7EC4E3077C93}"/>
              </a:ext>
            </a:extLst>
          </p:cNvPr>
          <p:cNvSpPr/>
          <p:nvPr/>
        </p:nvSpPr>
        <p:spPr>
          <a:xfrm>
            <a:off x="8616882" y="3672085"/>
            <a:ext cx="2436605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flat" dir="t">
              <a:rot lat="0" lon="0" rev="18900000"/>
            </a:lightRig>
          </a:scene3d>
          <a:sp3d>
            <a:bevelT w="139700" h="139700" prst="divot"/>
          </a:sp3d>
        </p:spPr>
        <p:txBody>
          <a:bodyPr wrap="square" lIns="91440" tIns="45720" rIns="91440" bIns="45720">
            <a:spAutoFit/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/>
                <a:solidFill>
                  <a:srgbClr val="FF0000"/>
                </a:solidFill>
              </a:rPr>
              <a:t>BOAT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BAA811-1225-4ACF-B223-7488354854D0}"/>
              </a:ext>
            </a:extLst>
          </p:cNvPr>
          <p:cNvSpPr txBox="1"/>
          <p:nvPr/>
        </p:nvSpPr>
        <p:spPr>
          <a:xfrm>
            <a:off x="3215680" y="404664"/>
            <a:ext cx="4536504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Name the pictures (REVISION) </a:t>
            </a:r>
            <a:r>
              <a:rPr lang="en-US" sz="2800" b="1" dirty="0">
                <a:solidFill>
                  <a:srgbClr val="002060"/>
                </a:solidFill>
              </a:rPr>
              <a:t>Class Assignment</a:t>
            </a:r>
          </a:p>
        </p:txBody>
      </p:sp>
    </p:spTree>
    <p:extLst>
      <p:ext uri="{BB962C8B-B14F-4D97-AF65-F5344CB8AC3E}">
        <p14:creationId xmlns:p14="http://schemas.microsoft.com/office/powerpoint/2010/main" val="1471388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picture containing text, book, shelf, furniture&#10;&#10;Description automatically generated">
            <a:extLst>
              <a:ext uri="{FF2B5EF4-FFF2-40B4-BE49-F238E27FC236}">
                <a16:creationId xmlns:a16="http://schemas.microsoft.com/office/drawing/2014/main" id="{13A6D000-2B6B-49A3-BED7-FCE546711F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390" y="424099"/>
            <a:ext cx="3519403" cy="3770766"/>
          </a:xfrm>
          <a:prstGeom prst="rect">
            <a:avLst/>
          </a:prstGeom>
        </p:spPr>
      </p:pic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39079BC-7364-4B8B-8D79-160D4C8CAD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456" y="619343"/>
            <a:ext cx="4109333" cy="36223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9BE6299-1CAA-459A-9EF6-5BCA222CBE8A}"/>
              </a:ext>
            </a:extLst>
          </p:cNvPr>
          <p:cNvSpPr/>
          <p:nvPr/>
        </p:nvSpPr>
        <p:spPr>
          <a:xfrm>
            <a:off x="1847528" y="4509120"/>
            <a:ext cx="2436605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flat" dir="t">
              <a:rot lat="0" lon="0" rev="18900000"/>
            </a:lightRig>
          </a:scene3d>
          <a:sp3d>
            <a:bevelT w="139700" h="139700" prst="divot"/>
          </a:sp3d>
        </p:spPr>
        <p:txBody>
          <a:bodyPr wrap="square" lIns="91440" tIns="45720" rIns="91440" bIns="45720">
            <a:spAutoFit/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/>
                <a:solidFill>
                  <a:srgbClr val="FF0000"/>
                </a:solidFill>
              </a:rPr>
              <a:t>FRIDGE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307A50-3BFD-451B-A730-9B71F301AEB2}"/>
              </a:ext>
            </a:extLst>
          </p:cNvPr>
          <p:cNvSpPr/>
          <p:nvPr/>
        </p:nvSpPr>
        <p:spPr>
          <a:xfrm>
            <a:off x="7886340" y="4509120"/>
            <a:ext cx="2436605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flat" dir="t">
              <a:rot lat="0" lon="0" rev="18900000"/>
            </a:lightRig>
          </a:scene3d>
          <a:sp3d>
            <a:bevelT w="139700" h="139700" prst="divot"/>
          </a:sp3d>
        </p:spPr>
        <p:txBody>
          <a:bodyPr wrap="square" lIns="91440" tIns="45720" rIns="91440" bIns="45720">
            <a:spAutoFit/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>
                <a:ln/>
                <a:solidFill>
                  <a:srgbClr val="FF0000"/>
                </a:solidFill>
              </a:rPr>
              <a:t>SHELF</a:t>
            </a:r>
            <a:endParaRPr lang="en-US" sz="5400" b="1" dirty="0">
              <a:ln/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64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IPRA\Downloads\af.jpg"/>
          <p:cNvPicPr>
            <a:picLocks noChangeAspect="1" noChangeArrowheads="1"/>
          </p:cNvPicPr>
          <p:nvPr/>
        </p:nvPicPr>
        <p:blipFill>
          <a:blip r:embed="rId2"/>
          <a:srcRect l="14151" r="8018"/>
          <a:stretch>
            <a:fillRect/>
          </a:stretch>
        </p:blipFill>
        <p:spPr bwMode="auto">
          <a:xfrm>
            <a:off x="805893" y="3263173"/>
            <a:ext cx="3451548" cy="2949491"/>
          </a:xfrm>
          <a:prstGeom prst="rect">
            <a:avLst/>
          </a:prstGeom>
          <a:noFill/>
          <a:ln>
            <a:solidFill>
              <a:srgbClr val="FFFF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1031" name="Picture 7" descr="C:\Users\SIPRA\Downloads\throat.png"/>
          <p:cNvPicPr>
            <a:picLocks noChangeAspect="1" noChangeArrowheads="1"/>
          </p:cNvPicPr>
          <p:nvPr/>
        </p:nvPicPr>
        <p:blipFill>
          <a:blip r:embed="rId3"/>
          <a:srcRect l="2896" r="7335"/>
          <a:stretch>
            <a:fillRect/>
          </a:stretch>
        </p:blipFill>
        <p:spPr bwMode="auto">
          <a:xfrm>
            <a:off x="7320136" y="655789"/>
            <a:ext cx="3451548" cy="292858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8" name="Rectangle 7"/>
          <p:cNvSpPr/>
          <p:nvPr/>
        </p:nvSpPr>
        <p:spPr>
          <a:xfrm>
            <a:off x="4541654" y="1052736"/>
            <a:ext cx="2436605" cy="923330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/>
                <a:solidFill>
                  <a:srgbClr val="FF0000"/>
                </a:solidFill>
              </a:rPr>
              <a:t>throat</a:t>
            </a:r>
          </a:p>
        </p:txBody>
      </p:sp>
      <p:sp>
        <p:nvSpPr>
          <p:cNvPr id="9" name="Rectangle 8"/>
          <p:cNvSpPr/>
          <p:nvPr/>
        </p:nvSpPr>
        <p:spPr>
          <a:xfrm>
            <a:off x="4541654" y="5038468"/>
            <a:ext cx="2143140" cy="1107996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6600" b="1" dirty="0">
                <a:ln/>
                <a:solidFill>
                  <a:srgbClr val="FF0000"/>
                </a:solidFill>
              </a:rPr>
              <a:t>loaf</a:t>
            </a:r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A5102349-7676-4A1E-9646-956CF16BA506}"/>
              </a:ext>
            </a:extLst>
          </p:cNvPr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Click="0" advTm="13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E1CAC017-838A-4A81-AD80-1BF89485DB43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BD450E39-3E6C-4763-A724-30F278B4E826}"/>
              </a:ext>
            </a:extLst>
          </p:cNvPr>
          <p:cNvSpPr/>
          <p:nvPr/>
        </p:nvSpPr>
        <p:spPr>
          <a:xfrm>
            <a:off x="695400" y="321266"/>
            <a:ext cx="9933227" cy="532859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635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AAD7AB-8912-49B9-BA97-3101E7C49F98}"/>
              </a:ext>
            </a:extLst>
          </p:cNvPr>
          <p:cNvSpPr/>
          <p:nvPr/>
        </p:nvSpPr>
        <p:spPr>
          <a:xfrm rot="19812490">
            <a:off x="-15709" y="576157"/>
            <a:ext cx="29409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SIGHT WORDS</a:t>
            </a:r>
            <a:endParaRPr lang="en-US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25FCC2-F325-4960-9D44-8B02B6D3037F}"/>
              </a:ext>
            </a:extLst>
          </p:cNvPr>
          <p:cNvSpPr/>
          <p:nvPr/>
        </p:nvSpPr>
        <p:spPr>
          <a:xfrm>
            <a:off x="2999656" y="765343"/>
            <a:ext cx="11757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here</a:t>
            </a:r>
          </a:p>
          <a:p>
            <a:endParaRPr lang="en-US" sz="40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for</a:t>
            </a:r>
          </a:p>
          <a:p>
            <a:endParaRPr lang="en-US" sz="40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has</a:t>
            </a:r>
          </a:p>
          <a:p>
            <a:endParaRPr lang="en-US" sz="40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of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16635E-943C-4D46-8F1F-825AEC32943A}"/>
              </a:ext>
            </a:extLst>
          </p:cNvPr>
          <p:cNvSpPr/>
          <p:nvPr/>
        </p:nvSpPr>
        <p:spPr>
          <a:xfrm>
            <a:off x="5082686" y="692696"/>
            <a:ext cx="168505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the</a:t>
            </a:r>
          </a:p>
          <a:p>
            <a:endParaRPr lang="en-US" sz="40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has</a:t>
            </a:r>
          </a:p>
          <a:p>
            <a:endParaRPr lang="en-US" sz="40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them</a:t>
            </a:r>
          </a:p>
          <a:p>
            <a:endParaRPr lang="en-US" sz="40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this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68C5EB-3558-4195-94CE-74C379A876FD}"/>
              </a:ext>
            </a:extLst>
          </p:cNvPr>
          <p:cNvSpPr/>
          <p:nvPr/>
        </p:nvSpPr>
        <p:spPr>
          <a:xfrm>
            <a:off x="7612640" y="713917"/>
            <a:ext cx="182527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is</a:t>
            </a:r>
          </a:p>
          <a:p>
            <a:endParaRPr lang="en-US" sz="40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for</a:t>
            </a:r>
          </a:p>
          <a:p>
            <a:endParaRPr lang="en-US" sz="40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wears</a:t>
            </a:r>
          </a:p>
          <a:p>
            <a:endParaRPr lang="en-US" sz="40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that </a:t>
            </a:r>
          </a:p>
        </p:txBody>
      </p:sp>
    </p:spTree>
    <p:extLst>
      <p:ext uri="{BB962C8B-B14F-4D97-AF65-F5344CB8AC3E}">
        <p14:creationId xmlns:p14="http://schemas.microsoft.com/office/powerpoint/2010/main" val="184243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E1CAC017-838A-4A81-AD80-1BF89485DB43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18049A8-50C6-4765-8221-7E43F5705412}"/>
              </a:ext>
            </a:extLst>
          </p:cNvPr>
          <p:cNvSpPr txBox="1"/>
          <p:nvPr/>
        </p:nvSpPr>
        <p:spPr>
          <a:xfrm>
            <a:off x="803413" y="403772"/>
            <a:ext cx="4284475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HOME ASSIGNMEN 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B8754B-FE93-45F7-A7D3-20C21B659436}"/>
              </a:ext>
            </a:extLst>
          </p:cNvPr>
          <p:cNvSpPr txBox="1"/>
          <p:nvPr/>
        </p:nvSpPr>
        <p:spPr>
          <a:xfrm>
            <a:off x="1343470" y="1375915"/>
            <a:ext cx="9289033" cy="35394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en-US" sz="3200" b="1" dirty="0"/>
              <a:t>Make sentences using the sight words given below – </a:t>
            </a:r>
          </a:p>
          <a:p>
            <a:endParaRPr lang="en-US" sz="3200" b="1" dirty="0"/>
          </a:p>
          <a:p>
            <a:pPr lvl="2"/>
            <a:r>
              <a:rPr lang="en-US" sz="3200" b="1"/>
              <a:t>wears</a:t>
            </a:r>
            <a:endParaRPr lang="en-US" sz="3200" b="1" dirty="0"/>
          </a:p>
          <a:p>
            <a:pPr lvl="2"/>
            <a:r>
              <a:rPr lang="en-US" sz="3200" b="1" dirty="0"/>
              <a:t>For</a:t>
            </a:r>
          </a:p>
          <a:p>
            <a:pPr lvl="2"/>
            <a:r>
              <a:rPr lang="en-US" sz="3200" b="1" dirty="0"/>
              <a:t>Here</a:t>
            </a:r>
          </a:p>
          <a:p>
            <a:pPr lvl="2"/>
            <a:r>
              <a:rPr lang="en-US" sz="3200" b="1" dirty="0"/>
              <a:t>This</a:t>
            </a:r>
          </a:p>
          <a:p>
            <a:pPr lvl="2"/>
            <a:r>
              <a:rPr lang="en-US" sz="3200" b="1" dirty="0"/>
              <a:t>That</a:t>
            </a:r>
          </a:p>
        </p:txBody>
      </p:sp>
    </p:spTree>
    <p:extLst>
      <p:ext uri="{BB962C8B-B14F-4D97-AF65-F5344CB8AC3E}">
        <p14:creationId xmlns:p14="http://schemas.microsoft.com/office/powerpoint/2010/main" val="3576346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356</TotalTime>
  <Words>89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252</cp:revision>
  <dcterms:created xsi:type="dcterms:W3CDTF">2020-07-01T07:27:00Z</dcterms:created>
  <dcterms:modified xsi:type="dcterms:W3CDTF">2021-07-25T04:05:55Z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