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6" r:id="rId6"/>
    <p:sldId id="261" r:id="rId7"/>
    <p:sldId id="260" r:id="rId8"/>
    <p:sldId id="262" r:id="rId9"/>
    <p:sldId id="263"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endParaRPr lang="en-GB" sz="2400"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8</a:t>
            </a:r>
            <a:endPar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2400" b="1" dirty="0"/>
              <a:t>PERIOD NUMBER : 1</a:t>
            </a:r>
            <a:endParaRPr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VERB PHRASE</a:t>
            </a:r>
            <a:endPar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charset="0"/>
                <a:cs typeface="Calibri" panose="020F0502020204030204" charset="0"/>
              </a:rPr>
              <a:t>EXPECTED LEARNING OUTCOMES</a:t>
            </a:r>
            <a:endParaRPr sz="4265"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189896" y="1149131"/>
            <a:ext cx="11349972" cy="5187873"/>
          </a:xfrm>
          <a:prstGeom prst="rect">
            <a:avLst/>
          </a:prstGeom>
          <a:noFill/>
          <a:ln>
            <a:noFill/>
          </a:ln>
        </p:spPr>
        <p:txBody>
          <a:bodyPr spcFirstLastPara="1" wrap="square" lIns="121900" tIns="121900" rIns="121900" bIns="121900" anchor="t" anchorCtr="0">
            <a:noAutofit/>
          </a:bodyPr>
          <a:lstStyle/>
          <a:p>
            <a:pPr>
              <a:lnSpc>
                <a:spcPct val="115000"/>
              </a:lnSpc>
            </a:pPr>
            <a:endParaRPr lang="en-US" sz="2400" dirty="0">
              <a:latin typeface="Calibri" panose="020F0502020204030204" charset="0"/>
              <a:ea typeface="Arial" panose="020B0604020202020204" pitchFamily="34" charset="0"/>
              <a:cs typeface="Calibri" panose="020F0502020204030204" charset="0"/>
            </a:endParaRPr>
          </a:p>
        </p:txBody>
      </p:sp>
      <p:graphicFrame>
        <p:nvGraphicFramePr>
          <p:cNvPr id="4" name="Table 3"/>
          <p:cNvGraphicFramePr>
            <a:graphicFrameLocks noGrp="1"/>
          </p:cNvGraphicFramePr>
          <p:nvPr/>
        </p:nvGraphicFramePr>
        <p:xfrm>
          <a:off x="363567" y="1175041"/>
          <a:ext cx="11176000" cy="4533265"/>
        </p:xfrm>
        <a:graphic>
          <a:graphicData uri="http://schemas.openxmlformats.org/drawingml/2006/table">
            <a:tbl>
              <a:tblPr/>
              <a:tblGrid>
                <a:gridCol w="11176000"/>
              </a:tblGrid>
              <a:tr h="2425065">
                <a:tc>
                  <a:txBody>
                    <a:bodyPr/>
                    <a:lstStyle/>
                    <a:p>
                      <a:pPr>
                        <a:lnSpc>
                          <a:spcPct val="115000"/>
                        </a:lnSpc>
                      </a:pPr>
                      <a:r>
                        <a:rPr lang="en-GB" sz="2000" dirty="0">
                          <a:effectLst/>
                          <a:latin typeface="Calibri" panose="020F0502020204030204" charset="0"/>
                          <a:ea typeface="Roboto"/>
                          <a:cs typeface="Calibri" panose="020F0502020204030204" charset="0"/>
                        </a:rPr>
                        <a:t>GENERAL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Arial" panose="020B0604020202020204" pitchFamily="34" charset="0"/>
                          <a:cs typeface="Calibri" panose="020F0502020204030204" charset="0"/>
                        </a:rPr>
                        <a:t>Understand the basics of grammar</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Being acquainted with the chapter and its tenets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Understanding the idea</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Appreciate the beauty of grammar and use in day to day life</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Developing LSRW Skills</a:t>
                      </a:r>
                      <a:endParaRPr lang="en-IN" sz="2000" dirty="0">
                        <a:effectLst/>
                        <a:latin typeface="Calibri" panose="020F0502020204030204" charset="0"/>
                        <a:ea typeface="Arial" panose="020B0604020202020204" pitchFamily="34" charset="0"/>
                        <a:cs typeface="Calibri" panose="020F0502020204030204" charset="0"/>
                      </a:endParaRPr>
                    </a:p>
                    <a:p>
                      <a:pPr marL="685800">
                        <a:lnSpc>
                          <a:spcPct val="115000"/>
                        </a:lnSpc>
                      </a:pPr>
                      <a:r>
                        <a:rPr lang="en-GB" sz="2000" dirty="0">
                          <a:effectLst/>
                          <a:latin typeface="Calibri" panose="020F0502020204030204" charset="0"/>
                          <a:ea typeface="Roboto"/>
                          <a:cs typeface="Calibri" panose="020F0502020204030204" charset="0"/>
                        </a:rPr>
                        <a:t> </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8200">
                <a:tc>
                  <a:txBody>
                    <a:bodyPr/>
                    <a:lstStyle/>
                    <a:p>
                      <a:pPr>
                        <a:lnSpc>
                          <a:spcPct val="115000"/>
                        </a:lnSpc>
                      </a:pPr>
                      <a:r>
                        <a:rPr lang="en-GB" sz="2000" dirty="0">
                          <a:effectLst/>
                          <a:latin typeface="Calibri" panose="020F0502020204030204" charset="0"/>
                          <a:ea typeface="Roboto"/>
                          <a:cs typeface="Calibri" panose="020F0502020204030204" charset="0"/>
                        </a:rPr>
                        <a:t>SPECIFIC OBJECTIVES/ EXTENDED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develop your knowledge of expanded verb phrases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understand how verb phrases can improve clarity of writing</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have a greater understanding of how to use  verb phrases.</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ChangeAspect="1"/>
          </p:cNvPicPr>
          <p:nvPr>
            <p:ph sz="half" idx="1"/>
          </p:nvPr>
        </p:nvPicPr>
        <p:blipFill>
          <a:blip r:embed="rId1"/>
          <a:stretch>
            <a:fillRect/>
          </a:stretch>
        </p:blipFill>
        <p:spPr>
          <a:xfrm>
            <a:off x="226695" y="243840"/>
            <a:ext cx="11467465" cy="6369685"/>
          </a:xfrm>
          <a:prstGeom prst="rect">
            <a:avLst/>
          </a:prstGeom>
        </p:spPr>
      </p:pic>
      <p:pic>
        <p:nvPicPr>
          <p:cNvPr id="77" name="Google Shape;77;p4"/>
          <p:cNvPicPr preferRelativeResize="0">
            <a:picLocks noChangeAspect="1"/>
          </p:cNvPicPr>
          <p:nvPr>
            <p:ph sz="half" idx="2"/>
          </p:nvPr>
        </p:nvPicPr>
        <p:blipFill rotWithShape="1">
          <a:blip r:embed="rId2"/>
          <a:srcRect/>
          <a:stretch>
            <a:fillRect/>
          </a:stretch>
        </p:blipFill>
        <p:spPr>
          <a:xfrm>
            <a:off x="9938385" y="5741670"/>
            <a:ext cx="1755775" cy="87185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Title 7"/>
          <p:cNvSpPr>
            <a:spLocks noGrp="1"/>
          </p:cNvSpPr>
          <p:nvPr>
            <p:ph type="title"/>
          </p:nvPr>
        </p:nvSpPr>
        <p:spPr/>
        <p:txBody>
          <a:bodyPr/>
          <a:p>
            <a:r>
              <a:rPr lang="en-IN" altLang="en-US" sz="2800" b="1">
                <a:solidFill>
                  <a:srgbClr val="FF0000"/>
                </a:solidFill>
              </a:rPr>
              <a:t>What does it contain?</a:t>
            </a:r>
            <a:endParaRPr lang="en-IN" altLang="en-US" sz="2800" b="1">
              <a:solidFill>
                <a:srgbClr val="FF0000"/>
              </a:solidFill>
            </a:endParaRPr>
          </a:p>
        </p:txBody>
      </p:sp>
      <p:pic>
        <p:nvPicPr>
          <p:cNvPr id="7" name="Content Placeholder 6"/>
          <p:cNvPicPr>
            <a:picLocks noChangeAspect="1"/>
          </p:cNvPicPr>
          <p:nvPr>
            <p:ph sz="half" idx="1"/>
          </p:nvPr>
        </p:nvPicPr>
        <p:blipFill>
          <a:blip r:embed="rId1"/>
          <a:srcRect t="21413" b="24907"/>
          <a:stretch>
            <a:fillRect/>
          </a:stretch>
        </p:blipFill>
        <p:spPr>
          <a:xfrm>
            <a:off x="838200" y="2056130"/>
            <a:ext cx="9500870" cy="3890010"/>
          </a:xfrm>
          <a:prstGeom prst="rect">
            <a:avLst/>
          </a:prstGeom>
        </p:spPr>
      </p:pic>
      <p:pic>
        <p:nvPicPr>
          <p:cNvPr id="77" name="Google Shape;77;p4"/>
          <p:cNvPicPr preferRelativeResize="0">
            <a:picLocks noChangeAspect="1"/>
          </p:cNvPicPr>
          <p:nvPr>
            <p:ph sz="half" idx="2"/>
          </p:nvPr>
        </p:nvPicPr>
        <p:blipFill rotWithShape="1">
          <a:blip r:embed="rId2"/>
          <a:srcRect/>
          <a:stretch>
            <a:fillRect/>
          </a:stretch>
        </p:blipFill>
        <p:spPr>
          <a:xfrm>
            <a:off x="10552430" y="5946140"/>
            <a:ext cx="1277620" cy="63436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en-IN" altLang="en-US" sz="2800" b="1">
                <a:solidFill>
                  <a:srgbClr val="FF0000"/>
                </a:solidFill>
              </a:rPr>
              <a:t>Examples</a:t>
            </a:r>
            <a:endParaRPr lang="en-IN" altLang="en-US" sz="2800" b="1">
              <a:solidFill>
                <a:srgbClr val="FF0000"/>
              </a:solidFill>
            </a:endParaRPr>
          </a:p>
        </p:txBody>
      </p:sp>
      <p:sp>
        <p:nvSpPr>
          <p:cNvPr id="6" name="Content Placeholder 5"/>
          <p:cNvSpPr>
            <a:spLocks noGrp="1"/>
          </p:cNvSpPr>
          <p:nvPr>
            <p:ph sz="half" idx="1"/>
          </p:nvPr>
        </p:nvSpPr>
        <p:spPr>
          <a:xfrm>
            <a:off x="838200" y="1825625"/>
            <a:ext cx="9569450" cy="3467100"/>
          </a:xfrm>
        </p:spPr>
        <p:txBody>
          <a:bodyPr/>
          <a:p>
            <a:r>
              <a:rPr lang="en-US"/>
              <a:t>Brandon will be graduating from middle school in a few weeks.</a:t>
            </a:r>
            <a:endParaRPr lang="en-US"/>
          </a:p>
          <a:p>
            <a:pPr marL="0" indent="0">
              <a:buNone/>
            </a:pPr>
            <a:endParaRPr lang="en-US"/>
          </a:p>
          <a:p>
            <a:r>
              <a:rPr lang="en-US"/>
              <a:t>Josiah can spell almost any word in the dictionary.</a:t>
            </a:r>
            <a:endParaRPr lang="en-US"/>
          </a:p>
          <a:p>
            <a:pPr marL="0" indent="0">
              <a:buNone/>
            </a:pPr>
            <a:endParaRPr lang="en-US"/>
          </a:p>
          <a:p>
            <a:r>
              <a:rPr lang="en-US"/>
              <a:t>I might go to the birthday party this weekend.</a:t>
            </a:r>
            <a:endParaRPr lang="en-US"/>
          </a:p>
        </p:txBody>
      </p:sp>
      <p:graphicFrame>
        <p:nvGraphicFramePr>
          <p:cNvPr id="7" name="Content Placeholder 6"/>
          <p:cNvGraphicFramePr/>
          <p:nvPr>
            <p:ph sz="half" idx="2"/>
          </p:nvPr>
        </p:nvGraphicFramePr>
        <p:xfrm>
          <a:off x="3229610" y="5292090"/>
          <a:ext cx="5181600" cy="707390"/>
        </p:xfrm>
        <a:graphic>
          <a:graphicData uri="http://schemas.openxmlformats.org/drawingml/2006/table">
            <a:tbl>
              <a:tblPr firstRow="1" bandRow="1">
                <a:tableStyleId>{5C22544A-7EE6-4342-B048-85BDC9FD1C3A}</a:tableStyleId>
              </a:tblPr>
              <a:tblGrid>
                <a:gridCol w="5181600"/>
              </a:tblGrid>
              <a:tr h="707390">
                <a:tc>
                  <a:txBody>
                    <a:bodyPr/>
                    <a:p>
                      <a:pPr indent="0">
                        <a:buNone/>
                      </a:pPr>
                      <a:r>
                        <a:rPr lang="en-IN" altLang="en-US" sz="2800" b="0">
                          <a:solidFill>
                            <a:srgbClr val="000000"/>
                          </a:solidFill>
                          <a:latin typeface="Calibri" panose="020F0502020204030204" charset="0"/>
                          <a:cs typeface="Calibri" panose="020F0502020204030204" charset="0"/>
                        </a:rPr>
                        <a:t>H.W- </a:t>
                      </a:r>
                      <a:r>
                        <a:rPr lang="en-US" sz="2800" b="0">
                          <a:solidFill>
                            <a:srgbClr val="000000"/>
                          </a:solidFill>
                          <a:latin typeface="Calibri" panose="020F0502020204030204" charset="0"/>
                          <a:cs typeface="Calibri" panose="020F0502020204030204" charset="0"/>
                        </a:rPr>
                        <a:t>Exercise - 1 (Page -56)</a:t>
                      </a:r>
                      <a:endParaRPr lang="en-US" sz="2800" b="0">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800" b="1">
                <a:solidFill>
                  <a:srgbClr val="FF0000"/>
                </a:solidFill>
              </a:rPr>
              <a:t>Verbs Phrases as Predicates</a:t>
            </a:r>
            <a:br>
              <a:rPr lang="en-US" sz="2800" b="1">
                <a:solidFill>
                  <a:srgbClr val="FF0000"/>
                </a:solidFill>
              </a:rPr>
            </a:br>
            <a:r>
              <a:rPr lang="en-IN" altLang="en-US" sz="2800">
                <a:solidFill>
                  <a:schemeClr val="tx1"/>
                </a:solidFill>
                <a:latin typeface="Calibri" panose="020F0502020204030204" charset="0"/>
                <a:cs typeface="Calibri" panose="020F0502020204030204" charset="0"/>
              </a:rPr>
              <a:t>Predicate is the part of a sentence or clause containing a verb and stating something about the subject.</a:t>
            </a:r>
            <a:endParaRPr lang="en-IN" altLang="en-US" sz="2800">
              <a:solidFill>
                <a:schemeClr val="tx1"/>
              </a:solidFill>
              <a:latin typeface="Calibri" panose="020F0502020204030204" charset="0"/>
              <a:cs typeface="Calibri" panose="020F0502020204030204" charset="0"/>
            </a:endParaRPr>
          </a:p>
        </p:txBody>
      </p:sp>
      <p:sp>
        <p:nvSpPr>
          <p:cNvPr id="3" name="Content Placeholder 2"/>
          <p:cNvSpPr>
            <a:spLocks noGrp="1"/>
          </p:cNvSpPr>
          <p:nvPr>
            <p:ph sz="half" idx="1"/>
          </p:nvPr>
        </p:nvSpPr>
        <p:spPr>
          <a:xfrm>
            <a:off x="838200" y="1927860"/>
            <a:ext cx="9349105" cy="4351655"/>
          </a:xfrm>
        </p:spPr>
        <p:txBody>
          <a:bodyPr/>
          <a:p>
            <a:pPr>
              <a:lnSpc>
                <a:spcPct val="120000"/>
              </a:lnSpc>
            </a:pPr>
            <a:r>
              <a:rPr lang="en-US"/>
              <a:t>My puppy </a:t>
            </a:r>
            <a:r>
              <a:rPr lang="en-US">
                <a:solidFill>
                  <a:srgbClr val="FF0000"/>
                </a:solidFill>
              </a:rPr>
              <a:t>drinks</a:t>
            </a:r>
            <a:r>
              <a:rPr lang="en-US"/>
              <a:t> milk.</a:t>
            </a:r>
            <a:endParaRPr lang="en-US"/>
          </a:p>
          <a:p>
            <a:pPr>
              <a:lnSpc>
                <a:spcPct val="120000"/>
              </a:lnSpc>
            </a:pPr>
            <a:r>
              <a:rPr lang="en-US"/>
              <a:t>I </a:t>
            </a:r>
            <a:r>
              <a:rPr lang="en-US">
                <a:solidFill>
                  <a:srgbClr val="FF0000"/>
                </a:solidFill>
              </a:rPr>
              <a:t>am studying</a:t>
            </a:r>
            <a:r>
              <a:rPr lang="en-US"/>
              <a:t> linguistics.</a:t>
            </a:r>
            <a:endParaRPr lang="en-US"/>
          </a:p>
          <a:p>
            <a:pPr>
              <a:lnSpc>
                <a:spcPct val="120000"/>
              </a:lnSpc>
            </a:pPr>
            <a:r>
              <a:rPr lang="en-US"/>
              <a:t>The vase </a:t>
            </a:r>
            <a:r>
              <a:rPr lang="en-US">
                <a:solidFill>
                  <a:srgbClr val="FF0000"/>
                </a:solidFill>
              </a:rPr>
              <a:t>was broken</a:t>
            </a:r>
            <a:r>
              <a:rPr lang="en-US"/>
              <a:t> by the cat.</a:t>
            </a:r>
            <a:endParaRPr lang="en-US"/>
          </a:p>
          <a:p>
            <a:pPr>
              <a:lnSpc>
                <a:spcPct val="120000"/>
              </a:lnSpc>
            </a:pPr>
            <a:r>
              <a:rPr lang="en-US"/>
              <a:t>We </a:t>
            </a:r>
            <a:r>
              <a:rPr lang="en-US">
                <a:solidFill>
                  <a:srgbClr val="FF0000"/>
                </a:solidFill>
              </a:rPr>
              <a:t>have eaten</a:t>
            </a:r>
            <a:r>
              <a:rPr lang="en-US"/>
              <a:t> all the pie.</a:t>
            </a:r>
            <a:endParaRPr lang="en-US"/>
          </a:p>
          <a:p>
            <a:pPr>
              <a:lnSpc>
                <a:spcPct val="120000"/>
              </a:lnSpc>
            </a:pPr>
            <a:r>
              <a:rPr lang="en-US"/>
              <a:t>The students </a:t>
            </a:r>
            <a:r>
              <a:rPr lang="en-US">
                <a:solidFill>
                  <a:srgbClr val="FF0000"/>
                </a:solidFill>
              </a:rPr>
              <a:t>will finish</a:t>
            </a:r>
            <a:r>
              <a:rPr lang="en-US"/>
              <a:t> their homework.</a:t>
            </a:r>
            <a:endParaRPr lang="en-US"/>
          </a:p>
          <a:p>
            <a:pPr>
              <a:lnSpc>
                <a:spcPct val="120000"/>
              </a:lnSpc>
            </a:pPr>
            <a:r>
              <a:rPr lang="en-US"/>
              <a:t>She </a:t>
            </a:r>
            <a:r>
              <a:rPr lang="en-US">
                <a:solidFill>
                  <a:srgbClr val="FF0000"/>
                </a:solidFill>
              </a:rPr>
              <a:t>will have earned</a:t>
            </a:r>
            <a:r>
              <a:rPr lang="en-US"/>
              <a:t> her degree in May</a:t>
            </a:r>
            <a:r>
              <a:rPr lang="en-IN" altLang="en-US"/>
              <a:t>.</a:t>
            </a:r>
            <a:endParaRPr lang="en-IN" altLang="en-US"/>
          </a:p>
        </p:txBody>
      </p:sp>
      <p:pic>
        <p:nvPicPr>
          <p:cNvPr id="77" name="Google Shape;77;p4"/>
          <p:cNvPicPr preferRelativeResize="0">
            <a:picLocks noChangeAspect="1"/>
          </p:cNvPicPr>
          <p:nvPr>
            <p:ph sz="half" idx="2"/>
          </p:nvPr>
        </p:nvPicPr>
        <p:blipFill rotWithShape="1">
          <a:blip r:embed="rId1"/>
          <a:srcRect/>
          <a:stretch>
            <a:fillRect/>
          </a:stretch>
        </p:blipFill>
        <p:spPr>
          <a:xfrm>
            <a:off x="10485120" y="5979795"/>
            <a:ext cx="1310640" cy="650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800" b="1">
                <a:solidFill>
                  <a:srgbClr val="FF0000"/>
                </a:solidFill>
              </a:rPr>
              <a:t>Verb Phrases as Noun Phrase Modifiers</a:t>
            </a:r>
            <a:endParaRPr lang="en-US" sz="2800" b="1">
              <a:solidFill>
                <a:srgbClr val="FF0000"/>
              </a:solidFill>
            </a:endParaRPr>
          </a:p>
        </p:txBody>
      </p:sp>
      <p:sp>
        <p:nvSpPr>
          <p:cNvPr id="3" name="Content Placeholder 2"/>
          <p:cNvSpPr>
            <a:spLocks noGrp="1"/>
          </p:cNvSpPr>
          <p:nvPr>
            <p:ph sz="half" idx="1"/>
          </p:nvPr>
        </p:nvSpPr>
        <p:spPr>
          <a:xfrm>
            <a:off x="838200" y="1825625"/>
            <a:ext cx="10794365" cy="4351655"/>
          </a:xfrm>
        </p:spPr>
        <p:txBody>
          <a:bodyPr/>
          <a:p>
            <a:pPr marL="0" indent="0">
              <a:lnSpc>
                <a:spcPct val="110000"/>
              </a:lnSpc>
              <a:buNone/>
            </a:pPr>
            <a:r>
              <a:rPr lang="en-US"/>
              <a:t>Noun phrase modifiers are defined as words and phrases that describe a noun or noun phrase.</a:t>
            </a:r>
            <a:endParaRPr lang="en-US"/>
          </a:p>
          <a:p>
            <a:pPr>
              <a:lnSpc>
                <a:spcPct val="110000"/>
              </a:lnSpc>
              <a:buFont typeface="Arial" panose="020B0604020202020204" pitchFamily="34" charset="0"/>
              <a:buChar char="•"/>
            </a:pPr>
            <a:r>
              <a:rPr lang="en-US"/>
              <a:t>The woman </a:t>
            </a:r>
            <a:r>
              <a:rPr lang="en-US">
                <a:solidFill>
                  <a:srgbClr val="FF0000"/>
                </a:solidFill>
              </a:rPr>
              <a:t>reading the book</a:t>
            </a:r>
            <a:r>
              <a:rPr lang="en-US"/>
              <a:t> just </a:t>
            </a:r>
            <a:r>
              <a:rPr lang="en-US">
                <a:solidFill>
                  <a:schemeClr val="tx1"/>
                </a:solidFill>
              </a:rPr>
              <a:t>yelled</a:t>
            </a:r>
            <a:r>
              <a:rPr lang="en-US"/>
              <a:t> at me.</a:t>
            </a:r>
            <a:endParaRPr lang="en-US"/>
          </a:p>
          <a:p>
            <a:pPr>
              <a:lnSpc>
                <a:spcPct val="110000"/>
              </a:lnSpc>
              <a:buFont typeface="Arial" panose="020B0604020202020204" pitchFamily="34" charset="0"/>
              <a:buChar char="•"/>
            </a:pPr>
            <a:r>
              <a:rPr lang="en-US"/>
              <a:t>My dog is the puppy </a:t>
            </a:r>
            <a:r>
              <a:rPr lang="en-US">
                <a:solidFill>
                  <a:srgbClr val="FF0000"/>
                </a:solidFill>
              </a:rPr>
              <a:t>chewing</a:t>
            </a:r>
            <a:r>
              <a:rPr lang="en-US"/>
              <a:t> </a:t>
            </a:r>
            <a:r>
              <a:rPr lang="en-US">
                <a:solidFill>
                  <a:srgbClr val="FF0000"/>
                </a:solidFill>
              </a:rPr>
              <a:t>on the rawhide.</a:t>
            </a:r>
            <a:endParaRPr lang="en-US">
              <a:solidFill>
                <a:srgbClr val="FF0000"/>
              </a:solidFill>
            </a:endParaRPr>
          </a:p>
          <a:p>
            <a:pPr>
              <a:lnSpc>
                <a:spcPct val="110000"/>
              </a:lnSpc>
              <a:buFont typeface="Arial" panose="020B0604020202020204" pitchFamily="34" charset="0"/>
              <a:buChar char="•"/>
            </a:pPr>
            <a:r>
              <a:rPr lang="en-US"/>
              <a:t>I saw the man </a:t>
            </a:r>
            <a:r>
              <a:rPr lang="en-US">
                <a:solidFill>
                  <a:srgbClr val="FF0000"/>
                </a:solidFill>
              </a:rPr>
              <a:t>sleeping on the bus</a:t>
            </a:r>
            <a:r>
              <a:rPr lang="en-US"/>
              <a:t>.</a:t>
            </a:r>
            <a:endParaRPr lang="en-US"/>
          </a:p>
          <a:p>
            <a:pPr>
              <a:lnSpc>
                <a:spcPct val="110000"/>
              </a:lnSpc>
              <a:buFont typeface="Arial" panose="020B0604020202020204" pitchFamily="34" charset="0"/>
              <a:buChar char="•"/>
            </a:pPr>
            <a:r>
              <a:rPr lang="en-US"/>
              <a:t>Do you have a book </a:t>
            </a:r>
            <a:r>
              <a:rPr lang="en-US">
                <a:solidFill>
                  <a:srgbClr val="FF0000"/>
                </a:solidFill>
              </a:rPr>
              <a:t>to read </a:t>
            </a:r>
            <a:r>
              <a:rPr lang="en-US"/>
              <a:t>in the car?</a:t>
            </a:r>
            <a:endParaRPr lang="en-US"/>
          </a:p>
          <a:p>
            <a:pPr>
              <a:lnSpc>
                <a:spcPct val="110000"/>
              </a:lnSpc>
              <a:buFont typeface="Arial" panose="020B0604020202020204" pitchFamily="34" charset="0"/>
              <a:buChar char="•"/>
            </a:pPr>
            <a:r>
              <a:rPr lang="en-US"/>
              <a:t>The food </a:t>
            </a:r>
            <a:r>
              <a:rPr lang="en-US">
                <a:solidFill>
                  <a:srgbClr val="FF0000"/>
                </a:solidFill>
              </a:rPr>
              <a:t>to eat</a:t>
            </a:r>
            <a:r>
              <a:rPr lang="en-US"/>
              <a:t> is on the table.</a:t>
            </a:r>
            <a:endParaRPr lang="en-US"/>
          </a:p>
        </p:txBody>
      </p:sp>
      <p:graphicFrame>
        <p:nvGraphicFramePr>
          <p:cNvPr id="4" name="Content Placeholder 3"/>
          <p:cNvGraphicFramePr/>
          <p:nvPr>
            <p:ph sz="half" idx="2"/>
          </p:nvPr>
        </p:nvGraphicFramePr>
        <p:xfrm>
          <a:off x="3505200" y="6177915"/>
          <a:ext cx="5181600" cy="400050"/>
        </p:xfrm>
        <a:graphic>
          <a:graphicData uri="http://schemas.openxmlformats.org/drawingml/2006/table">
            <a:tbl>
              <a:tblPr firstRow="1" bandRow="1">
                <a:tableStyleId>{5C22544A-7EE6-4342-B048-85BDC9FD1C3A}</a:tableStyleId>
              </a:tblPr>
              <a:tblGrid>
                <a:gridCol w="5181600"/>
              </a:tblGrid>
              <a:tr h="400050">
                <a:tc>
                  <a:txBody>
                    <a:bodyPr/>
                    <a:p>
                      <a:pPr indent="0">
                        <a:buNone/>
                      </a:pPr>
                      <a:r>
                        <a:rPr lang="en-IN" altLang="en-US" sz="2400" b="0">
                          <a:solidFill>
                            <a:srgbClr val="000000"/>
                          </a:solidFill>
                          <a:latin typeface="Calibri" panose="020F0502020204030204" charset="0"/>
                          <a:cs typeface="Calibri" panose="020F0502020204030204" charset="0"/>
                        </a:rPr>
                        <a:t>H.W- </a:t>
                      </a:r>
                      <a:r>
                        <a:rPr lang="en-US" sz="2400" b="0">
                          <a:solidFill>
                            <a:srgbClr val="000000"/>
                          </a:solidFill>
                          <a:latin typeface="Calibri" panose="020F0502020204030204" charset="0"/>
                          <a:cs typeface="Calibri" panose="020F0502020204030204" charset="0"/>
                        </a:rPr>
                        <a:t>Exercise - 2 (Page -60)</a:t>
                      </a:r>
                      <a:endParaRPr lang="en-US" sz="2400" b="0">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1430</Words>
  <Application>WPS Presentation</Application>
  <PresentationFormat>Widescreen</PresentationFormat>
  <Paragraphs>59</Paragraphs>
  <Slides>8</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8</vt:i4>
      </vt:variant>
    </vt:vector>
  </HeadingPairs>
  <TitlesOfParts>
    <vt:vector size="22" baseType="lpstr">
      <vt:lpstr>Arial</vt:lpstr>
      <vt:lpstr>SimSun</vt:lpstr>
      <vt:lpstr>Wingdings</vt:lpstr>
      <vt:lpstr>Calibri Light</vt:lpstr>
      <vt:lpstr>Calibri</vt:lpstr>
      <vt:lpstr>Microsoft YaHei</vt:lpstr>
      <vt:lpstr>Arial Unicode MS</vt:lpstr>
      <vt:lpstr>Arial</vt:lpstr>
      <vt:lpstr>Calibri</vt:lpstr>
      <vt:lpstr>Roboto</vt:lpstr>
      <vt:lpstr>Segoe Print</vt:lpstr>
      <vt:lpstr>Symbol</vt:lpstr>
      <vt:lpstr>Arial</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7</cp:revision>
  <dcterms:created xsi:type="dcterms:W3CDTF">2021-07-31T14:06:57Z</dcterms:created>
  <dcterms:modified xsi:type="dcterms:W3CDTF">2021-07-31T14:52:05Z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