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99" r:id="rId3"/>
    <p:sldId id="305" r:id="rId4"/>
    <p:sldId id="306" r:id="rId5"/>
    <p:sldId id="307" r:id="rId6"/>
    <p:sldId id="30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32A1EF-7351-46C0-AEBF-64505E61D53B}" type="datetimeFigureOut">
              <a:rPr lang="en-IN" smtClean="0"/>
              <a:t>31-08-2021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E8322-D38A-415A-96B2-FEE9C8451F0F}" type="slidenum">
              <a:rPr lang="en-IN" smtClean="0"/>
              <a:t>‹#›</a:t>
            </a:fld>
            <a:endParaRPr lang="en-IN"/>
          </a:p>
        </p:txBody>
      </p:sp>
    </p:spTree>
    <p:extLst>
      <p:ext uri="{BB962C8B-B14F-4D97-AF65-F5344CB8AC3E}">
        <p14:creationId xmlns:p14="http://schemas.microsoft.com/office/powerpoint/2010/main" val="3232745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E4F91-65C1-4C4C-B227-F84303ECBB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FB2C174-8BCF-48AB-8E88-07426DC2D2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E6BF907-0A63-41D0-A33E-55B52D1E9BB3}"/>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B56B551E-CA52-4C44-93BF-128B54DD0F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BBF7BB-1BB0-4CF3-841B-EA4B8006D84B}"/>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1546123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80784-AC3D-40F5-B93E-83982377789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E57713-4FDF-477F-855A-1D337FF1A3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6779F7-A47F-438D-99B5-D858D9274712}"/>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6DA60621-05D9-466B-8C10-A2D83FC4D70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33BFF1-1425-4DC3-B5D7-9BC171965073}"/>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908028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15A80-17A3-4683-8210-BC4A0DAAAB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E5FAFCA-BFBF-40A9-AE0F-4B183FFAD0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F02EB67-BCEE-40AA-9F95-B142EB1ED9A7}"/>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590B084D-5A63-42CA-AD94-2C2C60A883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5534CCD-EC48-4040-8151-55C05C8BBE63}"/>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158291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373317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E9092-83F4-4CBD-9527-C9EA0FB3E97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B193F80-86F9-4044-83E6-C149AA4E9D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92819A-1F36-4EAC-857C-AAB065F8AB3F}"/>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880F578D-156C-46F7-855D-39CAA11FE6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653CD93-EC6B-4062-B083-9F6F1F9D77A7}"/>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266751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1B00A-0B16-4D30-9831-0DF1B1A90F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6DF360D-6F56-4FAB-9368-BF8A0E2799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2DF760-FF7A-4190-BCFE-B704E9A2E7CA}"/>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F9A83C1C-839B-4123-B39A-F2B5A36815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398098-DF20-4FB8-8063-D11E00713C77}"/>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3992561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46118-B0C0-4A61-9AEF-60920459BED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81286C1-7071-448D-A187-3B75494D9A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0FBF810-1944-45A6-9C72-F002ACEADB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B2AD134-6495-4C1E-8D7D-76C890375F01}"/>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6" name="Footer Placeholder 5">
            <a:extLst>
              <a:ext uri="{FF2B5EF4-FFF2-40B4-BE49-F238E27FC236}">
                <a16:creationId xmlns:a16="http://schemas.microsoft.com/office/drawing/2014/main" id="{500DCE5A-4024-46AC-B340-E1154AE0E2A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C06C26F-17DC-48BF-9677-8D7745711096}"/>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117072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BCDB1-4301-4D6C-9F82-D84FD8882DB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E85FCA8-DAC3-4030-9BB9-7D18F260ED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FC5F23-090C-4969-BC58-EA52E99572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FFFB2E8-BBC1-41BB-B994-7FEE84A7DE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BD4F37-9ECE-482A-9839-6E14B058A2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F952739-0569-4BD6-8336-A440185C2A71}"/>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8" name="Footer Placeholder 7">
            <a:extLst>
              <a:ext uri="{FF2B5EF4-FFF2-40B4-BE49-F238E27FC236}">
                <a16:creationId xmlns:a16="http://schemas.microsoft.com/office/drawing/2014/main" id="{3AC03225-2BAC-465C-A66C-641C6C742AD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FBDAA0C-AC23-4F8E-97BD-A2DC28B36A69}"/>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96482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DD414-C3A4-48E4-8BE2-E71AE486D20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64491D0-EF51-415E-B4D7-F8AC1383010C}"/>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4" name="Footer Placeholder 3">
            <a:extLst>
              <a:ext uri="{FF2B5EF4-FFF2-40B4-BE49-F238E27FC236}">
                <a16:creationId xmlns:a16="http://schemas.microsoft.com/office/drawing/2014/main" id="{27863346-18E5-4E1A-B729-62017386DFD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192BF6E-3B42-4306-AE45-3D1F7B39FB11}"/>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3712260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71394B-F016-43BC-A733-6175D273E928}"/>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3" name="Footer Placeholder 2">
            <a:extLst>
              <a:ext uri="{FF2B5EF4-FFF2-40B4-BE49-F238E27FC236}">
                <a16:creationId xmlns:a16="http://schemas.microsoft.com/office/drawing/2014/main" id="{DD6EBFDC-F40F-43B0-A446-CCC978ED4A5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25338D0-2C1D-4D86-87DC-0DA6C356CDE6}"/>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3826398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C6CD4-F4BB-4CAE-BE54-2626F77B3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D6A31D2-AA9B-48FC-AE42-D21699EF0F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051AED8-2457-478C-9BDE-C3A0E8B032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A56441-8783-47DE-AF48-8FB6A4A2E2EE}"/>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6" name="Footer Placeholder 5">
            <a:extLst>
              <a:ext uri="{FF2B5EF4-FFF2-40B4-BE49-F238E27FC236}">
                <a16:creationId xmlns:a16="http://schemas.microsoft.com/office/drawing/2014/main" id="{C4EFA54F-BA93-401D-BEAE-506CAAA48C9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1115986-4396-40BD-8367-946602C32BBA}"/>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3914614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4A952-9FB4-4928-B89E-1FC5C9F35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36159F7-973E-4ED2-8C6B-7348A31734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2174D46-FD49-4BC5-B580-95986DE3E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1AC020-191E-4352-AC16-34AE67729F98}"/>
              </a:ext>
            </a:extLst>
          </p:cNvPr>
          <p:cNvSpPr>
            <a:spLocks noGrp="1"/>
          </p:cNvSpPr>
          <p:nvPr>
            <p:ph type="dt" sz="half" idx="10"/>
          </p:nvPr>
        </p:nvSpPr>
        <p:spPr/>
        <p:txBody>
          <a:bodyPr/>
          <a:lstStyle/>
          <a:p>
            <a:fld id="{F2CB5824-C5EF-45DF-AF26-502AC2817A9F}" type="datetimeFigureOut">
              <a:rPr lang="en-IN" smtClean="0"/>
              <a:t>31-08-2021</a:t>
            </a:fld>
            <a:endParaRPr lang="en-IN"/>
          </a:p>
        </p:txBody>
      </p:sp>
      <p:sp>
        <p:nvSpPr>
          <p:cNvPr id="6" name="Footer Placeholder 5">
            <a:extLst>
              <a:ext uri="{FF2B5EF4-FFF2-40B4-BE49-F238E27FC236}">
                <a16:creationId xmlns:a16="http://schemas.microsoft.com/office/drawing/2014/main" id="{C7A36E6C-709A-4883-BD52-588567F7EDD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4D0271-68AA-4F68-86C6-4E0735A1E1D6}"/>
              </a:ext>
            </a:extLst>
          </p:cNvPr>
          <p:cNvSpPr>
            <a:spLocks noGrp="1"/>
          </p:cNvSpPr>
          <p:nvPr>
            <p:ph type="sldNum" sz="quarter" idx="12"/>
          </p:nvPr>
        </p:nvSpPr>
        <p:spPr/>
        <p:txBody>
          <a:bodyPr/>
          <a:lstStyle/>
          <a:p>
            <a:fld id="{0F36D25D-83B7-489F-B317-103B0DADF895}" type="slidenum">
              <a:rPr lang="en-IN" smtClean="0"/>
              <a:t>‹#›</a:t>
            </a:fld>
            <a:endParaRPr lang="en-IN"/>
          </a:p>
        </p:txBody>
      </p:sp>
    </p:spTree>
    <p:extLst>
      <p:ext uri="{BB962C8B-B14F-4D97-AF65-F5344CB8AC3E}">
        <p14:creationId xmlns:p14="http://schemas.microsoft.com/office/powerpoint/2010/main" val="1959368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BF373-98BC-48DC-8248-ABDA165B9D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34C6D52-C066-419D-9775-FE2C41F164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F15981-E479-49ED-A034-2A26FAB6B7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B5824-C5EF-45DF-AF26-502AC2817A9F}" type="datetimeFigureOut">
              <a:rPr lang="en-IN" smtClean="0"/>
              <a:t>31-08-2021</a:t>
            </a:fld>
            <a:endParaRPr lang="en-IN"/>
          </a:p>
        </p:txBody>
      </p:sp>
      <p:sp>
        <p:nvSpPr>
          <p:cNvPr id="5" name="Footer Placeholder 4">
            <a:extLst>
              <a:ext uri="{FF2B5EF4-FFF2-40B4-BE49-F238E27FC236}">
                <a16:creationId xmlns:a16="http://schemas.microsoft.com/office/drawing/2014/main" id="{A8F6F92F-15A4-4AF7-B27F-7C77BAA1D6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129A9C2-0F84-4551-9CCB-E44E66B996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6D25D-83B7-489F-B317-103B0DADF895}" type="slidenum">
              <a:rPr lang="en-IN" smtClean="0"/>
              <a:t>‹#›</a:t>
            </a:fld>
            <a:endParaRPr lang="en-IN"/>
          </a:p>
        </p:txBody>
      </p:sp>
    </p:spTree>
    <p:extLst>
      <p:ext uri="{BB962C8B-B14F-4D97-AF65-F5344CB8AC3E}">
        <p14:creationId xmlns:p14="http://schemas.microsoft.com/office/powerpoint/2010/main" val="1129652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4">
            <a:alphaModFix/>
          </a:blip>
          <a:src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a:ea typeface="Calibri"/>
              <a:cs typeface="Calibri"/>
              <a:sym typeface="Calibri"/>
            </a:endParaRPr>
          </a:p>
          <a:p>
            <a:pPr algn="ctr">
              <a:buClr>
                <a:srgbClr val="000000"/>
              </a:buClr>
              <a:buSzPts val="3100"/>
            </a:pPr>
            <a:r>
              <a:rPr lang="en-IN" sz="4000" b="1" dirty="0">
                <a:solidFill>
                  <a:srgbClr val="FF0000"/>
                </a:solidFill>
                <a:latin typeface="Calibri"/>
                <a:ea typeface="Calibri"/>
                <a:cs typeface="Calibri"/>
                <a:sym typeface="Calibri"/>
              </a:rPr>
              <a:t>LITERATURE</a:t>
            </a:r>
            <a:endParaRPr lang="en" sz="4000" b="1" dirty="0">
              <a:solidFill>
                <a:srgbClr val="FF0000"/>
              </a:solidFill>
              <a:latin typeface="Calibri"/>
              <a:ea typeface="Calibri"/>
              <a:cs typeface="Calibri"/>
              <a:sym typeface="Calibri"/>
            </a:endParaRPr>
          </a:p>
          <a:p>
            <a:pPr algn="ctr">
              <a:buClr>
                <a:srgbClr val="000000"/>
              </a:buClr>
              <a:buSzPts val="3100"/>
            </a:pPr>
            <a:r>
              <a:rPr lang="en-US" sz="3333" dirty="0">
                <a:solidFill>
                  <a:srgbClr val="000000"/>
                </a:solidFill>
                <a:latin typeface="Calibri"/>
                <a:ea typeface="Calibri"/>
                <a:cs typeface="Calibri"/>
                <a:sym typeface="Calibri"/>
              </a:rPr>
              <a:t>STD-VI</a:t>
            </a: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 sz="1867" b="1" dirty="0">
                <a:solidFill>
                  <a:srgbClr val="000000"/>
                </a:solidFill>
                <a:latin typeface="Arial"/>
                <a:ea typeface="Arial"/>
                <a:cs typeface="Arial"/>
                <a:sym typeface="Arial"/>
              </a:rPr>
              <a:t>SUBJECT </a:t>
            </a:r>
            <a:r>
              <a:rPr lang="en" sz="2400" b="1" dirty="0"/>
              <a:t>: ENGLISH</a:t>
            </a:r>
          </a:p>
          <a:p>
            <a:pPr>
              <a:buClr>
                <a:srgbClr val="000000"/>
              </a:buClr>
              <a:buSzPts val="1400"/>
            </a:pPr>
            <a:r>
              <a:rPr lang="en" sz="1867" b="1" dirty="0">
                <a:solidFill>
                  <a:srgbClr val="000000"/>
                </a:solidFill>
                <a:latin typeface="Arial"/>
                <a:ea typeface="Arial"/>
                <a:cs typeface="Arial"/>
                <a:sym typeface="Arial"/>
              </a:rPr>
              <a:t>CHAPTER NUMBER: 9</a:t>
            </a:r>
          </a:p>
          <a:p>
            <a:pPr>
              <a:buClr>
                <a:srgbClr val="000000"/>
              </a:buClr>
              <a:buSzPts val="1400"/>
            </a:pPr>
            <a:r>
              <a:rPr lang="en" sz="2400" b="1" dirty="0"/>
              <a:t>PERIOD NUMBER : 2</a:t>
            </a:r>
            <a:endParaRPr sz="1867" b="1" dirty="0">
              <a:solidFill>
                <a:srgbClr val="000000"/>
              </a:solidFill>
              <a:latin typeface="Arial"/>
              <a:ea typeface="Arial"/>
              <a:cs typeface="Arial"/>
              <a:sym typeface="Arial"/>
            </a:endParaRPr>
          </a:p>
          <a:p>
            <a:pPr>
              <a:buClr>
                <a:srgbClr val="000000"/>
              </a:buClr>
              <a:buSzPts val="1400"/>
            </a:pPr>
            <a:r>
              <a:rPr lang="en" sz="1867" b="1" dirty="0">
                <a:solidFill>
                  <a:srgbClr val="000000"/>
                </a:solidFill>
                <a:latin typeface="Arial"/>
                <a:ea typeface="Arial"/>
                <a:cs typeface="Arial"/>
                <a:sym typeface="Arial"/>
              </a:rPr>
              <a:t>CHAPTER NAME :</a:t>
            </a:r>
            <a:r>
              <a:rPr lang="en-IN" sz="1867" b="1" dirty="0">
                <a:solidFill>
                  <a:srgbClr val="000000"/>
                </a:solidFill>
                <a:latin typeface="Arial"/>
                <a:ea typeface="Arial"/>
                <a:cs typeface="Arial"/>
                <a:sym typeface="Arial"/>
              </a:rPr>
              <a:t>William the Helper</a:t>
            </a:r>
          </a:p>
          <a:p>
            <a:pPr>
              <a:buClr>
                <a:srgbClr val="000000"/>
              </a:buClr>
              <a:buSzPts val="1400"/>
            </a:pPr>
            <a:endParaRPr lang="en-IN" sz="1867" b="1" dirty="0">
              <a:solidFill>
                <a:srgbClr val="000000"/>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415600" y="203667"/>
            <a:ext cx="11360800" cy="618584"/>
          </a:xfrm>
        </p:spPr>
        <p:txBody>
          <a:bodyPr/>
          <a:lstStyle/>
          <a:p>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415600" y="935666"/>
            <a:ext cx="11360800" cy="5718668"/>
          </a:xfrm>
        </p:spPr>
        <p:txBody>
          <a:bodyPr/>
          <a:lstStyle/>
          <a:p>
            <a:pPr marL="152396" indent="0">
              <a:buNone/>
            </a:pPr>
            <a:r>
              <a:rPr lang="en-US" sz="1867" dirty="0">
                <a:latin typeface="Calibri" panose="020F0502020204030204" pitchFamily="34" charset="0"/>
                <a:cs typeface="Calibri" panose="020F0502020204030204" pitchFamily="34" charset="0"/>
              </a:rPr>
              <a:t>Reading</a:t>
            </a:r>
          </a:p>
          <a:p>
            <a:pPr marL="152396" indent="0">
              <a:buNone/>
            </a:pPr>
            <a:r>
              <a:rPr lang="en-US" sz="1867" dirty="0">
                <a:latin typeface="Calibri" panose="020F0502020204030204" pitchFamily="34" charset="0"/>
                <a:cs typeface="Calibri" panose="020F0502020204030204" pitchFamily="34" charset="0"/>
              </a:rPr>
              <a:t>A. 1. Everyone was horrified when they </a:t>
            </a:r>
            <a:r>
              <a:rPr lang="en-US" sz="1867" dirty="0" err="1">
                <a:latin typeface="Calibri" panose="020F0502020204030204" pitchFamily="34" charset="0"/>
                <a:cs typeface="Calibri" panose="020F0502020204030204" pitchFamily="34" charset="0"/>
              </a:rPr>
              <a:t>realised</a:t>
            </a:r>
            <a:r>
              <a:rPr lang="en-US" sz="1867" dirty="0">
                <a:latin typeface="Calibri" panose="020F0502020204030204" pitchFamily="34" charset="0"/>
                <a:cs typeface="Calibri" panose="020F0502020204030204" pitchFamily="34" charset="0"/>
              </a:rPr>
              <a:t> William was stuck inside the van because they had put in a lot of effort to get the piano into the van. To get William out of the van would mean to move the piano and other furniture all over again</a:t>
            </a:r>
          </a:p>
          <a:p>
            <a:pPr marL="152396" indent="0">
              <a:buNone/>
            </a:pPr>
            <a:r>
              <a:rPr lang="en-US" sz="1867" dirty="0">
                <a:latin typeface="Calibri" panose="020F0502020204030204" pitchFamily="34" charset="0"/>
                <a:cs typeface="Calibri" panose="020F0502020204030204" pitchFamily="34" charset="0"/>
              </a:rPr>
              <a:t>2. When William </a:t>
            </a:r>
            <a:r>
              <a:rPr lang="en-US" sz="1867" dirty="0" err="1">
                <a:latin typeface="Calibri" panose="020F0502020204030204" pitchFamily="34" charset="0"/>
                <a:cs typeface="Calibri" panose="020F0502020204030204" pitchFamily="34" charset="0"/>
              </a:rPr>
              <a:t>realised</a:t>
            </a:r>
            <a:r>
              <a:rPr lang="en-US" sz="1867" dirty="0">
                <a:latin typeface="Calibri" panose="020F0502020204030204" pitchFamily="34" charset="0"/>
                <a:cs typeface="Calibri" panose="020F0502020204030204" pitchFamily="34" charset="0"/>
              </a:rPr>
              <a:t> he was stuck inside the van he decided to get out at any cost.</a:t>
            </a:r>
          </a:p>
          <a:p>
            <a:pPr marL="152396" indent="0">
              <a:buNone/>
            </a:pPr>
            <a:r>
              <a:rPr lang="en-US" sz="1867" dirty="0">
                <a:latin typeface="Calibri" panose="020F0502020204030204" pitchFamily="34" charset="0"/>
                <a:cs typeface="Calibri" panose="020F0502020204030204" pitchFamily="34" charset="0"/>
              </a:rPr>
              <a:t>3. </a:t>
            </a:r>
            <a:r>
              <a:rPr lang="en-US" sz="1867" dirty="0" err="1">
                <a:latin typeface="Calibri" panose="020F0502020204030204" pitchFamily="34" charset="0"/>
                <a:cs typeface="Calibri" panose="020F0502020204030204" pitchFamily="34" charset="0"/>
              </a:rPr>
              <a:t>Mrs</a:t>
            </a:r>
            <a:r>
              <a:rPr lang="en-US" sz="1867" dirty="0">
                <a:latin typeface="Calibri" panose="020F0502020204030204" pitchFamily="34" charset="0"/>
                <a:cs typeface="Calibri" panose="020F0502020204030204" pitchFamily="34" charset="0"/>
              </a:rPr>
              <a:t> Brown wanted William to go with the first van because that way he wouldn't get in their way of moving furniture from the old house into the van.</a:t>
            </a:r>
          </a:p>
          <a:p>
            <a:pPr marL="152396" indent="0">
              <a:buNone/>
            </a:pPr>
            <a:r>
              <a:rPr lang="en-US" sz="1867" dirty="0">
                <a:latin typeface="Calibri" panose="020F0502020204030204" pitchFamily="34" charset="0"/>
                <a:cs typeface="Calibri" panose="020F0502020204030204" pitchFamily="34" charset="0"/>
              </a:rPr>
              <a:t>4. When </a:t>
            </a:r>
            <a:r>
              <a:rPr lang="en-US" sz="1867" dirty="0" err="1">
                <a:latin typeface="Calibri" panose="020F0502020204030204" pitchFamily="34" charset="0"/>
                <a:cs typeface="Calibri" panose="020F0502020204030204" pitchFamily="34" charset="0"/>
              </a:rPr>
              <a:t>Mrs</a:t>
            </a:r>
            <a:r>
              <a:rPr lang="en-US" sz="1867" dirty="0">
                <a:latin typeface="Calibri" panose="020F0502020204030204" pitchFamily="34" charset="0"/>
                <a:cs typeface="Calibri" panose="020F0502020204030204" pitchFamily="34" charset="0"/>
              </a:rPr>
              <a:t> Brown saw William on the roof, she felt terrified and her heart stood still with shock</a:t>
            </a:r>
          </a:p>
          <a:p>
            <a:pPr marL="152396" indent="0">
              <a:buNone/>
            </a:pPr>
            <a:endParaRPr lang="en-IN" sz="1867" dirty="0">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10548632" y="5838500"/>
            <a:ext cx="1643368" cy="815833"/>
          </a:xfrm>
          <a:prstGeom prst="rect">
            <a:avLst/>
          </a:prstGeom>
          <a:noFill/>
          <a:ln>
            <a:noFill/>
          </a:ln>
        </p:spPr>
      </p:pic>
    </p:spTree>
    <p:extLst>
      <p:ext uri="{BB962C8B-B14F-4D97-AF65-F5344CB8AC3E}">
        <p14:creationId xmlns:p14="http://schemas.microsoft.com/office/powerpoint/2010/main" val="2851380666"/>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415600" y="203667"/>
            <a:ext cx="11360800" cy="618584"/>
          </a:xfrm>
        </p:spPr>
        <p:txBody>
          <a:bodyPr/>
          <a:lstStyle/>
          <a:p>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415600" y="1404730"/>
            <a:ext cx="11360800" cy="5249604"/>
          </a:xfrm>
        </p:spPr>
        <p:txBody>
          <a:bodyPr/>
          <a:lstStyle/>
          <a:p>
            <a:pPr marL="152396" indent="0">
              <a:buNone/>
            </a:pPr>
            <a:r>
              <a:rPr lang="en-US" sz="1867" dirty="0">
                <a:latin typeface="Calibri" panose="020F0502020204030204" pitchFamily="34" charset="0"/>
                <a:cs typeface="Calibri" panose="020F0502020204030204" pitchFamily="34" charset="0"/>
              </a:rPr>
              <a:t>B. 1. William was supposed to be helping the family in moving furniture from their old house to the new one.</a:t>
            </a:r>
          </a:p>
          <a:p>
            <a:pPr marL="152396" indent="0">
              <a:buNone/>
            </a:pPr>
            <a:endParaRPr lang="en-US" sz="1867" dirty="0">
              <a:latin typeface="Calibri" panose="020F0502020204030204" pitchFamily="34" charset="0"/>
              <a:cs typeface="Calibri" panose="020F0502020204030204" pitchFamily="34" charset="0"/>
            </a:endParaRPr>
          </a:p>
          <a:p>
            <a:pPr marL="152396" indent="0">
              <a:buNone/>
            </a:pPr>
            <a:r>
              <a:rPr lang="en-US" sz="1867" dirty="0">
                <a:latin typeface="Calibri" panose="020F0502020204030204" pitchFamily="34" charset="0"/>
                <a:cs typeface="Calibri" panose="020F0502020204030204" pitchFamily="34" charset="0"/>
              </a:rPr>
              <a:t>2. The movers tried to get the piano out of the drawing room in every way possible. The first method took a piece out of the doorpost. The second made a deep mark on the piano. The third knocked over the grandfather clock, which fell crashing down and breaking a plant stand on its way. Finally the piano was brought out into the hall, leaving a broken door handle and a torn chair cover behind. The next difficulty was to lift it into the van. The whole house along with the movers was required to raise it to the van.</a:t>
            </a:r>
          </a:p>
          <a:p>
            <a:pPr marL="152396" indent="0">
              <a:buNone/>
            </a:pPr>
            <a:r>
              <a:rPr lang="en-US" sz="1867" dirty="0">
                <a:latin typeface="Calibri" panose="020F0502020204030204" pitchFamily="34" charset="0"/>
                <a:cs typeface="Calibri" panose="020F0502020204030204" pitchFamily="34" charset="0"/>
              </a:rPr>
              <a:t>3. a. William wanted to help by unlocking the door of a small bedroom at the top of the stairs in the new house, which would ease the work of the unpackers.</a:t>
            </a:r>
          </a:p>
          <a:p>
            <a:pPr marL="152396" indent="0">
              <a:buNone/>
            </a:pPr>
            <a:r>
              <a:rPr lang="en-US" sz="1867" dirty="0">
                <a:latin typeface="Calibri" panose="020F0502020204030204" pitchFamily="34" charset="0"/>
                <a:cs typeface="Calibri" panose="020F0502020204030204" pitchFamily="34" charset="0"/>
              </a:rPr>
              <a:t>b. His idea was to climb up the roof and get down the chimney and open the door from inside. It</a:t>
            </a:r>
          </a:p>
          <a:p>
            <a:pPr marL="152396" indent="0">
              <a:buNone/>
            </a:pPr>
            <a:r>
              <a:rPr lang="en-US" sz="1867" dirty="0">
                <a:latin typeface="Calibri" panose="020F0502020204030204" pitchFamily="34" charset="0"/>
                <a:cs typeface="Calibri" panose="020F0502020204030204" pitchFamily="34" charset="0"/>
              </a:rPr>
              <a:t>was not really a brilliant idea.</a:t>
            </a:r>
          </a:p>
          <a:p>
            <a:pPr marL="152396" indent="0">
              <a:buNone/>
            </a:pPr>
            <a:r>
              <a:rPr lang="en-US" sz="1867" dirty="0">
                <a:latin typeface="Calibri" panose="020F0502020204030204" pitchFamily="34" charset="0"/>
                <a:cs typeface="Calibri" panose="020F0502020204030204" pitchFamily="34" charset="0"/>
              </a:rPr>
              <a:t>c. His plan failed because once he climbed up the roof, he couldn't locate the right chimney and while trying them all, he </a:t>
            </a:r>
            <a:r>
              <a:rPr lang="en-US" sz="1867" dirty="0" err="1">
                <a:latin typeface="Calibri" panose="020F0502020204030204" pitchFamily="34" charset="0"/>
                <a:cs typeface="Calibri" panose="020F0502020204030204" pitchFamily="34" charset="0"/>
              </a:rPr>
              <a:t>realised</a:t>
            </a:r>
            <a:r>
              <a:rPr lang="en-US" sz="1867" dirty="0">
                <a:latin typeface="Calibri" panose="020F0502020204030204" pitchFamily="34" charset="0"/>
                <a:cs typeface="Calibri" panose="020F0502020204030204" pitchFamily="34" charset="0"/>
              </a:rPr>
              <a:t> they were all too little for him to get down.</a:t>
            </a: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10840278" y="6239416"/>
            <a:ext cx="1351722" cy="618584"/>
          </a:xfrm>
          <a:prstGeom prst="rect">
            <a:avLst/>
          </a:prstGeom>
          <a:noFill/>
          <a:ln>
            <a:noFill/>
          </a:ln>
        </p:spPr>
      </p:pic>
    </p:spTree>
    <p:extLst>
      <p:ext uri="{BB962C8B-B14F-4D97-AF65-F5344CB8AC3E}">
        <p14:creationId xmlns:p14="http://schemas.microsoft.com/office/powerpoint/2010/main" val="3005057675"/>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415600" y="203667"/>
            <a:ext cx="11360800" cy="618584"/>
          </a:xfrm>
        </p:spPr>
        <p:txBody>
          <a:bodyPr/>
          <a:lstStyle/>
          <a:p>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415600" y="1404730"/>
            <a:ext cx="11360800" cy="5249604"/>
          </a:xfrm>
        </p:spPr>
        <p:txBody>
          <a:bodyPr/>
          <a:lstStyle/>
          <a:p>
            <a:pPr marL="152396" indent="0">
              <a:buNone/>
            </a:pPr>
            <a:r>
              <a:rPr lang="en-US" sz="1867" dirty="0">
                <a:latin typeface="Calibri" panose="020F0502020204030204" pitchFamily="34" charset="0"/>
                <a:cs typeface="Calibri" panose="020F0502020204030204" pitchFamily="34" charset="0"/>
              </a:rPr>
              <a:t>4. a. William was very scared. He denied that he was scared because he didn't want the others to think that he was frightened.</a:t>
            </a:r>
          </a:p>
          <a:p>
            <a:pPr marL="152396" indent="0">
              <a:buNone/>
            </a:pPr>
            <a:r>
              <a:rPr lang="en-US" sz="1867" dirty="0">
                <a:latin typeface="Calibri" panose="020F0502020204030204" pitchFamily="34" charset="0"/>
                <a:cs typeface="Calibri" panose="020F0502020204030204" pitchFamily="34" charset="0"/>
              </a:rPr>
              <a:t>b. His family felt worried and tense when William promised to continue helping. His family tried to persuade him to sleep at an earlier hour than usual so that he would be less in their way.</a:t>
            </a:r>
          </a:p>
          <a:p>
            <a:pPr marL="152396" indent="0">
              <a:buNone/>
            </a:pPr>
            <a:r>
              <a:rPr lang="en-US" sz="1867" dirty="0">
                <a:latin typeface="Calibri" panose="020F0502020204030204" pitchFamily="34" charset="0"/>
                <a:cs typeface="Calibri" panose="020F0502020204030204" pitchFamily="34" charset="0"/>
              </a:rPr>
              <a:t>c. Even though the story is titled William the Helper, in reality he was more of a troublemaker, increasing the work of his house members and the movers in his attempt to help them. The title is sarcastic and funny.</a:t>
            </a:r>
          </a:p>
          <a:p>
            <a:pPr marL="152396" indent="0">
              <a:buNone/>
            </a:pPr>
            <a:endParaRPr lang="en-US" sz="1867" dirty="0">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10840278" y="6239416"/>
            <a:ext cx="1351722" cy="618584"/>
          </a:xfrm>
          <a:prstGeom prst="rect">
            <a:avLst/>
          </a:prstGeom>
          <a:noFill/>
          <a:ln>
            <a:noFill/>
          </a:ln>
        </p:spPr>
      </p:pic>
    </p:spTree>
    <p:extLst>
      <p:ext uri="{BB962C8B-B14F-4D97-AF65-F5344CB8AC3E}">
        <p14:creationId xmlns:p14="http://schemas.microsoft.com/office/powerpoint/2010/main" val="3423577239"/>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415600" y="203667"/>
            <a:ext cx="11360800" cy="618584"/>
          </a:xfrm>
        </p:spPr>
        <p:txBody>
          <a:bodyPr/>
          <a:lstStyle/>
          <a:p>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415600" y="1404730"/>
            <a:ext cx="11360800" cy="5249604"/>
          </a:xfrm>
        </p:spPr>
        <p:txBody>
          <a:bodyPr/>
          <a:lstStyle/>
          <a:p>
            <a:pPr marL="152396" indent="0">
              <a:buNone/>
            </a:pPr>
            <a:endParaRPr lang="en-US" sz="1867" dirty="0">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10840278" y="6239416"/>
            <a:ext cx="1351722" cy="618584"/>
          </a:xfrm>
          <a:prstGeom prst="rect">
            <a:avLst/>
          </a:prstGeom>
          <a:noFill/>
          <a:ln>
            <a:noFill/>
          </a:ln>
        </p:spPr>
      </p:pic>
      <p:graphicFrame>
        <p:nvGraphicFramePr>
          <p:cNvPr id="5" name="Table 5">
            <a:extLst>
              <a:ext uri="{FF2B5EF4-FFF2-40B4-BE49-F238E27FC236}">
                <a16:creationId xmlns:a16="http://schemas.microsoft.com/office/drawing/2014/main" id="{DE1987B7-3728-40F9-8097-433541CB4F51}"/>
              </a:ext>
            </a:extLst>
          </p:cNvPr>
          <p:cNvGraphicFramePr>
            <a:graphicFrameLocks noGrp="1"/>
          </p:cNvGraphicFramePr>
          <p:nvPr>
            <p:extLst>
              <p:ext uri="{D42A27DB-BD31-4B8C-83A1-F6EECF244321}">
                <p14:modId xmlns:p14="http://schemas.microsoft.com/office/powerpoint/2010/main" val="2501203590"/>
              </p:ext>
            </p:extLst>
          </p:nvPr>
        </p:nvGraphicFramePr>
        <p:xfrm>
          <a:off x="1152939" y="976010"/>
          <a:ext cx="9488557" cy="5394960"/>
        </p:xfrm>
        <a:graphic>
          <a:graphicData uri="http://schemas.openxmlformats.org/drawingml/2006/table">
            <a:tbl>
              <a:tblPr firstRow="1" bandRow="1">
                <a:tableStyleId>{5940675A-B579-460E-94D1-54222C63F5DA}</a:tableStyleId>
              </a:tblPr>
              <a:tblGrid>
                <a:gridCol w="2372139">
                  <a:extLst>
                    <a:ext uri="{9D8B030D-6E8A-4147-A177-3AD203B41FA5}">
                      <a16:colId xmlns:a16="http://schemas.microsoft.com/office/drawing/2014/main" val="749617111"/>
                    </a:ext>
                  </a:extLst>
                </a:gridCol>
                <a:gridCol w="2332382">
                  <a:extLst>
                    <a:ext uri="{9D8B030D-6E8A-4147-A177-3AD203B41FA5}">
                      <a16:colId xmlns:a16="http://schemas.microsoft.com/office/drawing/2014/main" val="787353660"/>
                    </a:ext>
                  </a:extLst>
                </a:gridCol>
                <a:gridCol w="2478157">
                  <a:extLst>
                    <a:ext uri="{9D8B030D-6E8A-4147-A177-3AD203B41FA5}">
                      <a16:colId xmlns:a16="http://schemas.microsoft.com/office/drawing/2014/main" val="2650139082"/>
                    </a:ext>
                  </a:extLst>
                </a:gridCol>
                <a:gridCol w="2305879">
                  <a:extLst>
                    <a:ext uri="{9D8B030D-6E8A-4147-A177-3AD203B41FA5}">
                      <a16:colId xmlns:a16="http://schemas.microsoft.com/office/drawing/2014/main" val="3212759734"/>
                    </a:ext>
                  </a:extLst>
                </a:gridCol>
              </a:tblGrid>
              <a:tr h="852790">
                <a:tc>
                  <a:txBody>
                    <a:bodyPr/>
                    <a:lstStyle/>
                    <a:p>
                      <a:r>
                        <a:rPr lang="en-US" dirty="0"/>
                        <a:t>William's help does</a:t>
                      </a:r>
                    </a:p>
                    <a:p>
                      <a:r>
                        <a:rPr lang="en-US" dirty="0"/>
                        <a:t>more damage than</a:t>
                      </a:r>
                    </a:p>
                    <a:p>
                      <a:r>
                        <a:rPr lang="en-US" dirty="0"/>
                        <a:t>help</a:t>
                      </a:r>
                      <a:endParaRPr lang="en-IN" dirty="0"/>
                    </a:p>
                  </a:txBody>
                  <a:tcPr/>
                </a:tc>
                <a:tc>
                  <a:txBody>
                    <a:bodyPr/>
                    <a:lstStyle/>
                    <a:p>
                      <a:r>
                        <a:rPr lang="en-US" dirty="0"/>
                        <a:t>William gets angry at</a:t>
                      </a:r>
                    </a:p>
                    <a:p>
                      <a:r>
                        <a:rPr lang="en-US" dirty="0"/>
                        <a:t>others for his mistakes.</a:t>
                      </a:r>
                      <a:endParaRPr lang="en-IN" dirty="0"/>
                    </a:p>
                  </a:txBody>
                  <a:tcPr/>
                </a:tc>
                <a:tc>
                  <a:txBody>
                    <a:bodyPr/>
                    <a:lstStyle/>
                    <a:p>
                      <a:r>
                        <a:rPr lang="en-US" dirty="0"/>
                        <a:t>William thinks himself</a:t>
                      </a:r>
                    </a:p>
                    <a:p>
                      <a:r>
                        <a:rPr lang="en-US" dirty="0"/>
                        <a:t>brilliant and helpful.</a:t>
                      </a:r>
                      <a:endParaRPr lang="en-IN" dirty="0"/>
                    </a:p>
                  </a:txBody>
                  <a:tcPr/>
                </a:tc>
                <a:tc>
                  <a:txBody>
                    <a:bodyPr/>
                    <a:lstStyle/>
                    <a:p>
                      <a:r>
                        <a:rPr lang="en-US" dirty="0"/>
                        <a:t>William's family is tired of his 'help.</a:t>
                      </a:r>
                      <a:endParaRPr lang="en-IN" dirty="0"/>
                    </a:p>
                  </a:txBody>
                  <a:tcPr/>
                </a:tc>
                <a:extLst>
                  <a:ext uri="{0D108BD9-81ED-4DB2-BD59-A6C34878D82A}">
                    <a16:rowId xmlns:a16="http://schemas.microsoft.com/office/drawing/2014/main" val="2128454176"/>
                  </a:ext>
                </a:extLst>
              </a:tr>
              <a:tr h="3146470">
                <a:tc>
                  <a:txBody>
                    <a:bodyPr/>
                    <a:lstStyle/>
                    <a:p>
                      <a:r>
                        <a:rPr lang="en-US" dirty="0"/>
                        <a:t>William tests the newly</a:t>
                      </a:r>
                    </a:p>
                    <a:p>
                      <a:r>
                        <a:rPr lang="en-US" dirty="0"/>
                        <a:t>painted gate of the</a:t>
                      </a:r>
                    </a:p>
                    <a:p>
                      <a:r>
                        <a:rPr lang="en-US" dirty="0"/>
                        <a:t>house by sitting on it.</a:t>
                      </a:r>
                      <a:endParaRPr lang="en-IN" dirty="0"/>
                    </a:p>
                  </a:txBody>
                  <a:tcPr/>
                </a:tc>
                <a:tc>
                  <a:txBody>
                    <a:bodyPr/>
                    <a:lstStyle/>
                    <a:p>
                      <a:r>
                        <a:rPr lang="en-US" dirty="0"/>
                        <a:t>William was resting</a:t>
                      </a:r>
                    </a:p>
                    <a:p>
                      <a:r>
                        <a:rPr lang="en-US" dirty="0"/>
                        <a:t>in the van instead of</a:t>
                      </a:r>
                    </a:p>
                    <a:p>
                      <a:r>
                        <a:rPr lang="en-US" dirty="0"/>
                        <a:t>moving out of the</a:t>
                      </a:r>
                    </a:p>
                    <a:p>
                      <a:r>
                        <a:rPr lang="en-US" dirty="0"/>
                        <a:t>way when the others</a:t>
                      </a:r>
                    </a:p>
                    <a:p>
                      <a:r>
                        <a:rPr lang="en-US" dirty="0"/>
                        <a:t>were trying to load the</a:t>
                      </a:r>
                    </a:p>
                    <a:p>
                      <a:r>
                        <a:rPr lang="en-US" dirty="0"/>
                        <a:t>furniture. When he</a:t>
                      </a:r>
                    </a:p>
                    <a:p>
                      <a:r>
                        <a:rPr lang="en-US" dirty="0"/>
                        <a:t>finally came out after</a:t>
                      </a:r>
                    </a:p>
                    <a:p>
                      <a:r>
                        <a:rPr lang="en-US" dirty="0"/>
                        <a:t>removing the furniture</a:t>
                      </a:r>
                    </a:p>
                    <a:p>
                      <a:r>
                        <a:rPr lang="en-US" dirty="0"/>
                        <a:t>with great difficulty, he</a:t>
                      </a:r>
                    </a:p>
                    <a:p>
                      <a:r>
                        <a:rPr lang="en-US" dirty="0"/>
                        <a:t>angrily complained to</a:t>
                      </a:r>
                    </a:p>
                    <a:p>
                      <a:r>
                        <a:rPr lang="en-US" dirty="0"/>
                        <a:t>the others for blocking</a:t>
                      </a:r>
                    </a:p>
                    <a:p>
                      <a:r>
                        <a:rPr lang="en-US" dirty="0"/>
                        <a:t>him up in the van.</a:t>
                      </a:r>
                      <a:endParaRPr lang="en-IN" dirty="0"/>
                    </a:p>
                  </a:txBody>
                  <a:tcPr/>
                </a:tc>
                <a:tc>
                  <a:txBody>
                    <a:bodyPr/>
                    <a:lstStyle/>
                    <a:p>
                      <a:r>
                        <a:rPr lang="en-US" dirty="0" err="1"/>
                        <a:t>i</a:t>
                      </a:r>
                      <a:r>
                        <a:rPr lang="en-US" dirty="0"/>
                        <a:t>. William thought</a:t>
                      </a:r>
                    </a:p>
                    <a:p>
                      <a:r>
                        <a:rPr lang="en-US" dirty="0"/>
                        <a:t>he was being very</a:t>
                      </a:r>
                    </a:p>
                    <a:p>
                      <a:r>
                        <a:rPr lang="en-US" dirty="0"/>
                        <a:t>helpful throughout</a:t>
                      </a:r>
                    </a:p>
                    <a:p>
                      <a:r>
                        <a:rPr lang="en-US" dirty="0"/>
                        <a:t>the moving process. One such example is when he complained</a:t>
                      </a:r>
                    </a:p>
                    <a:p>
                      <a:r>
                        <a:rPr lang="en-US" dirty="0"/>
                        <a:t>that he needed to rest in the van after helping all morning</a:t>
                      </a:r>
                    </a:p>
                    <a:p>
                      <a:endParaRPr lang="en-US" dirty="0"/>
                    </a:p>
                    <a:p>
                      <a:r>
                        <a:rPr lang="en-US" dirty="0"/>
                        <a:t>ii. He considered his idea of climbing up the roof and getting down the chimney to unlock the door of the room, brilliant.</a:t>
                      </a:r>
                      <a:endParaRPr lang="en-IN" dirty="0"/>
                    </a:p>
                  </a:txBody>
                  <a:tcPr/>
                </a:tc>
                <a:tc>
                  <a:txBody>
                    <a:bodyPr/>
                    <a:lstStyle/>
                    <a:p>
                      <a:r>
                        <a:rPr lang="en-US" dirty="0"/>
                        <a:t>iii. </a:t>
                      </a:r>
                      <a:r>
                        <a:rPr lang="en-US" dirty="0" err="1"/>
                        <a:t>Mrs</a:t>
                      </a:r>
                      <a:r>
                        <a:rPr lang="en-US" dirty="0"/>
                        <a:t> Brown wanted</a:t>
                      </a:r>
                    </a:p>
                    <a:p>
                      <a:r>
                        <a:rPr lang="en-US" dirty="0"/>
                        <a:t>William to go</a:t>
                      </a:r>
                    </a:p>
                    <a:p>
                      <a:r>
                        <a:rPr lang="en-US" dirty="0"/>
                        <a:t>with the first van</a:t>
                      </a:r>
                    </a:p>
                    <a:p>
                      <a:r>
                        <a:rPr lang="en-US" dirty="0"/>
                        <a:t>because that way</a:t>
                      </a:r>
                    </a:p>
                    <a:p>
                      <a:r>
                        <a:rPr lang="en-US" dirty="0"/>
                        <a:t>he wouldn't get</a:t>
                      </a:r>
                    </a:p>
                    <a:p>
                      <a:r>
                        <a:rPr lang="en-US" dirty="0"/>
                        <a:t>in their way of</a:t>
                      </a:r>
                    </a:p>
                    <a:p>
                      <a:r>
                        <a:rPr lang="en-US" dirty="0"/>
                        <a:t>moving furniture</a:t>
                      </a:r>
                    </a:p>
                    <a:p>
                      <a:r>
                        <a:rPr lang="en-US" dirty="0"/>
                        <a:t>from the old house</a:t>
                      </a:r>
                    </a:p>
                    <a:p>
                      <a:r>
                        <a:rPr lang="en-US" dirty="0"/>
                        <a:t>into the van</a:t>
                      </a:r>
                    </a:p>
                    <a:p>
                      <a:endParaRPr lang="en-US" dirty="0"/>
                    </a:p>
                    <a:p>
                      <a:r>
                        <a:rPr lang="en-US" dirty="0"/>
                        <a:t>iv. His family tried to</a:t>
                      </a:r>
                    </a:p>
                    <a:p>
                      <a:r>
                        <a:rPr lang="en-US" dirty="0"/>
                        <a:t>persuade him to</a:t>
                      </a:r>
                    </a:p>
                    <a:p>
                      <a:r>
                        <a:rPr lang="en-US" dirty="0"/>
                        <a:t>sleep at an earlier</a:t>
                      </a:r>
                    </a:p>
                    <a:p>
                      <a:r>
                        <a:rPr lang="en-US" dirty="0"/>
                        <a:t>hour than usual, so</a:t>
                      </a:r>
                    </a:p>
                    <a:p>
                      <a:r>
                        <a:rPr lang="en-US" dirty="0"/>
                        <a:t>that he would be</a:t>
                      </a:r>
                    </a:p>
                    <a:p>
                      <a:r>
                        <a:rPr lang="en-US" dirty="0"/>
                        <a:t>less in their way.</a:t>
                      </a:r>
                      <a:endParaRPr lang="en-IN" dirty="0"/>
                    </a:p>
                  </a:txBody>
                  <a:tcPr/>
                </a:tc>
                <a:extLst>
                  <a:ext uri="{0D108BD9-81ED-4DB2-BD59-A6C34878D82A}">
                    <a16:rowId xmlns:a16="http://schemas.microsoft.com/office/drawing/2014/main" val="3336808782"/>
                  </a:ext>
                </a:extLst>
              </a:tr>
            </a:tbl>
          </a:graphicData>
        </a:graphic>
      </p:graphicFrame>
    </p:spTree>
    <p:extLst>
      <p:ext uri="{BB962C8B-B14F-4D97-AF65-F5344CB8AC3E}">
        <p14:creationId xmlns:p14="http://schemas.microsoft.com/office/powerpoint/2010/main" val="59028997"/>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415600" y="203667"/>
            <a:ext cx="11360800" cy="618584"/>
          </a:xfrm>
        </p:spPr>
        <p:txBody>
          <a:bodyPr/>
          <a:lstStyle/>
          <a:p>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415600" y="1404730"/>
            <a:ext cx="11360800" cy="5249604"/>
          </a:xfrm>
        </p:spPr>
        <p:txBody>
          <a:bodyPr/>
          <a:lstStyle/>
          <a:p>
            <a:pPr marL="152396" indent="0">
              <a:buNone/>
            </a:pPr>
            <a:r>
              <a:rPr lang="en-US" sz="1867" dirty="0">
                <a:latin typeface="Calibri" panose="020F0502020204030204" pitchFamily="34" charset="0"/>
                <a:cs typeface="Calibri" panose="020F0502020204030204" pitchFamily="34" charset="0"/>
              </a:rPr>
              <a:t>Using Words</a:t>
            </a:r>
          </a:p>
          <a:p>
            <a:pPr marL="152396" indent="0">
              <a:buNone/>
            </a:pPr>
            <a:r>
              <a:rPr lang="en-US" sz="1867" dirty="0">
                <a:latin typeface="Calibri" panose="020F0502020204030204" pitchFamily="34" charset="0"/>
                <a:cs typeface="Calibri" panose="020F0502020204030204" pitchFamily="34" charset="0"/>
              </a:rPr>
              <a:t>1. despairingly-feeling of giving up hope</a:t>
            </a:r>
          </a:p>
          <a:p>
            <a:pPr marL="152396" indent="0">
              <a:buNone/>
            </a:pPr>
            <a:r>
              <a:rPr lang="en-US" sz="1867" dirty="0">
                <a:latin typeface="Calibri" panose="020F0502020204030204" pitchFamily="34" charset="0"/>
                <a:cs typeface="Calibri" panose="020F0502020204030204" pitchFamily="34" charset="0"/>
              </a:rPr>
              <a:t>2. eagerly-looking forward to something with a lot of excitement</a:t>
            </a:r>
          </a:p>
          <a:p>
            <a:pPr marL="152396" indent="0">
              <a:buNone/>
            </a:pPr>
            <a:r>
              <a:rPr lang="en-US" sz="1867" dirty="0">
                <a:latin typeface="Calibri" panose="020F0502020204030204" pitchFamily="34" charset="0"/>
                <a:cs typeface="Calibri" panose="020F0502020204030204" pitchFamily="34" charset="0"/>
              </a:rPr>
              <a:t>3. sharply- unfriendly and stern</a:t>
            </a:r>
          </a:p>
          <a:p>
            <a:pPr marL="152396" indent="0">
              <a:buNone/>
            </a:pPr>
            <a:r>
              <a:rPr lang="en-US" sz="1867" dirty="0">
                <a:latin typeface="Calibri" panose="020F0502020204030204" pitchFamily="34" charset="0"/>
                <a:cs typeface="Calibri" panose="020F0502020204030204" pitchFamily="34" charset="0"/>
              </a:rPr>
              <a:t>4. wearily-extremely tired and exhausted</a:t>
            </a:r>
          </a:p>
          <a:p>
            <a:pPr marL="152396" indent="0">
              <a:buNone/>
            </a:pPr>
            <a:r>
              <a:rPr lang="en-US" sz="1867" dirty="0">
                <a:latin typeface="Calibri" panose="020F0502020204030204" pitchFamily="34" charset="0"/>
                <a:cs typeface="Calibri" panose="020F0502020204030204" pitchFamily="34" charset="0"/>
              </a:rPr>
              <a:t>5. weakly - scared and shaken</a:t>
            </a: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10840278" y="6239416"/>
            <a:ext cx="1351722" cy="618584"/>
          </a:xfrm>
          <a:prstGeom prst="rect">
            <a:avLst/>
          </a:prstGeom>
          <a:noFill/>
          <a:ln>
            <a:noFill/>
          </a:ln>
        </p:spPr>
      </p:pic>
    </p:spTree>
    <p:extLst>
      <p:ext uri="{BB962C8B-B14F-4D97-AF65-F5344CB8AC3E}">
        <p14:creationId xmlns:p14="http://schemas.microsoft.com/office/powerpoint/2010/main" val="82497301"/>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10383433" y="5838501"/>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 YOU</a:t>
            </a:r>
            <a:endParaRPr sz="5333" b="1" dirty="0">
              <a:solidFill>
                <a:srgbClr val="000000"/>
              </a:solidFill>
              <a:latin typeface="Arial"/>
              <a:ea typeface="Arial"/>
              <a:cs typeface="Arial"/>
              <a:sym typeface="Arial"/>
            </a:endParaRPr>
          </a:p>
          <a:p>
            <a:pPr marL="609585" algn="ctr">
              <a:lnSpc>
                <a:spcPct val="115000"/>
              </a:lnSpc>
              <a:buClr>
                <a:srgbClr val="000000"/>
              </a:buClr>
              <a:buSzPts val="4000"/>
            </a:pPr>
            <a:r>
              <a:rPr lang="en" sz="5333" b="1" dirty="0">
                <a:solidFill>
                  <a:srgbClr val="FF0000"/>
                </a:solidFill>
                <a:latin typeface="Arial"/>
                <a:ea typeface="Arial"/>
                <a:cs typeface="Arial"/>
                <a:sym typeface="Arial"/>
              </a:rPr>
              <a:t>ODM EDUCATIONAL GROUP</a:t>
            </a:r>
            <a:endParaRPr sz="5333" b="1" dirty="0">
              <a:solidFill>
                <a:srgbClr val="FF0000"/>
              </a:solidFill>
              <a:latin typeface="Arial"/>
              <a:ea typeface="Arial"/>
              <a:cs typeface="Arial"/>
              <a:sym typeface="Arial"/>
            </a:endParaRPr>
          </a:p>
          <a:p>
            <a:pPr>
              <a:buClr>
                <a:srgbClr val="000000"/>
              </a:buClr>
              <a:buSzPts val="1400"/>
            </a:pPr>
            <a:endParaRPr sz="1867"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751</Words>
  <Application>Microsoft Office PowerPoint</Application>
  <PresentationFormat>Widescreen</PresentationFormat>
  <Paragraphs>76</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2</cp:revision>
  <dcterms:created xsi:type="dcterms:W3CDTF">2021-08-24T15:22:05Z</dcterms:created>
  <dcterms:modified xsi:type="dcterms:W3CDTF">2021-08-31T15:04:23Z</dcterms:modified>
</cp:coreProperties>
</file>