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6" r:id="rId2"/>
    <p:sldId id="274" r:id="rId3"/>
    <p:sldId id="290" r:id="rId4"/>
    <p:sldId id="292" r:id="rId5"/>
    <p:sldId id="304" r:id="rId6"/>
    <p:sldId id="299" r:id="rId7"/>
    <p:sldId id="259" r:id="rId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1" roundtripDataSignature="AMtx7mhNUS/QTUYtYNxzDiNl+A6ykNrkC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90" d="100"/>
          <a:sy n="90" d="100"/>
        </p:scale>
        <p:origin x="75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slide" Target="slides/slide2.xml"/><Relationship Id="rId21" Type="http://customschemas.google.com/relationships/presentationmetadata" Target="metadata"/><Relationship Id="rId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 Target="slides/slide4.xml"/><Relationship Id="rId2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9"/>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9"/>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lang="en-I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IN" sz="3000" b="1" i="0" u="none" strike="noStrike" cap="none" dirty="0">
                <a:solidFill>
                  <a:srgbClr val="FF0000"/>
                </a:solidFill>
                <a:latin typeface="Calibri"/>
                <a:ea typeface="Calibri"/>
                <a:cs typeface="Calibri"/>
                <a:sym typeface="Calibri"/>
              </a:rPr>
              <a:t>LITERATURE</a:t>
            </a:r>
            <a:endParaRPr lang="en" sz="30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2500" b="0" i="0" u="none" strike="noStrike" cap="none" dirty="0">
                <a:solidFill>
                  <a:srgbClr val="000000"/>
                </a:solidFill>
                <a:latin typeface="Calibri"/>
                <a:ea typeface="Calibri"/>
                <a:cs typeface="Calibri"/>
                <a:sym typeface="Calibri"/>
              </a:rPr>
              <a:t>STD-VI</a:t>
            </a: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SUBJECT </a:t>
            </a:r>
            <a:r>
              <a:rPr lang="en" b="1" dirty="0"/>
              <a:t>: ENGLISH</a:t>
            </a: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NUMBER: 11</a:t>
            </a:r>
          </a:p>
          <a:p>
            <a:pPr marL="0" marR="0" lvl="0" indent="0" algn="l" rtl="0">
              <a:lnSpc>
                <a:spcPct val="100000"/>
              </a:lnSpc>
              <a:spcBef>
                <a:spcPts val="0"/>
              </a:spcBef>
              <a:spcAft>
                <a:spcPts val="0"/>
              </a:spcAft>
              <a:buClr>
                <a:srgbClr val="000000"/>
              </a:buClr>
              <a:buSzPts val="1400"/>
              <a:buFont typeface="Arial"/>
              <a:buNone/>
            </a:pPr>
            <a:r>
              <a:rPr lang="en" b="1" dirty="0"/>
              <a:t>PERIOD NUMBER : 1</a:t>
            </a:r>
            <a:endParaRPr sz="1400" b="1" i="0"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1400" b="1" i="0" u="none" strike="noStrike" cap="none" dirty="0">
                <a:solidFill>
                  <a:srgbClr val="000000"/>
                </a:solidFill>
                <a:latin typeface="Arial"/>
                <a:ea typeface="Arial"/>
                <a:cs typeface="Arial"/>
                <a:sym typeface="Arial"/>
              </a:rPr>
              <a:t>CHAPTER NAME :</a:t>
            </a:r>
            <a:r>
              <a:rPr lang="en-US" sz="1400" b="1" i="0" u="none" strike="noStrike" cap="none" dirty="0">
                <a:solidFill>
                  <a:srgbClr val="000000"/>
                </a:solidFill>
                <a:latin typeface="Arial"/>
                <a:ea typeface="Arial"/>
                <a:cs typeface="Arial"/>
                <a:sym typeface="Arial"/>
              </a:rPr>
              <a:t>The Giraffe</a:t>
            </a:r>
          </a:p>
          <a:p>
            <a:pPr marL="0" marR="0" lvl="0" indent="0" algn="l" rtl="0">
              <a:lnSpc>
                <a:spcPct val="100000"/>
              </a:lnSpc>
              <a:spcBef>
                <a:spcPts val="0"/>
              </a:spcBef>
              <a:spcAft>
                <a:spcPts val="0"/>
              </a:spcAft>
              <a:buClr>
                <a:srgbClr val="000000"/>
              </a:buClr>
              <a:buSzPts val="1400"/>
              <a:buFont typeface="Arial"/>
              <a:buNone/>
            </a:pPr>
            <a:r>
              <a:rPr lang="en-US" sz="1400" b="1" i="0" u="none" strike="noStrike" cap="none" dirty="0">
                <a:solidFill>
                  <a:srgbClr val="000000"/>
                </a:solidFill>
                <a:latin typeface="Arial"/>
                <a:ea typeface="Arial"/>
                <a:cs typeface="Arial"/>
                <a:sym typeface="Arial"/>
              </a:rPr>
              <a:t>and the Pelly and Me By Roald Dahl</a:t>
            </a:r>
            <a:endParaRPr lang="en-IN" sz="1400" b="1" i="0" u="none" strike="noStrike" cap="none" dirty="0">
              <a:solidFill>
                <a:srgbClr val="000000"/>
              </a:solidFill>
              <a:latin typeface="Arial"/>
              <a:ea typeface="Arial"/>
              <a:cs typeface="Arial"/>
              <a:sym typeface="Arial"/>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4F8B-2363-41C4-AC7F-8E18822F536B}"/>
              </a:ext>
            </a:extLst>
          </p:cNvPr>
          <p:cNvSpPr>
            <a:spLocks noGrp="1"/>
          </p:cNvSpPr>
          <p:nvPr>
            <p:ph type="title"/>
          </p:nvPr>
        </p:nvSpPr>
        <p:spPr>
          <a:xfrm>
            <a:off x="164743" y="209894"/>
            <a:ext cx="8520600" cy="572700"/>
          </a:xfrm>
        </p:spPr>
        <p:txBody>
          <a:bodyPr/>
          <a:lstStyle/>
          <a:p>
            <a:r>
              <a:rPr lang="en-US" dirty="0">
                <a:solidFill>
                  <a:srgbClr val="FF0000"/>
                </a:solidFill>
              </a:rPr>
              <a:t>Reading</a:t>
            </a:r>
            <a:br>
              <a:rPr lang="en-US" dirty="0">
                <a:solidFill>
                  <a:srgbClr val="FF0000"/>
                </a:solidFill>
              </a:rPr>
            </a:br>
            <a:endParaRPr lang="en-US" dirty="0">
              <a:solidFill>
                <a:srgbClr val="FF0000"/>
              </a:solidFill>
            </a:endParaRPr>
          </a:p>
        </p:txBody>
      </p:sp>
      <p:sp>
        <p:nvSpPr>
          <p:cNvPr id="3" name="Text Placeholder 2">
            <a:extLst>
              <a:ext uri="{FF2B5EF4-FFF2-40B4-BE49-F238E27FC236}">
                <a16:creationId xmlns:a16="http://schemas.microsoft.com/office/drawing/2014/main" id="{62840E4B-095D-4325-BA4E-CD1914F0DF3E}"/>
              </a:ext>
            </a:extLst>
          </p:cNvPr>
          <p:cNvSpPr>
            <a:spLocks noGrp="1"/>
          </p:cNvSpPr>
          <p:nvPr>
            <p:ph type="body" idx="1"/>
          </p:nvPr>
        </p:nvSpPr>
        <p:spPr>
          <a:xfrm>
            <a:off x="146957" y="734905"/>
            <a:ext cx="8832300" cy="4255846"/>
          </a:xfrm>
        </p:spPr>
        <p:txBody>
          <a:bodyPr/>
          <a:lstStyle/>
          <a:p>
            <a:pPr marL="257175" indent="-257175">
              <a:buNone/>
            </a:pPr>
            <a:r>
              <a:rPr lang="en-US" sz="1350" dirty="0">
                <a:latin typeface="Arial" panose="020B0604020202020204" pitchFamily="34" charset="0"/>
                <a:ea typeface="Arial" panose="020B0604020202020204" pitchFamily="34" charset="0"/>
              </a:rPr>
              <a:t>A. 1. The members of the Ladderless Window Cleaning Company are the giraffe, the pelican, the monkey and Billy.</a:t>
            </a:r>
          </a:p>
          <a:p>
            <a:pPr marL="257175" indent="-257175">
              <a:buNone/>
            </a:pPr>
            <a:r>
              <a:rPr lang="en-US" sz="1350" dirty="0">
                <a:latin typeface="Arial" panose="020B0604020202020204" pitchFamily="34" charset="0"/>
                <a:ea typeface="Arial" panose="020B0604020202020204" pitchFamily="34" charset="0"/>
              </a:rPr>
              <a:t>2. The Company initially proved to the Duke of Hampshire that they were good at what they did by picking the big black juicy cherries from the tall cherry tree. They offered the cherries to the duke, who was highly impressed by their efforts.</a:t>
            </a:r>
          </a:p>
          <a:p>
            <a:pPr marL="257175" indent="-257175">
              <a:buNone/>
            </a:pPr>
            <a:r>
              <a:rPr lang="en-US" sz="1350" dirty="0">
                <a:latin typeface="Arial" panose="020B0604020202020204" pitchFamily="34" charset="0"/>
                <a:ea typeface="Arial" panose="020B0604020202020204" pitchFamily="34" charset="0"/>
              </a:rPr>
              <a:t>3. They called themselves the Ladderless Window-Cleaning Company because they could clean any window at any height without using a ladder. The tall Giraffe with his long neck was like a ladder. The Pelican would hold water in his beak like a bucket and the Monkey would use his hands to do the cleaning. This way each of them had specific roles to play.</a:t>
            </a:r>
          </a:p>
          <a:p>
            <a:pPr marL="257175" indent="-257175">
              <a:buNone/>
            </a:pPr>
            <a:r>
              <a:rPr lang="en-US" sz="1350" dirty="0">
                <a:latin typeface="Arial" panose="020B0604020202020204" pitchFamily="34" charset="0"/>
                <a:ea typeface="Arial" panose="020B0604020202020204" pitchFamily="34" charset="0"/>
              </a:rPr>
              <a:t>4. We can imagine the Monkey polishing the glass with all his strength. The glass is so squeaky clean, that its shine appears like that of brass, and it sparkles like the rays of the Sun sparkle on the sea. Another image the Monkey creates is one where all the three animals are working so hard, that we can see their effort on their face. They look as though they are blue with sweat and toil.</a:t>
            </a:r>
          </a:p>
        </p:txBody>
      </p:sp>
      <p:pic>
        <p:nvPicPr>
          <p:cNvPr id="4"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pic>
        <p:nvPicPr>
          <p:cNvPr id="5"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spTree>
    <p:extLst>
      <p:ext uri="{BB962C8B-B14F-4D97-AF65-F5344CB8AC3E}">
        <p14:creationId xmlns:p14="http://schemas.microsoft.com/office/powerpoint/2010/main" val="739228816"/>
      </p:ext>
    </p:extLst>
  </p:cSld>
  <p:clrMapOvr>
    <a:masterClrMapping/>
  </p:clrMapOvr>
  <p:transition>
    <p:blinds/>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44F8B-2363-41C4-AC7F-8E18822F536B}"/>
              </a:ext>
            </a:extLst>
          </p:cNvPr>
          <p:cNvSpPr>
            <a:spLocks noGrp="1"/>
          </p:cNvSpPr>
          <p:nvPr>
            <p:ph type="title"/>
          </p:nvPr>
        </p:nvSpPr>
        <p:spPr>
          <a:xfrm>
            <a:off x="164743" y="209894"/>
            <a:ext cx="8520600" cy="572700"/>
          </a:xfrm>
        </p:spPr>
        <p:txBody>
          <a:bodyPr/>
          <a:lstStyle/>
          <a:p>
            <a:endParaRPr lang="en-US" dirty="0">
              <a:solidFill>
                <a:srgbClr val="FF0000"/>
              </a:solidFill>
            </a:endParaRPr>
          </a:p>
        </p:txBody>
      </p:sp>
      <p:sp>
        <p:nvSpPr>
          <p:cNvPr id="3" name="Text Placeholder 2">
            <a:extLst>
              <a:ext uri="{FF2B5EF4-FFF2-40B4-BE49-F238E27FC236}">
                <a16:creationId xmlns:a16="http://schemas.microsoft.com/office/drawing/2014/main" id="{62840E4B-095D-4325-BA4E-CD1914F0DF3E}"/>
              </a:ext>
            </a:extLst>
          </p:cNvPr>
          <p:cNvSpPr>
            <a:spLocks noGrp="1"/>
          </p:cNvSpPr>
          <p:nvPr>
            <p:ph type="body" idx="1"/>
          </p:nvPr>
        </p:nvSpPr>
        <p:spPr>
          <a:xfrm>
            <a:off x="311699" y="637953"/>
            <a:ext cx="8708401" cy="4352797"/>
          </a:xfrm>
        </p:spPr>
        <p:txBody>
          <a:bodyPr/>
          <a:lstStyle/>
          <a:p>
            <a:pPr marL="257175" indent="-257175">
              <a:buNone/>
            </a:pPr>
            <a:r>
              <a:rPr lang="en-US" sz="1350" dirty="0">
                <a:latin typeface="Arial" panose="020B0604020202020204" pitchFamily="34" charset="0"/>
                <a:ea typeface="Arial" panose="020B0604020202020204" pitchFamily="34" charset="0"/>
              </a:rPr>
              <a:t>B. </a:t>
            </a:r>
          </a:p>
          <a:p>
            <a:pPr marL="257175" indent="-257175">
              <a:buNone/>
            </a:pPr>
            <a:r>
              <a:rPr lang="en-US" sz="1350" dirty="0">
                <a:latin typeface="Arial" panose="020B0604020202020204" pitchFamily="34" charset="0"/>
                <a:ea typeface="Arial" panose="020B0604020202020204" pitchFamily="34" charset="0"/>
              </a:rPr>
              <a:t>1. a. The Duke of Hampshire said these words.</a:t>
            </a:r>
          </a:p>
          <a:p>
            <a:pPr marL="257175" indent="-257175">
              <a:buNone/>
            </a:pPr>
            <a:r>
              <a:rPr lang="en-US" sz="1350" dirty="0">
                <a:latin typeface="Arial" panose="020B0604020202020204" pitchFamily="34" charset="0"/>
                <a:ea typeface="Arial" panose="020B0604020202020204" pitchFamily="34" charset="0"/>
              </a:rPr>
              <a:t>    b. The Duke was shocked and about to have a fit. First, he saw a pelican with a boy in its beak picking his cherries. Then, out of nowhere, a talking giraffe and monkey appeared suddenly from the bushes. The animals and their behaviour completely surprised the Duke.</a:t>
            </a:r>
          </a:p>
          <a:p>
            <a:pPr marL="257175" indent="-257175">
              <a:buNone/>
            </a:pPr>
            <a:r>
              <a:rPr lang="en-US" sz="1350" dirty="0">
                <a:latin typeface="Arial" panose="020B0604020202020204" pitchFamily="34" charset="0"/>
                <a:ea typeface="Arial" panose="020B0604020202020204" pitchFamily="34" charset="0"/>
              </a:rPr>
              <a:t>2. a. The Duke of Hampshire said these words to the Ladderless Window Cleaning Company.</a:t>
            </a:r>
          </a:p>
          <a:p>
            <a:pPr marL="257175" indent="-257175">
              <a:buNone/>
            </a:pPr>
            <a:r>
              <a:rPr lang="en-US" sz="1350" dirty="0">
                <a:latin typeface="Arial" panose="020B0604020202020204" pitchFamily="34" charset="0"/>
                <a:ea typeface="Arial" panose="020B0604020202020204" pitchFamily="34" charset="0"/>
              </a:rPr>
              <a:t>b. He was arguing because he thought that it was impossible to clean the windows of the two top floors of the Hampshire House. The argument was resolved when the Monkey asked the giraffe to show the Duke what he could do with his magical neck. The Giraffe's long neck went further longer and longer and higher and higher until the Monkey sitting on his head could easily reach the windows of the top floor.</a:t>
            </a:r>
          </a:p>
          <a:p>
            <a:pPr marL="257175" indent="-257175">
              <a:buNone/>
            </a:pPr>
            <a:r>
              <a:rPr lang="en-US" sz="1350" dirty="0">
                <a:latin typeface="Arial" panose="020B0604020202020204" pitchFamily="34" charset="0"/>
                <a:ea typeface="Arial" panose="020B0604020202020204" pitchFamily="34" charset="0"/>
              </a:rPr>
              <a:t>3 a. Billy is the speaker</a:t>
            </a:r>
          </a:p>
          <a:p>
            <a:pPr marL="257175" indent="-257175">
              <a:buNone/>
            </a:pPr>
            <a:r>
              <a:rPr lang="en-US" sz="1350" dirty="0">
                <a:latin typeface="Arial" panose="020B0604020202020204" pitchFamily="34" charset="0"/>
                <a:ea typeface="Arial" panose="020B0604020202020204" pitchFamily="34" charset="0"/>
              </a:rPr>
              <a:t>   b. He saw the Giraffe's magical neck get longer and longer and higher and higher until the Monkey sitting on his head could easily reach the windows of the top floor and clean them.</a:t>
            </a:r>
          </a:p>
          <a:p>
            <a:pPr marL="257175" indent="-257175">
              <a:buNone/>
            </a:pPr>
            <a:r>
              <a:rPr lang="en-US" sz="1350" dirty="0">
                <a:latin typeface="Arial" panose="020B0604020202020204" pitchFamily="34" charset="0"/>
                <a:ea typeface="Arial" panose="020B0604020202020204" pitchFamily="34" charset="0"/>
              </a:rPr>
              <a:t>   c. It left the Duke speechless. He was struck with amazement, while the other animals were happy proud for doing the job well.</a:t>
            </a:r>
          </a:p>
          <a:p>
            <a:pPr marL="257175" indent="-257175">
              <a:buNone/>
            </a:pPr>
            <a:endParaRPr lang="en-US" sz="1350" dirty="0">
              <a:latin typeface="Arial" panose="020B0604020202020204" pitchFamily="34" charset="0"/>
              <a:ea typeface="Arial" panose="020B0604020202020204" pitchFamily="34" charset="0"/>
            </a:endParaRPr>
          </a:p>
        </p:txBody>
      </p:sp>
      <p:pic>
        <p:nvPicPr>
          <p:cNvPr id="4"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pic>
        <p:nvPicPr>
          <p:cNvPr id="5" name="Google Shape;63;p2"/>
          <p:cNvPicPr preferRelativeResize="0"/>
          <p:nvPr/>
        </p:nvPicPr>
        <p:blipFill rotWithShape="1">
          <a:blip r:embed="rId2" cstate="print">
            <a:alphaModFix/>
          </a:blip>
          <a:srcRect/>
          <a:stretch/>
        </p:blipFill>
        <p:spPr>
          <a:xfrm>
            <a:off x="7787575" y="4378876"/>
            <a:ext cx="1232526" cy="611875"/>
          </a:xfrm>
          <a:prstGeom prst="rect">
            <a:avLst/>
          </a:prstGeom>
          <a:noFill/>
          <a:ln>
            <a:noFill/>
          </a:ln>
        </p:spPr>
      </p:pic>
    </p:spTree>
    <p:extLst>
      <p:ext uri="{BB962C8B-B14F-4D97-AF65-F5344CB8AC3E}">
        <p14:creationId xmlns:p14="http://schemas.microsoft.com/office/powerpoint/2010/main" val="2166741354"/>
      </p:ext>
    </p:extLst>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700" y="701749"/>
            <a:ext cx="8832300" cy="4289001"/>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 C</a:t>
            </a:r>
          </a:p>
          <a:p>
            <a:pPr marL="114300" indent="0">
              <a:buNone/>
            </a:pPr>
            <a:r>
              <a:rPr lang="en-US" sz="1400" dirty="0">
                <a:solidFill>
                  <a:schemeClr val="tx1"/>
                </a:solidFill>
                <a:latin typeface="Calibri" panose="020F0502020204030204" pitchFamily="34" charset="0"/>
                <a:cs typeface="Calibri" panose="020F0502020204030204" pitchFamily="34" charset="0"/>
              </a:rPr>
              <a:t>1.  The Duke is a fussy and bossy old man. First, he was stubborn about getting the black and juicy cherries from the very top of the tree, even though the gardener was unable to climb that high on the ladder. Secondly, he refused to listen to the Giraffe when he said they could clean the windows on the top floor. The Duke stubbornly ordered the Giraffe to stop arguing and to leave those windows.</a:t>
            </a:r>
          </a:p>
          <a:p>
            <a:pPr marL="114300" indent="0">
              <a:buNone/>
            </a:pP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737248790"/>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0"/>
            <a:ext cx="8520600" cy="510363"/>
          </a:xfrm>
        </p:spPr>
        <p:txBody>
          <a:bodyPr/>
          <a:lstStyle/>
          <a:p>
            <a:r>
              <a:rPr lang="en-IN" sz="2400" b="1" dirty="0">
                <a:solidFill>
                  <a:srgbClr val="FF0000"/>
                </a:solidFill>
                <a:latin typeface="Calibri" panose="020F0502020204030204" pitchFamily="34" charset="0"/>
                <a:cs typeface="Calibri" panose="020F0502020204030204" pitchFamily="34" charset="0"/>
              </a:rPr>
              <a:t>Appreciating the Text</a:t>
            </a:r>
            <a:br>
              <a:rPr lang="en-IN" sz="2400" b="1" dirty="0">
                <a:solidFill>
                  <a:srgbClr val="FF0000"/>
                </a:solidFill>
                <a:latin typeface="Calibri" panose="020F0502020204030204" pitchFamily="34" charset="0"/>
                <a:cs typeface="Calibri" panose="020F0502020204030204" pitchFamily="34" charset="0"/>
              </a:rPr>
            </a:b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193064" y="350875"/>
            <a:ext cx="8950936" cy="4448490"/>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1• The animals can speak like humans.</a:t>
            </a:r>
          </a:p>
          <a:p>
            <a:pPr marL="114300" indent="0">
              <a:buNone/>
            </a:pPr>
            <a:r>
              <a:rPr lang="en-US" sz="1400" dirty="0">
                <a:solidFill>
                  <a:schemeClr val="tx1"/>
                </a:solidFill>
                <a:latin typeface="Calibri" panose="020F0502020204030204" pitchFamily="34" charset="0"/>
                <a:cs typeface="Calibri" panose="020F0502020204030204" pitchFamily="34" charset="0"/>
              </a:rPr>
              <a:t>• The animals along with Billy have formed a Cleaning Company, which gives a funny imaginative element to the story, as we don't find animals running businesses in reality.</a:t>
            </a:r>
          </a:p>
          <a:p>
            <a:pPr marL="114300" indent="0">
              <a:buNone/>
            </a:pPr>
            <a:r>
              <a:rPr lang="en-US" sz="1400" dirty="0">
                <a:solidFill>
                  <a:schemeClr val="tx1"/>
                </a:solidFill>
                <a:latin typeface="Calibri" panose="020F0502020204030204" pitchFamily="34" charset="0"/>
                <a:cs typeface="Calibri" panose="020F0502020204030204" pitchFamily="34" charset="0"/>
              </a:rPr>
              <a:t>• They even perform tasks like humans, such as filling water from the tap, cleaning the windows, and so on which give them human-like qualities.</a:t>
            </a:r>
          </a:p>
          <a:p>
            <a:pPr marL="114300" indent="0">
              <a:buNone/>
            </a:pPr>
            <a:r>
              <a:rPr lang="en-US" sz="1400" dirty="0">
                <a:solidFill>
                  <a:schemeClr val="tx1"/>
                </a:solidFill>
                <a:latin typeface="Calibri" panose="020F0502020204030204" pitchFamily="34" charset="0"/>
                <a:cs typeface="Calibri" panose="020F0502020204030204" pitchFamily="34" charset="0"/>
              </a:rPr>
              <a:t>• The Giraffe's neck magically getting longer and higher also adds an imaginative aspect to the story.</a:t>
            </a:r>
          </a:p>
          <a:p>
            <a:pPr marL="114300" indent="0">
              <a:buNone/>
            </a:pPr>
            <a:r>
              <a:rPr lang="en-US" sz="1400" dirty="0">
                <a:solidFill>
                  <a:schemeClr val="tx1"/>
                </a:solidFill>
                <a:latin typeface="Calibri" panose="020F0502020204030204" pitchFamily="34" charset="0"/>
                <a:cs typeface="Calibri" panose="020F0502020204030204" pitchFamily="34" charset="0"/>
              </a:rPr>
              <a:t>2. "The Giraffe and the Pelly and Me' is made dramatic and film-like by the exaggerated way in the characters, especially the Duke, behave. Here are some examples from the text: "I want those big black ones at the top of the tree" the man was shouting, "Get me those great big black ones!" We peered round the bushes and saw an old-</a:t>
            </a:r>
            <a:r>
              <a:rPr lang="en-US" sz="1400" dirty="0" err="1">
                <a:solidFill>
                  <a:schemeClr val="tx1"/>
                </a:solidFill>
                <a:latin typeface="Calibri" panose="020F0502020204030204" pitchFamily="34" charset="0"/>
                <a:cs typeface="Calibri" panose="020F0502020204030204" pitchFamily="34" charset="0"/>
              </a:rPr>
              <a:t>ish</a:t>
            </a:r>
            <a:r>
              <a:rPr lang="en-US" sz="1400" dirty="0">
                <a:solidFill>
                  <a:schemeClr val="tx1"/>
                </a:solidFill>
                <a:latin typeface="Calibri" panose="020F0502020204030204" pitchFamily="34" charset="0"/>
                <a:cs typeface="Calibri" panose="020F0502020204030204" pitchFamily="34" charset="0"/>
              </a:rPr>
              <a:t> man with a huge white moustache standing under a tall cherry tree and pointing his walking-stick in the air.</a:t>
            </a:r>
          </a:p>
          <a:p>
            <a:pPr marL="114300" indent="0">
              <a:buNone/>
            </a:pPr>
            <a:r>
              <a:rPr lang="en-US" sz="1400" dirty="0">
                <a:solidFill>
                  <a:schemeClr val="tx1"/>
                </a:solidFill>
                <a:latin typeface="Calibri" panose="020F0502020204030204" pitchFamily="34" charset="0"/>
                <a:cs typeface="Calibri" panose="020F0502020204030204" pitchFamily="34" charset="0"/>
              </a:rPr>
              <a:t>• Down below us, the Duke was shouting, "Some monster of a bird is stealing my best cherries! Be off with you, sir! Go away! Those are my cherries, not yours!"</a:t>
            </a:r>
          </a:p>
          <a:p>
            <a:pPr marL="114300" indent="0">
              <a:buNone/>
            </a:pPr>
            <a:r>
              <a:rPr lang="en-US" sz="1400" dirty="0">
                <a:solidFill>
                  <a:schemeClr val="tx1"/>
                </a:solidFill>
                <a:latin typeface="Calibri" panose="020F0502020204030204" pitchFamily="34" charset="0"/>
                <a:cs typeface="Calibri" panose="020F0502020204030204" pitchFamily="34" charset="0"/>
              </a:rPr>
              <a:t>• The Duke was staggered. His eyes popped nearly out of their sockets. "Great Scott!" he gasped. "Good Lord! What's this? Who are you?"</a:t>
            </a:r>
          </a:p>
          <a:p>
            <a:pPr marL="114300" indent="0">
              <a:buNone/>
            </a:pPr>
            <a:r>
              <a:rPr lang="en-US" sz="1400" dirty="0">
                <a:solidFill>
                  <a:schemeClr val="tx1"/>
                </a:solidFill>
                <a:latin typeface="Calibri" panose="020F0502020204030204" pitchFamily="34" charset="0"/>
                <a:cs typeface="Calibri" panose="020F0502020204030204" pitchFamily="34" charset="0"/>
              </a:rPr>
              <a:t>• He looked as though he was about to have a fit. "Who are these creatures?" he bellowed. "Has the whole world gone completely dotty?"</a:t>
            </a:r>
          </a:p>
          <a:p>
            <a:pPr marL="114300" indent="0">
              <a:buNone/>
            </a:pPr>
            <a:r>
              <a:rPr lang="en-US" sz="1400" dirty="0">
                <a:solidFill>
                  <a:schemeClr val="tx1"/>
                </a:solidFill>
                <a:latin typeface="Calibri" panose="020F0502020204030204" pitchFamily="34" charset="0"/>
                <a:cs typeface="Calibri" panose="020F0502020204030204" pitchFamily="34" charset="0"/>
              </a:rPr>
              <a:t>• The monkey's song</a:t>
            </a:r>
          </a:p>
          <a:p>
            <a:pPr marL="114300" indent="0">
              <a:buNone/>
            </a:pPr>
            <a:r>
              <a:rPr lang="en-US" sz="1400" dirty="0">
                <a:solidFill>
                  <a:schemeClr val="tx1"/>
                </a:solidFill>
                <a:latin typeface="Calibri" panose="020F0502020204030204" pitchFamily="34" charset="0"/>
                <a:cs typeface="Calibri" panose="020F0502020204030204" pitchFamily="34" charset="0"/>
              </a:rPr>
              <a:t>• The Duke was speechless. So was I. It was the most magical thing I had ever seen.</a:t>
            </a:r>
            <a:endParaRPr lang="en-IN" sz="1400" dirty="0">
              <a:solidFill>
                <a:schemeClr val="tx1"/>
              </a:solidFill>
              <a:latin typeface="Calibri" panose="020F0502020204030204" pitchFamily="34" charset="0"/>
              <a:cs typeface="Calibri" panose="020F0502020204030204" pitchFamily="34" charset="0"/>
            </a:endParaRP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3323617435"/>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87E47-C375-47BE-8A24-F331719B77AB}"/>
              </a:ext>
            </a:extLst>
          </p:cNvPr>
          <p:cNvSpPr>
            <a:spLocks noGrp="1"/>
          </p:cNvSpPr>
          <p:nvPr>
            <p:ph type="title"/>
          </p:nvPr>
        </p:nvSpPr>
        <p:spPr>
          <a:xfrm>
            <a:off x="311700" y="152750"/>
            <a:ext cx="8520600" cy="463938"/>
          </a:xfrm>
        </p:spPr>
        <p:txBody>
          <a:bodyPr/>
          <a:lstStyle/>
          <a:p>
            <a:r>
              <a:rPr lang="en-IN" sz="2400" b="1" dirty="0">
                <a:solidFill>
                  <a:srgbClr val="FF0000"/>
                </a:solidFill>
                <a:latin typeface="Calibri" panose="020F0502020204030204" pitchFamily="34" charset="0"/>
                <a:cs typeface="Calibri" panose="020F0502020204030204" pitchFamily="34" charset="0"/>
              </a:rPr>
              <a:t>Using Words</a:t>
            </a:r>
            <a:br>
              <a:rPr lang="en-IN" sz="2400" b="1" dirty="0">
                <a:solidFill>
                  <a:srgbClr val="FF0000"/>
                </a:solidFill>
                <a:latin typeface="Calibri" panose="020F0502020204030204" pitchFamily="34" charset="0"/>
                <a:cs typeface="Calibri" panose="020F0502020204030204" pitchFamily="34" charset="0"/>
              </a:rPr>
            </a:br>
            <a:endParaRPr lang="en-IN" sz="2400" b="1" dirty="0">
              <a:solidFill>
                <a:srgbClr val="FF0000"/>
              </a:solidFill>
              <a:latin typeface="Calibri" panose="020F0502020204030204" pitchFamily="34" charset="0"/>
              <a:cs typeface="Calibri" panose="020F0502020204030204" pitchFamily="34" charset="0"/>
            </a:endParaRPr>
          </a:p>
        </p:txBody>
      </p:sp>
      <p:sp>
        <p:nvSpPr>
          <p:cNvPr id="3" name="Text Placeholder 2">
            <a:extLst>
              <a:ext uri="{FF2B5EF4-FFF2-40B4-BE49-F238E27FC236}">
                <a16:creationId xmlns:a16="http://schemas.microsoft.com/office/drawing/2014/main" id="{8E73FA3A-AA14-4074-9A3E-FFF86238A977}"/>
              </a:ext>
            </a:extLst>
          </p:cNvPr>
          <p:cNvSpPr>
            <a:spLocks noGrp="1"/>
          </p:cNvSpPr>
          <p:nvPr>
            <p:ph type="body" idx="1"/>
          </p:nvPr>
        </p:nvSpPr>
        <p:spPr>
          <a:xfrm>
            <a:off x="311699" y="701749"/>
            <a:ext cx="8651547" cy="4289001"/>
          </a:xfrm>
        </p:spPr>
        <p:txBody>
          <a:bodyPr/>
          <a:lstStyle/>
          <a:p>
            <a:pPr marL="114300" indent="0">
              <a:buNone/>
            </a:pPr>
            <a:r>
              <a:rPr lang="en-US" sz="1400" dirty="0">
                <a:solidFill>
                  <a:schemeClr val="tx1"/>
                </a:solidFill>
                <a:latin typeface="Calibri" panose="020F0502020204030204" pitchFamily="34" charset="0"/>
                <a:cs typeface="Calibri" panose="020F0502020204030204" pitchFamily="34" charset="0"/>
              </a:rPr>
              <a:t>1. I could eat a horse</a:t>
            </a:r>
          </a:p>
          <a:p>
            <a:pPr marL="114300" indent="0">
              <a:buNone/>
            </a:pPr>
            <a:r>
              <a:rPr lang="en-US" sz="1400" dirty="0">
                <a:solidFill>
                  <a:schemeClr val="tx1"/>
                </a:solidFill>
                <a:latin typeface="Calibri" panose="020F0502020204030204" pitchFamily="34" charset="0"/>
                <a:cs typeface="Calibri" panose="020F0502020204030204" pitchFamily="34" charset="0"/>
              </a:rPr>
              <a:t>5. My heart sank</a:t>
            </a:r>
          </a:p>
          <a:p>
            <a:pPr marL="114300" indent="0">
              <a:buNone/>
            </a:pPr>
            <a:r>
              <a:rPr lang="en-US" sz="1400" dirty="0">
                <a:solidFill>
                  <a:schemeClr val="tx1"/>
                </a:solidFill>
                <a:latin typeface="Calibri" panose="020F0502020204030204" pitchFamily="34" charset="0"/>
                <a:cs typeface="Calibri" panose="020F0502020204030204" pitchFamily="34" charset="0"/>
              </a:rPr>
              <a:t>2. bite my head off</a:t>
            </a:r>
          </a:p>
          <a:p>
            <a:pPr marL="114300" indent="0">
              <a:buNone/>
            </a:pPr>
            <a:r>
              <a:rPr lang="en-US" sz="1400" dirty="0">
                <a:solidFill>
                  <a:schemeClr val="tx1"/>
                </a:solidFill>
                <a:latin typeface="Calibri" panose="020F0502020204030204" pitchFamily="34" charset="0"/>
                <a:cs typeface="Calibri" panose="020F0502020204030204" pitchFamily="34" charset="0"/>
              </a:rPr>
              <a:t>3. Over the moon</a:t>
            </a:r>
          </a:p>
          <a:p>
            <a:pPr marL="114300" indent="0">
              <a:buNone/>
            </a:pPr>
            <a:r>
              <a:rPr lang="en-US" sz="1400" dirty="0">
                <a:solidFill>
                  <a:schemeClr val="tx1"/>
                </a:solidFill>
                <a:latin typeface="Calibri" panose="020F0502020204030204" pitchFamily="34" charset="0"/>
                <a:cs typeface="Calibri" panose="020F0502020204030204" pitchFamily="34" charset="0"/>
              </a:rPr>
              <a:t>4. shaking like a leaf</a:t>
            </a:r>
          </a:p>
        </p:txBody>
      </p:sp>
      <p:pic>
        <p:nvPicPr>
          <p:cNvPr id="4" name="Google Shape;63;p2">
            <a:extLst>
              <a:ext uri="{FF2B5EF4-FFF2-40B4-BE49-F238E27FC236}">
                <a16:creationId xmlns:a16="http://schemas.microsoft.com/office/drawing/2014/main" id="{DD5B8F1F-A043-406F-9994-9F7107AEB910}"/>
              </a:ext>
            </a:extLst>
          </p:cNvPr>
          <p:cNvPicPr preferRelativeResize="0"/>
          <p:nvPr/>
        </p:nvPicPr>
        <p:blipFill rotWithShape="1">
          <a:blip r:embed="rId2">
            <a:alphaModFix/>
          </a:blip>
          <a:srcRect/>
          <a:stretch/>
        </p:blipFill>
        <p:spPr>
          <a:xfrm>
            <a:off x="7911474" y="4378874"/>
            <a:ext cx="1232526" cy="611875"/>
          </a:xfrm>
          <a:prstGeom prst="rect">
            <a:avLst/>
          </a:prstGeom>
          <a:noFill/>
          <a:ln>
            <a:noFill/>
          </a:ln>
        </p:spPr>
      </p:pic>
    </p:spTree>
    <p:extLst>
      <p:ext uri="{BB962C8B-B14F-4D97-AF65-F5344CB8AC3E}">
        <p14:creationId xmlns:p14="http://schemas.microsoft.com/office/powerpoint/2010/main" val="3381537291"/>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4"/>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 YOU</a:t>
            </a:r>
            <a:endParaRPr sz="4000" b="1" i="0" u="none" strike="noStrike" cap="none" dirty="0">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dirty="0">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Tree>
  </p:cSld>
  <p:clrMapOvr>
    <a:masterClrMapping/>
  </p:clrMapOvr>
  <p:transition>
    <p:wheel/>
  </p:transition>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7556</TotalTime>
  <Words>931</Words>
  <Application>Microsoft Office PowerPoint</Application>
  <PresentationFormat>On-screen Show (16:9)</PresentationFormat>
  <Paragraphs>42</Paragraphs>
  <Slides>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Simple Light</vt:lpstr>
      <vt:lpstr>PowerPoint Presentation</vt:lpstr>
      <vt:lpstr>Reading </vt:lpstr>
      <vt:lpstr>PowerPoint Presentation</vt:lpstr>
      <vt:lpstr>PowerPoint Presentation</vt:lpstr>
      <vt:lpstr>Appreciating the Text </vt:lpstr>
      <vt:lpstr>Using Words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260</cp:revision>
  <cp:lastPrinted>2021-02-24T06:02:48Z</cp:lastPrinted>
  <dcterms:modified xsi:type="dcterms:W3CDTF">2021-09-13T14:28:37Z</dcterms:modified>
</cp:coreProperties>
</file>