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79" r:id="rId2"/>
    <p:sldId id="281" r:id="rId3"/>
    <p:sldId id="286" r:id="rId4"/>
    <p:sldId id="282" r:id="rId5"/>
    <p:sldId id="287" r:id="rId6"/>
    <p:sldId id="283" r:id="rId7"/>
    <p:sldId id="284" r:id="rId8"/>
    <p:sldId id="285" r:id="rId9"/>
    <p:sldId id="28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256"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B042F5-1121-4B7C-8CB9-BA337A3DB919}" type="datetimeFigureOut">
              <a:rPr lang="en-IN" smtClean="0"/>
              <a:t>13-09-2021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1B2EA4-CDE6-463B-A807-4FA765EE6AE6}"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387CE15-2BCD-485A-9A4D-93EEBBCCEC31}" type="datetimeFigureOut">
              <a:rPr lang="en-IN" smtClean="0"/>
              <a:t>13-09-2021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387CE15-2BCD-485A-9A4D-93EEBBCCEC31}" type="datetimeFigureOut">
              <a:rPr lang="en-IN" smtClean="0"/>
              <a:t>13-09-2021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387CE15-2BCD-485A-9A4D-93EEBBCCEC31}" type="datetimeFigureOut">
              <a:rPr lang="en-IN" smtClean="0"/>
              <a:t>13-09-2021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ts val="2135"/>
              </a:spcBef>
              <a:spcAft>
                <a:spcPts val="0"/>
              </a:spcAft>
              <a:buSzPts val="1400"/>
              <a:buChar char="○"/>
              <a:defRPr/>
            </a:lvl2pPr>
            <a:lvl3pPr marL="1828800" lvl="2" indent="-423545" algn="l">
              <a:lnSpc>
                <a:spcPct val="115000"/>
              </a:lnSpc>
              <a:spcBef>
                <a:spcPts val="2135"/>
              </a:spcBef>
              <a:spcAft>
                <a:spcPts val="0"/>
              </a:spcAft>
              <a:buSzPts val="1400"/>
              <a:buChar char="■"/>
              <a:defRPr/>
            </a:lvl3pPr>
            <a:lvl4pPr marL="2438400" lvl="3" indent="-423545" algn="l">
              <a:lnSpc>
                <a:spcPct val="115000"/>
              </a:lnSpc>
              <a:spcBef>
                <a:spcPts val="2135"/>
              </a:spcBef>
              <a:spcAft>
                <a:spcPts val="0"/>
              </a:spcAft>
              <a:buSzPts val="1400"/>
              <a:buChar char="●"/>
              <a:defRPr/>
            </a:lvl4pPr>
            <a:lvl5pPr marL="3048000" lvl="4" indent="-423545" algn="l">
              <a:lnSpc>
                <a:spcPct val="115000"/>
              </a:lnSpc>
              <a:spcBef>
                <a:spcPts val="2135"/>
              </a:spcBef>
              <a:spcAft>
                <a:spcPts val="0"/>
              </a:spcAft>
              <a:buSzPts val="1400"/>
              <a:buChar char="○"/>
              <a:defRPr/>
            </a:lvl5pPr>
            <a:lvl6pPr marL="3657600" lvl="5" indent="-423545" algn="l">
              <a:lnSpc>
                <a:spcPct val="115000"/>
              </a:lnSpc>
              <a:spcBef>
                <a:spcPts val="2135"/>
              </a:spcBef>
              <a:spcAft>
                <a:spcPts val="0"/>
              </a:spcAft>
              <a:buSzPts val="1400"/>
              <a:buChar char="■"/>
              <a:defRPr/>
            </a:lvl6pPr>
            <a:lvl7pPr marL="4267200" lvl="6" indent="-423545" algn="l">
              <a:lnSpc>
                <a:spcPct val="115000"/>
              </a:lnSpc>
              <a:spcBef>
                <a:spcPts val="2135"/>
              </a:spcBef>
              <a:spcAft>
                <a:spcPts val="0"/>
              </a:spcAft>
              <a:buSzPts val="1400"/>
              <a:buChar char="●"/>
              <a:defRPr/>
            </a:lvl7pPr>
            <a:lvl8pPr marL="4876800" lvl="7" indent="-423545" algn="l">
              <a:lnSpc>
                <a:spcPct val="115000"/>
              </a:lnSpc>
              <a:spcBef>
                <a:spcPts val="2135"/>
              </a:spcBef>
              <a:spcAft>
                <a:spcPts val="0"/>
              </a:spcAft>
              <a:buSzPts val="1400"/>
              <a:buChar char="○"/>
              <a:defRPr/>
            </a:lvl8pPr>
            <a:lvl9pPr marL="5486400" lvl="8" indent="-423545" algn="l">
              <a:lnSpc>
                <a:spcPct val="115000"/>
              </a:lnSpc>
              <a:spcBef>
                <a:spcPts val="2135"/>
              </a:spcBef>
              <a:spcAft>
                <a:spcPts val="2135"/>
              </a:spcAft>
              <a:buSzPts val="1400"/>
              <a:buChar char="■"/>
              <a:defRPr/>
            </a:lvl9pPr>
          </a:lstStyle>
          <a:p>
            <a:endParaRPr/>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fld id="{00000000-1234-1234-1234-123412341234}"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387CE15-2BCD-485A-9A4D-93EEBBCCEC31}" type="datetimeFigureOut">
              <a:rPr lang="en-IN" smtClean="0"/>
              <a:t>13-09-2021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87CE15-2BCD-485A-9A4D-93EEBBCCEC31}" type="datetimeFigureOut">
              <a:rPr lang="en-IN" smtClean="0"/>
              <a:t>13-09-2021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387CE15-2BCD-485A-9A4D-93EEBBCCEC31}" type="datetimeFigureOut">
              <a:rPr lang="en-IN" smtClean="0"/>
              <a:t>13-09-2021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387CE15-2BCD-485A-9A4D-93EEBBCCEC31}" type="datetimeFigureOut">
              <a:rPr lang="en-IN" smtClean="0"/>
              <a:t>13-09-2021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387CE15-2BCD-485A-9A4D-93EEBBCCEC31}" type="datetimeFigureOut">
              <a:rPr lang="en-IN" smtClean="0"/>
              <a:t>13-09-2021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87CE15-2BCD-485A-9A4D-93EEBBCCEC31}" type="datetimeFigureOut">
              <a:rPr lang="en-IN" smtClean="0"/>
              <a:t>13-09-2021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87CE15-2BCD-485A-9A4D-93EEBBCCEC31}" type="datetimeFigureOut">
              <a:rPr lang="en-IN" smtClean="0"/>
              <a:t>13-09-2021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87CE15-2BCD-485A-9A4D-93EEBBCCEC31}" type="datetimeFigureOut">
              <a:rPr lang="en-IN" smtClean="0"/>
              <a:t>13-09-2021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A73935-0DBB-4501-A81E-AF6E7C616DD3}"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87CE15-2BCD-485A-9A4D-93EEBBCCEC31}" type="datetimeFigureOut">
              <a:rPr lang="en-IN" smtClean="0"/>
              <a:t>13-09-2021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A73935-0DBB-4501-A81E-AF6E7C616DD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4"/>
          <a:srcRect/>
          <a:stretch>
            <a:fillRect/>
          </a:stretch>
        </p:blipFill>
        <p:spPr>
          <a:xfrm>
            <a:off x="296901" y="285634"/>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IN" sz="4000" b="1">
                <a:solidFill>
                  <a:srgbClr val="FF0000"/>
                </a:solidFill>
                <a:latin typeface="Calibri" panose="020F0502020204030204"/>
                <a:ea typeface="Calibri" panose="020F0502020204030204"/>
                <a:cs typeface="Calibri" panose="020F0502020204030204"/>
                <a:sym typeface="Calibri" panose="020F0502020204030204"/>
              </a:rPr>
              <a:t>REVISION-1</a:t>
            </a:r>
            <a:endParaRPr lang="en-GB"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US" sz="3335" dirty="0">
                <a:solidFill>
                  <a:srgbClr val="000000"/>
                </a:solidFill>
                <a:latin typeface="Calibri" panose="020F0502020204030204"/>
                <a:ea typeface="Calibri" panose="020F0502020204030204"/>
                <a:cs typeface="Calibri" panose="020F0502020204030204"/>
                <a:sym typeface="Calibri" panose="020F0502020204030204"/>
              </a:rPr>
              <a:t>STD-VI</a:t>
            </a:r>
            <a:endParaRPr lang="en-IN" altLang="en-US" sz="3335"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5">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US" altLang="en-GB" sz="2400" b="1" dirty="0"/>
              <a:t>The Why </a:t>
            </a:r>
            <a:r>
              <a:rPr lang="en-US" altLang="en-GB" sz="2400" b="1" dirty="0" err="1"/>
              <a:t>Why</a:t>
            </a:r>
            <a:r>
              <a:rPr lang="en-US" altLang="en-GB" sz="2400" b="1" dirty="0"/>
              <a:t> Girl, The Night we won the Buick</a:t>
            </a:r>
            <a:endParaRPr lang="en-IN" altLang="en-GB" sz="2400" b="1"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7BF3A-206D-4840-B88B-3F20FBE0F692}"/>
              </a:ext>
            </a:extLst>
          </p:cNvPr>
          <p:cNvSpPr>
            <a:spLocks noGrp="1"/>
          </p:cNvSpPr>
          <p:nvPr>
            <p:ph type="title"/>
          </p:nvPr>
        </p:nvSpPr>
        <p:spPr/>
        <p:txBody>
          <a:bodyPr/>
          <a:lstStyle/>
          <a:p>
            <a:r>
              <a:rPr lang="en-US" dirty="0">
                <a:solidFill>
                  <a:srgbClr val="FF0000"/>
                </a:solidFill>
              </a:rPr>
              <a:t>Read the lines and answer the questions.</a:t>
            </a:r>
            <a:br>
              <a:rPr lang="en-US" dirty="0">
                <a:solidFill>
                  <a:srgbClr val="FF0000"/>
                </a:solidFill>
              </a:rPr>
            </a:br>
            <a:endParaRPr lang="en-IN" dirty="0">
              <a:solidFill>
                <a:srgbClr val="FF0000"/>
              </a:solidFill>
            </a:endParaRPr>
          </a:p>
        </p:txBody>
      </p:sp>
      <p:sp>
        <p:nvSpPr>
          <p:cNvPr id="3" name="Text Placeholder 2">
            <a:extLst>
              <a:ext uri="{FF2B5EF4-FFF2-40B4-BE49-F238E27FC236}">
                <a16:creationId xmlns:a16="http://schemas.microsoft.com/office/drawing/2014/main" id="{F7A03018-6C79-49FF-9127-B8AE0816191B}"/>
              </a:ext>
            </a:extLst>
          </p:cNvPr>
          <p:cNvSpPr>
            <a:spLocks noGrp="1"/>
          </p:cNvSpPr>
          <p:nvPr>
            <p:ph type="body" idx="1"/>
          </p:nvPr>
        </p:nvSpPr>
        <p:spPr/>
        <p:txBody>
          <a:bodyPr/>
          <a:lstStyle/>
          <a:p>
            <a:pPr marL="152400" indent="0">
              <a:buNone/>
            </a:pPr>
            <a:r>
              <a:rPr lang="en-US" sz="1800" dirty="0"/>
              <a:t>1. “But she’s very obstinate,” Khiri replied.” Just won’t give in.” (The Why – Why Girl)</a:t>
            </a:r>
          </a:p>
          <a:p>
            <a:pPr marL="152400" indent="0">
              <a:buNone/>
            </a:pPr>
            <a:endParaRPr lang="en-US" sz="1800" dirty="0"/>
          </a:p>
          <a:p>
            <a:pPr marL="152400" indent="0">
              <a:buNone/>
            </a:pPr>
            <a:r>
              <a:rPr lang="en-US" sz="1800" dirty="0"/>
              <a:t>a. Who is Khiri? Who is she talking about?</a:t>
            </a:r>
          </a:p>
          <a:p>
            <a:pPr marL="152400" indent="0">
              <a:buNone/>
            </a:pPr>
            <a:r>
              <a:rPr lang="en-US" sz="1800" dirty="0"/>
              <a:t>b. Why does she call the person obstinate?</a:t>
            </a:r>
          </a:p>
          <a:p>
            <a:pPr marL="152400" indent="0">
              <a:buNone/>
            </a:pPr>
            <a:r>
              <a:rPr lang="en-US" sz="1800" dirty="0"/>
              <a:t>c. What was the narrator’s opinion about her?</a:t>
            </a:r>
            <a:endParaRPr lang="en-IN" sz="1800" dirty="0"/>
          </a:p>
        </p:txBody>
      </p:sp>
      <p:pic>
        <p:nvPicPr>
          <p:cNvPr id="4" name="Google Shape;77;p4">
            <a:extLst>
              <a:ext uri="{FF2B5EF4-FFF2-40B4-BE49-F238E27FC236}">
                <a16:creationId xmlns:a16="http://schemas.microsoft.com/office/drawing/2014/main" id="{56CC6A6D-9E07-43DD-925C-BDBB7FC64116}"/>
              </a:ext>
            </a:extLst>
          </p:cNvPr>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1393638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7BF3A-206D-4840-B88B-3F20FBE0F692}"/>
              </a:ext>
            </a:extLst>
          </p:cNvPr>
          <p:cNvSpPr>
            <a:spLocks noGrp="1"/>
          </p:cNvSpPr>
          <p:nvPr>
            <p:ph type="title"/>
          </p:nvPr>
        </p:nvSpPr>
        <p:spPr/>
        <p:txBody>
          <a:bodyPr/>
          <a:lstStyle/>
          <a:p>
            <a:r>
              <a:rPr lang="en-US" dirty="0">
                <a:solidFill>
                  <a:srgbClr val="FF0000"/>
                </a:solidFill>
              </a:rPr>
              <a:t>Read the lines and answer the questions.</a:t>
            </a:r>
            <a:br>
              <a:rPr lang="en-US" dirty="0">
                <a:solidFill>
                  <a:srgbClr val="FF0000"/>
                </a:solidFill>
              </a:rPr>
            </a:br>
            <a:endParaRPr lang="en-IN" dirty="0">
              <a:solidFill>
                <a:srgbClr val="FF0000"/>
              </a:solidFill>
            </a:endParaRPr>
          </a:p>
        </p:txBody>
      </p:sp>
      <p:sp>
        <p:nvSpPr>
          <p:cNvPr id="3" name="Text Placeholder 2">
            <a:extLst>
              <a:ext uri="{FF2B5EF4-FFF2-40B4-BE49-F238E27FC236}">
                <a16:creationId xmlns:a16="http://schemas.microsoft.com/office/drawing/2014/main" id="{F7A03018-6C79-49FF-9127-B8AE0816191B}"/>
              </a:ext>
            </a:extLst>
          </p:cNvPr>
          <p:cNvSpPr>
            <a:spLocks noGrp="1"/>
          </p:cNvSpPr>
          <p:nvPr>
            <p:ph type="body" idx="1"/>
          </p:nvPr>
        </p:nvSpPr>
        <p:spPr/>
        <p:txBody>
          <a:bodyPr/>
          <a:lstStyle/>
          <a:p>
            <a:pPr marL="152400" indent="0">
              <a:buNone/>
            </a:pPr>
            <a:r>
              <a:rPr lang="en-US" sz="1800" dirty="0"/>
              <a:t>1. “But she’s very obstinate,” Khiri replied.” Just won’t give in.” (The Why – Why Girl)</a:t>
            </a:r>
          </a:p>
          <a:p>
            <a:pPr marL="152400" indent="0">
              <a:buNone/>
            </a:pPr>
            <a:endParaRPr lang="en-US" sz="1800" dirty="0"/>
          </a:p>
          <a:p>
            <a:pPr marL="152400" indent="0">
              <a:buNone/>
            </a:pPr>
            <a:r>
              <a:rPr lang="en-US" sz="1800" dirty="0"/>
              <a:t>a. Who is Khiri? Who is she talking about?</a:t>
            </a:r>
          </a:p>
          <a:p>
            <a:pPr marL="152400" indent="0">
              <a:buNone/>
            </a:pPr>
            <a:r>
              <a:rPr lang="en-US" sz="1800" dirty="0"/>
              <a:t>b. Why does she call the person obstinate?</a:t>
            </a:r>
          </a:p>
          <a:p>
            <a:pPr marL="152400" indent="0">
              <a:buNone/>
            </a:pPr>
            <a:r>
              <a:rPr lang="en-US" sz="1800" dirty="0"/>
              <a:t>c. What was the narrator’s opinion about her?</a:t>
            </a:r>
            <a:endParaRPr lang="en-IN" sz="1800" dirty="0"/>
          </a:p>
        </p:txBody>
      </p:sp>
      <p:pic>
        <p:nvPicPr>
          <p:cNvPr id="4" name="Google Shape;77;p4">
            <a:extLst>
              <a:ext uri="{FF2B5EF4-FFF2-40B4-BE49-F238E27FC236}">
                <a16:creationId xmlns:a16="http://schemas.microsoft.com/office/drawing/2014/main" id="{56CC6A6D-9E07-43DD-925C-BDBB7FC64116}"/>
              </a:ext>
            </a:extLst>
          </p:cNvPr>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332090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7BF3A-206D-4840-B88B-3F20FBE0F692}"/>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F7A03018-6C79-49FF-9127-B8AE0816191B}"/>
              </a:ext>
            </a:extLst>
          </p:cNvPr>
          <p:cNvSpPr>
            <a:spLocks noGrp="1"/>
          </p:cNvSpPr>
          <p:nvPr>
            <p:ph type="body" idx="1"/>
          </p:nvPr>
        </p:nvSpPr>
        <p:spPr/>
        <p:txBody>
          <a:bodyPr/>
          <a:lstStyle/>
          <a:p>
            <a:pPr marL="152400" indent="0">
              <a:buNone/>
            </a:pPr>
            <a:r>
              <a:rPr lang="en-US" sz="1800" dirty="0"/>
              <a:t>2. “Why not? It’s a big hut. How much space does one woman need?”</a:t>
            </a:r>
          </a:p>
          <a:p>
            <a:pPr marL="152400" indent="0">
              <a:buNone/>
            </a:pPr>
            <a:endParaRPr lang="en-US" sz="1800" dirty="0"/>
          </a:p>
          <a:p>
            <a:pPr marL="152400" indent="0">
              <a:buNone/>
            </a:pPr>
            <a:r>
              <a:rPr lang="en-US" sz="1800" dirty="0"/>
              <a:t>a. Who speaks the above lines to whom?</a:t>
            </a:r>
          </a:p>
          <a:p>
            <a:pPr marL="152400" indent="0">
              <a:buNone/>
            </a:pPr>
            <a:r>
              <a:rPr lang="en-US" sz="1800" dirty="0"/>
              <a:t>b. Why does she say so?</a:t>
            </a:r>
          </a:p>
          <a:p>
            <a:pPr marL="152400" indent="0">
              <a:buNone/>
            </a:pPr>
            <a:r>
              <a:rPr lang="en-US" sz="1800" dirty="0"/>
              <a:t>c. Who is referred to as ‘old woman’?</a:t>
            </a:r>
            <a:endParaRPr lang="en-IN" sz="1800" dirty="0"/>
          </a:p>
        </p:txBody>
      </p:sp>
      <p:pic>
        <p:nvPicPr>
          <p:cNvPr id="4" name="Google Shape;77;p4">
            <a:extLst>
              <a:ext uri="{FF2B5EF4-FFF2-40B4-BE49-F238E27FC236}">
                <a16:creationId xmlns:a16="http://schemas.microsoft.com/office/drawing/2014/main" id="{56CC6A6D-9E07-43DD-925C-BDBB7FC64116}"/>
              </a:ext>
            </a:extLst>
          </p:cNvPr>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2761694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7BF3A-206D-4840-B88B-3F20FBE0F692}"/>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F7A03018-6C79-49FF-9127-B8AE0816191B}"/>
              </a:ext>
            </a:extLst>
          </p:cNvPr>
          <p:cNvSpPr>
            <a:spLocks noGrp="1"/>
          </p:cNvSpPr>
          <p:nvPr>
            <p:ph type="body" idx="1"/>
          </p:nvPr>
        </p:nvSpPr>
        <p:spPr/>
        <p:txBody>
          <a:bodyPr/>
          <a:lstStyle/>
          <a:p>
            <a:pPr marL="152400" indent="0">
              <a:buNone/>
            </a:pPr>
            <a:r>
              <a:rPr lang="en-US" sz="1800" dirty="0"/>
              <a:t>2. “Why not? It’s a big hut. How much space does one woman need?”</a:t>
            </a:r>
          </a:p>
          <a:p>
            <a:pPr marL="152400" indent="0">
              <a:buNone/>
            </a:pPr>
            <a:endParaRPr lang="en-US" sz="1800" dirty="0"/>
          </a:p>
          <a:p>
            <a:pPr marL="152400" indent="0">
              <a:buNone/>
            </a:pPr>
            <a:r>
              <a:rPr lang="en-US" sz="1800" dirty="0"/>
              <a:t>a. Who speaks the above lines to whom?</a:t>
            </a:r>
          </a:p>
          <a:p>
            <a:pPr marL="152400" indent="0">
              <a:buNone/>
            </a:pPr>
            <a:r>
              <a:rPr lang="en-US" sz="1800" dirty="0"/>
              <a:t>b. Why does she say so?</a:t>
            </a:r>
          </a:p>
          <a:p>
            <a:pPr marL="152400" indent="0">
              <a:buNone/>
            </a:pPr>
            <a:r>
              <a:rPr lang="en-US" sz="1800" dirty="0"/>
              <a:t>c. Who is referred to as ‘old woman’?</a:t>
            </a:r>
            <a:endParaRPr lang="en-IN" sz="1800" dirty="0"/>
          </a:p>
        </p:txBody>
      </p:sp>
      <p:pic>
        <p:nvPicPr>
          <p:cNvPr id="4" name="Google Shape;77;p4">
            <a:extLst>
              <a:ext uri="{FF2B5EF4-FFF2-40B4-BE49-F238E27FC236}">
                <a16:creationId xmlns:a16="http://schemas.microsoft.com/office/drawing/2014/main" id="{56CC6A6D-9E07-43DD-925C-BDBB7FC64116}"/>
              </a:ext>
            </a:extLst>
          </p:cNvPr>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1040937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7BF3A-206D-4840-B88B-3F20FBE0F692}"/>
              </a:ext>
            </a:extLst>
          </p:cNvPr>
          <p:cNvSpPr>
            <a:spLocks noGrp="1"/>
          </p:cNvSpPr>
          <p:nvPr>
            <p:ph type="title"/>
          </p:nvPr>
        </p:nvSpPr>
        <p:spPr/>
        <p:txBody>
          <a:bodyPr/>
          <a:lstStyle/>
          <a:p>
            <a:r>
              <a:rPr lang="en-IN" dirty="0"/>
              <a:t>B. Answer in brief.</a:t>
            </a:r>
            <a:br>
              <a:rPr lang="en-IN" dirty="0"/>
            </a:br>
            <a:endParaRPr lang="en-IN" dirty="0"/>
          </a:p>
        </p:txBody>
      </p:sp>
      <p:sp>
        <p:nvSpPr>
          <p:cNvPr id="3" name="Text Placeholder 2">
            <a:extLst>
              <a:ext uri="{FF2B5EF4-FFF2-40B4-BE49-F238E27FC236}">
                <a16:creationId xmlns:a16="http://schemas.microsoft.com/office/drawing/2014/main" id="{F7A03018-6C79-49FF-9127-B8AE0816191B}"/>
              </a:ext>
            </a:extLst>
          </p:cNvPr>
          <p:cNvSpPr>
            <a:spLocks noGrp="1"/>
          </p:cNvSpPr>
          <p:nvPr>
            <p:ph type="body" idx="1"/>
          </p:nvPr>
        </p:nvSpPr>
        <p:spPr/>
        <p:txBody>
          <a:bodyPr/>
          <a:lstStyle/>
          <a:p>
            <a:pPr marL="152400" indent="0">
              <a:buNone/>
            </a:pPr>
            <a:r>
              <a:rPr lang="en-US" sz="1800" dirty="0"/>
              <a:t>1. What work did </a:t>
            </a:r>
            <a:r>
              <a:rPr lang="en-US" sz="1800" dirty="0" err="1"/>
              <a:t>Moyna</a:t>
            </a:r>
            <a:r>
              <a:rPr lang="en-US" sz="1800" dirty="0"/>
              <a:t> do for the landlords and why did she do it?</a:t>
            </a:r>
          </a:p>
          <a:p>
            <a:pPr marL="152400" indent="0">
              <a:buNone/>
            </a:pPr>
            <a:endParaRPr lang="en-US" sz="1800" dirty="0"/>
          </a:p>
          <a:p>
            <a:pPr marL="152400" indent="0">
              <a:buNone/>
            </a:pPr>
            <a:r>
              <a:rPr lang="en-US" sz="1800" dirty="0"/>
              <a:t>2. Why did </a:t>
            </a:r>
            <a:r>
              <a:rPr lang="en-US" sz="1800" dirty="0" err="1"/>
              <a:t>Moyna</a:t>
            </a:r>
            <a:r>
              <a:rPr lang="en-US" sz="1800" dirty="0"/>
              <a:t> not want to thank the Babu?</a:t>
            </a:r>
          </a:p>
          <a:p>
            <a:pPr marL="152400" indent="0">
              <a:buNone/>
            </a:pPr>
            <a:endParaRPr lang="en-US" sz="1800" dirty="0"/>
          </a:p>
          <a:p>
            <a:pPr marL="152400" indent="0">
              <a:buNone/>
            </a:pPr>
            <a:r>
              <a:rPr lang="en-US" sz="1800" dirty="0"/>
              <a:t>3. Do you admire </a:t>
            </a:r>
            <a:r>
              <a:rPr lang="en-US" sz="1800" dirty="0" err="1"/>
              <a:t>Moyna</a:t>
            </a:r>
            <a:r>
              <a:rPr lang="en-US" sz="1800" dirty="0"/>
              <a:t>? Why? Why not? How, according to you, should a person interact with a girl like </a:t>
            </a:r>
            <a:r>
              <a:rPr lang="en-US" sz="1800" dirty="0" err="1"/>
              <a:t>Moyna</a:t>
            </a:r>
            <a:r>
              <a:rPr lang="en-US" sz="1800" dirty="0"/>
              <a:t>?</a:t>
            </a:r>
          </a:p>
        </p:txBody>
      </p:sp>
      <p:pic>
        <p:nvPicPr>
          <p:cNvPr id="4" name="Google Shape;77;p4">
            <a:extLst>
              <a:ext uri="{FF2B5EF4-FFF2-40B4-BE49-F238E27FC236}">
                <a16:creationId xmlns:a16="http://schemas.microsoft.com/office/drawing/2014/main" id="{56CC6A6D-9E07-43DD-925C-BDBB7FC64116}"/>
              </a:ext>
            </a:extLst>
          </p:cNvPr>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1072786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7BF3A-206D-4840-B88B-3F20FBE0F692}"/>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F7A03018-6C79-49FF-9127-B8AE0816191B}"/>
              </a:ext>
            </a:extLst>
          </p:cNvPr>
          <p:cNvSpPr>
            <a:spLocks noGrp="1"/>
          </p:cNvSpPr>
          <p:nvPr>
            <p:ph type="body" idx="1"/>
          </p:nvPr>
        </p:nvSpPr>
        <p:spPr/>
        <p:txBody>
          <a:bodyPr/>
          <a:lstStyle/>
          <a:p>
            <a:pPr marL="152400" indent="0">
              <a:buNone/>
            </a:pPr>
            <a:r>
              <a:rPr lang="en-US" sz="1800" dirty="0"/>
              <a:t>Ans: </a:t>
            </a:r>
            <a:r>
              <a:rPr lang="en-US" sz="1800" dirty="0" err="1"/>
              <a:t>Moyna’s</a:t>
            </a:r>
            <a:r>
              <a:rPr lang="en-US" sz="1800" dirty="0"/>
              <a:t> inquisitive and probing nature makes her quite different from other girls of her tribe. We all know that great scholars are made because they questioned everything. </a:t>
            </a:r>
            <a:r>
              <a:rPr lang="en-US" sz="1800" dirty="0" err="1"/>
              <a:t>Moyna</a:t>
            </a:r>
            <a:r>
              <a:rPr lang="en-US" sz="1800" dirty="0"/>
              <a:t> became a teacher, which was rare for her tribe. This was possible because she wanted an answer for everything. After she got answers to her doubts, she shared her knowledge with everyone which is an admirable quality. People have to be patient with girls like </a:t>
            </a:r>
            <a:r>
              <a:rPr lang="en-US" sz="1800" dirty="0" err="1"/>
              <a:t>Moyna</a:t>
            </a:r>
            <a:r>
              <a:rPr lang="en-US" sz="1800" dirty="0"/>
              <a:t> and not shy away from questioning. Learning happens only if one has a probing nature. The villagers and her mother were often irritated with her but the narrator patiently addressed all her doubts which helped her become successful in later life.</a:t>
            </a:r>
            <a:endParaRPr lang="en-IN" sz="1800" dirty="0"/>
          </a:p>
        </p:txBody>
      </p:sp>
      <p:pic>
        <p:nvPicPr>
          <p:cNvPr id="4" name="Google Shape;77;p4">
            <a:extLst>
              <a:ext uri="{FF2B5EF4-FFF2-40B4-BE49-F238E27FC236}">
                <a16:creationId xmlns:a16="http://schemas.microsoft.com/office/drawing/2014/main" id="{56CC6A6D-9E07-43DD-925C-BDBB7FC64116}"/>
              </a:ext>
            </a:extLst>
          </p:cNvPr>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2821926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7BF3A-206D-4840-B88B-3F20FBE0F692}"/>
              </a:ext>
            </a:extLst>
          </p:cNvPr>
          <p:cNvSpPr>
            <a:spLocks noGrp="1"/>
          </p:cNvSpPr>
          <p:nvPr>
            <p:ph type="title"/>
          </p:nvPr>
        </p:nvSpPr>
        <p:spPr/>
        <p:txBody>
          <a:bodyPr/>
          <a:lstStyle/>
          <a:p>
            <a:r>
              <a:rPr lang="en-IN" dirty="0">
                <a:solidFill>
                  <a:srgbClr val="FF0000"/>
                </a:solidFill>
              </a:rPr>
              <a:t>THE NIGHT WE WON THE BUICK</a:t>
            </a:r>
          </a:p>
        </p:txBody>
      </p:sp>
      <p:sp>
        <p:nvSpPr>
          <p:cNvPr id="3" name="Text Placeholder 2">
            <a:extLst>
              <a:ext uri="{FF2B5EF4-FFF2-40B4-BE49-F238E27FC236}">
                <a16:creationId xmlns:a16="http://schemas.microsoft.com/office/drawing/2014/main" id="{F7A03018-6C79-49FF-9127-B8AE0816191B}"/>
              </a:ext>
            </a:extLst>
          </p:cNvPr>
          <p:cNvSpPr>
            <a:spLocks noGrp="1"/>
          </p:cNvSpPr>
          <p:nvPr>
            <p:ph type="body" idx="1"/>
          </p:nvPr>
        </p:nvSpPr>
        <p:spPr/>
        <p:txBody>
          <a:bodyPr/>
          <a:lstStyle/>
          <a:p>
            <a:pPr marL="152400" indent="0">
              <a:buNone/>
            </a:pPr>
            <a:r>
              <a:rPr lang="en-US" sz="1800" dirty="0"/>
              <a:t>1. Mention details in the story which show that the narrator's family was quite poor?</a:t>
            </a:r>
          </a:p>
          <a:p>
            <a:pPr marL="152400" indent="0">
              <a:buNone/>
            </a:pPr>
            <a:r>
              <a:rPr lang="en-US" sz="1800" dirty="0"/>
              <a:t>2. Why was it so important for the narrator to possess a car?</a:t>
            </a:r>
          </a:p>
          <a:p>
            <a:pPr marL="152400" indent="0">
              <a:buNone/>
            </a:pPr>
            <a:r>
              <a:rPr lang="en-US" sz="1800" dirty="0"/>
              <a:t>3. How did the narrator's joy turn out to be short-lived?</a:t>
            </a:r>
          </a:p>
          <a:p>
            <a:pPr marL="152400" indent="0">
              <a:buNone/>
            </a:pPr>
            <a:r>
              <a:rPr lang="en-US" sz="1800" dirty="0"/>
              <a:t>4. Explain what the narrator means when he says, “I know now we were never richer than we were at the moment when Dad made that telephone call".</a:t>
            </a:r>
          </a:p>
          <a:p>
            <a:pPr marL="152400" indent="0">
              <a:buNone/>
            </a:pPr>
            <a:r>
              <a:rPr lang="en-US" sz="1800" dirty="0"/>
              <a:t>5. Do you think the narrator's father did the right thing, or was he foolish? Give a reason for your answer.</a:t>
            </a:r>
          </a:p>
          <a:p>
            <a:pPr marL="152400" indent="0">
              <a:buNone/>
            </a:pPr>
            <a:r>
              <a:rPr lang="en-US" sz="1800" dirty="0"/>
              <a:t>6. Do you like the ending of the story? Why/why not?</a:t>
            </a:r>
            <a:endParaRPr lang="en-IN" sz="1800" dirty="0"/>
          </a:p>
        </p:txBody>
      </p:sp>
      <p:pic>
        <p:nvPicPr>
          <p:cNvPr id="4" name="Google Shape;77;p4">
            <a:extLst>
              <a:ext uri="{FF2B5EF4-FFF2-40B4-BE49-F238E27FC236}">
                <a16:creationId xmlns:a16="http://schemas.microsoft.com/office/drawing/2014/main" id="{56CC6A6D-9E07-43DD-925C-BDBB7FC64116}"/>
              </a:ext>
            </a:extLst>
          </p:cNvPr>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2660446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srcRect/>
          <a:stretch>
            <a:fillRect/>
          </a:stretch>
        </p:blipFill>
        <p:spPr>
          <a:xfrm>
            <a:off x="10383433" y="5838501"/>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600" algn="ctr">
              <a:lnSpc>
                <a:spcPct val="115000"/>
              </a:lnSpc>
              <a:buClr>
                <a:srgbClr val="000000"/>
              </a:buClr>
              <a:buSzPts val="4000"/>
            </a:pPr>
            <a:r>
              <a:rPr lang="en-GB" sz="5335" b="1">
                <a:solidFill>
                  <a:srgbClr val="000000"/>
                </a:solidFill>
                <a:latin typeface="Arial" panose="020B0604020202020204"/>
                <a:ea typeface="Arial" panose="020B0604020202020204"/>
                <a:cs typeface="Arial" panose="020B0604020202020204"/>
                <a:sym typeface="Arial" panose="020B0604020202020204"/>
              </a:rPr>
              <a:t>THANK YOU</a:t>
            </a:r>
            <a:endParaRPr sz="5335" b="1" dirty="0">
              <a:solidFill>
                <a:srgbClr val="000000"/>
              </a:solidFill>
              <a:latin typeface="Arial" panose="020B0604020202020204"/>
              <a:ea typeface="Arial" panose="020B0604020202020204"/>
              <a:cs typeface="Arial" panose="020B0604020202020204"/>
              <a:sym typeface="Arial" panose="020B0604020202020204"/>
            </a:endParaRPr>
          </a:p>
          <a:p>
            <a:pPr marL="609600" algn="ctr">
              <a:lnSpc>
                <a:spcPct val="115000"/>
              </a:lnSpc>
              <a:buClr>
                <a:srgbClr val="000000"/>
              </a:buClr>
              <a:buSzPts val="4000"/>
            </a:pPr>
            <a:r>
              <a:rPr lang="en-GB" sz="5335" b="1"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dirty="0">
              <a:solidFill>
                <a:srgbClr val="FF0000"/>
              </a:solidFill>
              <a:latin typeface="Arial" panose="020B0604020202020204"/>
              <a:ea typeface="Arial" panose="020B0604020202020204"/>
              <a:cs typeface="Arial" panose="020B0604020202020204"/>
              <a:sym typeface="Arial" panose="020B0604020202020204"/>
            </a:endParaRPr>
          </a:p>
          <a:p>
            <a:pPr>
              <a:buClr>
                <a:srgbClr val="000000"/>
              </a:buClr>
              <a:buSzPts val="1400"/>
            </a:pPr>
            <a:endParaRPr sz="1865"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557</Words>
  <Application>Microsoft Office PowerPoint</Application>
  <PresentationFormat>Widescreen</PresentationFormat>
  <Paragraphs>42</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Read the lines and answer the questions. </vt:lpstr>
      <vt:lpstr>Read the lines and answer the questions. </vt:lpstr>
      <vt:lpstr>PowerPoint Presentation</vt:lpstr>
      <vt:lpstr>PowerPoint Presentation</vt:lpstr>
      <vt:lpstr>B. Answer in brief. </vt:lpstr>
      <vt:lpstr>PowerPoint Presentation</vt:lpstr>
      <vt:lpstr>THE NIGHT WE WON THE BUICK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83</cp:revision>
  <dcterms:created xsi:type="dcterms:W3CDTF">2021-06-18T05:46:00Z</dcterms:created>
  <dcterms:modified xsi:type="dcterms:W3CDTF">2021-09-13T15:26:33Z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