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65" r:id="rId3"/>
    <p:sldId id="256" r:id="rId4"/>
    <p:sldId id="292" r:id="rId5"/>
    <p:sldId id="293" r:id="rId6"/>
    <p:sldId id="290" r:id="rId7"/>
    <p:sldId id="258" r:id="rId8"/>
    <p:sldId id="291" r:id="rId9"/>
    <p:sldId id="261" r:id="rId10"/>
    <p:sldId id="301" r:id="rId11"/>
    <p:sldId id="302" r:id="rId12"/>
    <p:sldId id="303" r:id="rId13"/>
    <p:sldId id="277" r:id="rId14"/>
    <p:sldId id="263" r:id="rId15"/>
    <p:sldId id="278" r:id="rId16"/>
    <p:sldId id="271" r:id="rId17"/>
    <p:sldId id="276" r:id="rId18"/>
    <p:sldId id="279" r:id="rId19"/>
    <p:sldId id="260" r:id="rId20"/>
    <p:sldId id="25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3647B7-446B-46EB-A6AB-9E1AEF49544B}" type="datetimeFigureOut">
              <a:rPr lang="en-IN" smtClean="0"/>
              <a:t>10-08-2021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6B8576-AEC5-4092-A9F2-AD92D9D2C7DA}" type="slidenum">
              <a:rPr lang="en-IN" smtClean="0"/>
              <a:t>‹#›</a:t>
            </a:fld>
            <a:endParaRPr lang="en-IN"/>
          </a:p>
        </p:txBody>
      </p:sp>
    </p:spTree>
    <p:extLst>
      <p:ext uri="{BB962C8B-B14F-4D97-AF65-F5344CB8AC3E}">
        <p14:creationId xmlns:p14="http://schemas.microsoft.com/office/powerpoint/2010/main" val="2896536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71D58145-44D0-4BD6-A1F6-148901753B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E50A8E8E-6C8A-46DE-82FB-3ECD06C8ED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3796" name="Slide Number Placeholder 3">
            <a:extLst>
              <a:ext uri="{FF2B5EF4-FFF2-40B4-BE49-F238E27FC236}">
                <a16:creationId xmlns:a16="http://schemas.microsoft.com/office/drawing/2014/main" id="{F25BB854-67F3-45E1-A812-FC8766BCBB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BF50A61-7066-4AFD-A14C-7401187AD7CE}" type="slidenum">
              <a:rPr lang="en-US" altLang="en-US"/>
              <a:pPr/>
              <a:t>15</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129218CA-25D2-44C6-8CFC-5CFE9D7236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8F2DC81E-98E1-49AC-95D2-139FFEE7FA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39940" name="Slide Number Placeholder 3">
            <a:extLst>
              <a:ext uri="{FF2B5EF4-FFF2-40B4-BE49-F238E27FC236}">
                <a16:creationId xmlns:a16="http://schemas.microsoft.com/office/drawing/2014/main" id="{4812B833-5B7C-45D2-92B7-5C23E19C3D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3CDC677C-E461-4605-9C28-8C60A226561B}" type="slidenum">
              <a:rPr lang="en-US" altLang="en-US"/>
              <a:pPr/>
              <a:t>16</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142A2800-8CF8-4E32-9E76-547D10C066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F402630B-6190-421B-868C-C98D7D4EA2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40964" name="Slide Number Placeholder 3">
            <a:extLst>
              <a:ext uri="{FF2B5EF4-FFF2-40B4-BE49-F238E27FC236}">
                <a16:creationId xmlns:a16="http://schemas.microsoft.com/office/drawing/2014/main" id="{EAFF2AA8-0CAE-456C-BA3B-D28C5FE57F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D8C022-E24B-4A65-9BBC-7B036415E331}" type="slidenum">
              <a:rPr lang="en-US" altLang="en-US"/>
              <a:pPr/>
              <a:t>17</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964E6195-0B7E-4205-A9D8-909CFE4D45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E3BB4AF6-8C3E-4C92-BA33-9709420F90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988" name="Slide Number Placeholder 3">
            <a:extLst>
              <a:ext uri="{FF2B5EF4-FFF2-40B4-BE49-F238E27FC236}">
                <a16:creationId xmlns:a16="http://schemas.microsoft.com/office/drawing/2014/main" id="{8B62CE88-5E65-496D-BFF0-6D9F182860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B8E9D57-74DB-493E-A989-19482DCAADD9}" type="slidenum">
              <a:rPr lang="en-US" altLang="en-US"/>
              <a:pPr/>
              <a:t>18</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26CCB446-7564-469A-BC3D-761C25A14F16}"/>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B14010B9-9E94-4E72-AEF2-D1A714F2B56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3262A9AA-4033-4120-82D5-CB0CB0F80946}"/>
              </a:ext>
            </a:extLst>
          </p:cNvPr>
          <p:cNvSpPr>
            <a:spLocks noRot="1" noChangeArrowheads="1" noTextEdit="1"/>
          </p:cNvSpPr>
          <p:nvPr>
            <p:ph type="sldImg"/>
          </p:nvPr>
        </p:nvSpPr>
        <p:spPr>
          <a:ln/>
        </p:spPr>
      </p:sp>
      <p:sp>
        <p:nvSpPr>
          <p:cNvPr id="84995" name="Rectangle 3">
            <a:extLst>
              <a:ext uri="{FF2B5EF4-FFF2-40B4-BE49-F238E27FC236}">
                <a16:creationId xmlns:a16="http://schemas.microsoft.com/office/drawing/2014/main" id="{920755C0-B881-4579-B1CD-3177ED42499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8F4F83F3-DCE6-4362-B684-8FF981106E3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58F2179E-8CE0-4761-BB10-0594B1E01A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8676" name="Slide Number Placeholder 3">
            <a:extLst>
              <a:ext uri="{FF2B5EF4-FFF2-40B4-BE49-F238E27FC236}">
                <a16:creationId xmlns:a16="http://schemas.microsoft.com/office/drawing/2014/main" id="{B60FBE4A-3B0D-4424-BD81-8185DEA75A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7C9E7EB-D782-4CBE-AD31-278743412746}" type="slidenum">
              <a:rPr lang="en-US" altLang="en-US"/>
              <a:pPr/>
              <a:t>10</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0B78568C-68F6-45D2-BFB9-8D83917A96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3E7BD0BE-3AD9-48A1-80E0-779A136DC7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29700" name="Slide Number Placeholder 3">
            <a:extLst>
              <a:ext uri="{FF2B5EF4-FFF2-40B4-BE49-F238E27FC236}">
                <a16:creationId xmlns:a16="http://schemas.microsoft.com/office/drawing/2014/main" id="{ABFFB013-577E-45B3-B9EB-34A29B5C94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B67A67B8-E788-4133-8D9C-B127515717D8}" type="slidenum">
              <a:rPr lang="en-US" altLang="en-US"/>
              <a:pPr/>
              <a:t>11</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6D52961A-0140-4590-A3DA-BC2727F575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5AF9FB33-7675-4E4C-B53E-5F5E6DEAC7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0724" name="Slide Number Placeholder 3">
            <a:extLst>
              <a:ext uri="{FF2B5EF4-FFF2-40B4-BE49-F238E27FC236}">
                <a16:creationId xmlns:a16="http://schemas.microsoft.com/office/drawing/2014/main" id="{6FFEB336-29E1-4866-A3C9-D2E70A9E44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66FC6F3-3C98-40AC-A5A0-7BF5CD1AE37B}" type="slidenum">
              <a:rPr lang="en-US" altLang="en-US"/>
              <a:pPr/>
              <a:t>12</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4823AB52-08F3-436F-B583-2A7493BF06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38FE3889-C6D6-4F9B-988A-23E6915BD04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1748" name="Slide Number Placeholder 3">
            <a:extLst>
              <a:ext uri="{FF2B5EF4-FFF2-40B4-BE49-F238E27FC236}">
                <a16:creationId xmlns:a16="http://schemas.microsoft.com/office/drawing/2014/main" id="{E7099DEE-3971-4678-B003-F0543029E4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95943A99-F93C-4BD4-8FB0-CD1937BC3BF0}" type="slidenum">
              <a:rPr lang="en-US" altLang="en-US"/>
              <a:pPr/>
              <a:t>13</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14A81885-F1F9-4FE7-BDCC-5D16BE9752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61D55C91-A26A-4F05-9647-D2A7A08AAE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2772" name="Slide Number Placeholder 3">
            <a:extLst>
              <a:ext uri="{FF2B5EF4-FFF2-40B4-BE49-F238E27FC236}">
                <a16:creationId xmlns:a16="http://schemas.microsoft.com/office/drawing/2014/main" id="{C07EF7C1-0451-46BE-84B1-E0B400F91E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0CB3A8AB-8F9E-4D14-A3B4-EBE88841280A}" type="slidenum">
              <a:rPr lang="en-US" altLang="en-US"/>
              <a:pPr/>
              <a:t>14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DF04F-B1F0-4630-AC61-53A3E71F78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959BF4B-286D-4EBA-8C21-DD00BC4B29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C6658FF8-6591-4021-A6D3-C9AE619D8761}"/>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5" name="Footer Placeholder 4">
            <a:extLst>
              <a:ext uri="{FF2B5EF4-FFF2-40B4-BE49-F238E27FC236}">
                <a16:creationId xmlns:a16="http://schemas.microsoft.com/office/drawing/2014/main" id="{F6328456-4750-42E3-9A40-C104897AB88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BB4E636-D7B8-495C-804E-30E1B5F4CB44}"/>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705626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DEAA1-DE3D-41CB-9D38-348770B3421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A931B25-0175-4FAD-B56E-73DE399037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13D551C-54F8-42F2-8573-9DA883992C60}"/>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5" name="Footer Placeholder 4">
            <a:extLst>
              <a:ext uri="{FF2B5EF4-FFF2-40B4-BE49-F238E27FC236}">
                <a16:creationId xmlns:a16="http://schemas.microsoft.com/office/drawing/2014/main" id="{16D3F315-4E64-405E-89A2-D2B5D0D131B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630B1F4-B6B4-4E73-B5CE-E22391F977B5}"/>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514010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BE9B09-5B7E-4ABA-B71D-3640C9A0B2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9C0B68C-68AA-44AB-B20E-AF31BC0DCA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F0639BD-5A52-4776-9807-048C47EF4D56}"/>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5" name="Footer Placeholder 4">
            <a:extLst>
              <a:ext uri="{FF2B5EF4-FFF2-40B4-BE49-F238E27FC236}">
                <a16:creationId xmlns:a16="http://schemas.microsoft.com/office/drawing/2014/main" id="{50744CAC-4C92-4AE9-97AC-116BD8917CB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EACA2B5-5FCD-4071-AD52-580A87EBA73C}"/>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3133910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188618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2AC9E-DAE3-4D8A-A580-3C5DFC690B1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4017392-EB07-4D63-84C3-3CB5795D36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4F11AFA-81AE-44DA-B3EE-5A40C140C083}"/>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5" name="Footer Placeholder 4">
            <a:extLst>
              <a:ext uri="{FF2B5EF4-FFF2-40B4-BE49-F238E27FC236}">
                <a16:creationId xmlns:a16="http://schemas.microsoft.com/office/drawing/2014/main" id="{8A1305E7-DE42-4505-A126-852BF53BC90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C399645-CC75-44BE-9EF9-698A58B64E26}"/>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3895543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C5F82-08EA-4E6A-B127-017C2E56E6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48C0CD7-000A-4FD0-9018-6CF1796DDC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278442-8E04-4DB9-A016-0524CC3BACE1}"/>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5" name="Footer Placeholder 4">
            <a:extLst>
              <a:ext uri="{FF2B5EF4-FFF2-40B4-BE49-F238E27FC236}">
                <a16:creationId xmlns:a16="http://schemas.microsoft.com/office/drawing/2014/main" id="{6EF059F7-707B-4407-BDF8-33DC63C0BB0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BD0428C-8F0D-4B07-B148-51E801F2F678}"/>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272345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83408-6A70-4F7A-B582-95F3906894D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20AA17C-89D2-4796-9EC8-8A07DC3E7B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1D73161-7EAB-4F28-8211-6223DF12894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D9E09EB9-A98D-4D21-AF63-997DBC35820C}"/>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6" name="Footer Placeholder 5">
            <a:extLst>
              <a:ext uri="{FF2B5EF4-FFF2-40B4-BE49-F238E27FC236}">
                <a16:creationId xmlns:a16="http://schemas.microsoft.com/office/drawing/2014/main" id="{8B7AB3BF-2366-4DA6-B838-A5390CD3F90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D63ACC6-2E05-4666-8C7A-7E17A4EEDB85}"/>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1465114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B9A8A-4737-4379-A9CD-6DE2CED0B7F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4A6B507-AB8A-4B85-80E0-31E603D887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4716EF-7045-4909-A5DB-4709766268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EDB525E-76E8-4748-9725-B638A235C1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0803E4-1D4A-43A7-8D23-74C309A52F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3B8C92E-7216-442F-91ED-AA0AB81E351D}"/>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8" name="Footer Placeholder 7">
            <a:extLst>
              <a:ext uri="{FF2B5EF4-FFF2-40B4-BE49-F238E27FC236}">
                <a16:creationId xmlns:a16="http://schemas.microsoft.com/office/drawing/2014/main" id="{4F386C08-0682-4AD4-885B-3995FDCFCCD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3E2868B-16A8-4E2A-8BF5-B23C6AA208E4}"/>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3858979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8286E-C7D9-4985-97C8-0D147E9203C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27B75A6-5552-4B64-B65F-F6AF93A8C153}"/>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4" name="Footer Placeholder 3">
            <a:extLst>
              <a:ext uri="{FF2B5EF4-FFF2-40B4-BE49-F238E27FC236}">
                <a16:creationId xmlns:a16="http://schemas.microsoft.com/office/drawing/2014/main" id="{8B14D47C-3B63-4239-AD42-CA489B6560C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75865FD-03D7-446E-81FE-E45754773EBB}"/>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3979058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B4DE7E-EF34-4F8A-9A04-2956C67DCA13}"/>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3" name="Footer Placeholder 2">
            <a:extLst>
              <a:ext uri="{FF2B5EF4-FFF2-40B4-BE49-F238E27FC236}">
                <a16:creationId xmlns:a16="http://schemas.microsoft.com/office/drawing/2014/main" id="{595FDF01-06DE-452C-B7D8-9C3217D6C82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159216B-00E3-4D76-AAD5-AE42FF0BA405}"/>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2298512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DD9F8-F439-4DC8-A0BC-39DB9E3153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1251079-A409-4E3E-9EF6-BF3CD5A071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904FDE6-1755-42F7-A777-E339ADBF8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DD3A2B-26E2-44E9-8040-4DB494A2EBF3}"/>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6" name="Footer Placeholder 5">
            <a:extLst>
              <a:ext uri="{FF2B5EF4-FFF2-40B4-BE49-F238E27FC236}">
                <a16:creationId xmlns:a16="http://schemas.microsoft.com/office/drawing/2014/main" id="{FF5EEA06-A198-47E4-AF96-1970B6D8C9C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9587AD-50EE-43D6-81D7-4BD995016D47}"/>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4082314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89B75-5C86-4D92-9437-ED38F2C800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A642E26-46D3-4662-814F-4AD6B269D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5672422-2F1A-4E8D-AD79-E009040053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8F0ADC-4F66-4898-9BBD-BF3C8062BD89}"/>
              </a:ext>
            </a:extLst>
          </p:cNvPr>
          <p:cNvSpPr>
            <a:spLocks noGrp="1"/>
          </p:cNvSpPr>
          <p:nvPr>
            <p:ph type="dt" sz="half" idx="10"/>
          </p:nvPr>
        </p:nvSpPr>
        <p:spPr/>
        <p:txBody>
          <a:bodyPr/>
          <a:lstStyle/>
          <a:p>
            <a:fld id="{B5A9D1F4-F9D9-4409-B275-3D94C4D49303}" type="datetimeFigureOut">
              <a:rPr lang="en-IN" smtClean="0"/>
              <a:t>10-08-2021</a:t>
            </a:fld>
            <a:endParaRPr lang="en-IN"/>
          </a:p>
        </p:txBody>
      </p:sp>
      <p:sp>
        <p:nvSpPr>
          <p:cNvPr id="6" name="Footer Placeholder 5">
            <a:extLst>
              <a:ext uri="{FF2B5EF4-FFF2-40B4-BE49-F238E27FC236}">
                <a16:creationId xmlns:a16="http://schemas.microsoft.com/office/drawing/2014/main" id="{39467F5D-D41D-474D-ABE5-6CED7ADA889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FD9D499-A405-4B72-BA92-98E47BC9CCF2}"/>
              </a:ext>
            </a:extLst>
          </p:cNvPr>
          <p:cNvSpPr>
            <a:spLocks noGrp="1"/>
          </p:cNvSpPr>
          <p:nvPr>
            <p:ph type="sldNum" sz="quarter" idx="12"/>
          </p:nvPr>
        </p:nvSpPr>
        <p:spPr/>
        <p:txBody>
          <a:bodyPr/>
          <a:lstStyle/>
          <a:p>
            <a:fld id="{B4F2C89A-CD1F-43BD-AF86-52B690E4526F}" type="slidenum">
              <a:rPr lang="en-IN" smtClean="0"/>
              <a:t>‹#›</a:t>
            </a:fld>
            <a:endParaRPr lang="en-IN"/>
          </a:p>
        </p:txBody>
      </p:sp>
    </p:spTree>
    <p:extLst>
      <p:ext uri="{BB962C8B-B14F-4D97-AF65-F5344CB8AC3E}">
        <p14:creationId xmlns:p14="http://schemas.microsoft.com/office/powerpoint/2010/main" val="3682915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1D382F-6A67-4AFE-BA94-92B5600E24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5D7E8A0-0D64-4124-9374-3C8AB349F3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01C77D5-C45B-4F25-B1CF-567C404BD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A9D1F4-F9D9-4409-B275-3D94C4D49303}" type="datetimeFigureOut">
              <a:rPr lang="en-IN" smtClean="0"/>
              <a:t>10-08-2021</a:t>
            </a:fld>
            <a:endParaRPr lang="en-IN"/>
          </a:p>
        </p:txBody>
      </p:sp>
      <p:sp>
        <p:nvSpPr>
          <p:cNvPr id="5" name="Footer Placeholder 4">
            <a:extLst>
              <a:ext uri="{FF2B5EF4-FFF2-40B4-BE49-F238E27FC236}">
                <a16:creationId xmlns:a16="http://schemas.microsoft.com/office/drawing/2014/main" id="{33E54E91-83B7-47AF-BE2D-AFA8747C16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7D455161-6367-4735-B627-5772FE4725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2C89A-CD1F-43BD-AF86-52B690E4526F}" type="slidenum">
              <a:rPr lang="en-IN" smtClean="0"/>
              <a:t>‹#›</a:t>
            </a:fld>
            <a:endParaRPr lang="en-IN"/>
          </a:p>
        </p:txBody>
      </p:sp>
    </p:spTree>
    <p:extLst>
      <p:ext uri="{BB962C8B-B14F-4D97-AF65-F5344CB8AC3E}">
        <p14:creationId xmlns:p14="http://schemas.microsoft.com/office/powerpoint/2010/main" val="1245789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3.wav"/><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4">
            <a:alphaModFix/>
          </a:blip>
          <a:srcRect/>
          <a:stretch/>
        </p:blipFill>
        <p:spPr>
          <a:xfrm>
            <a:off x="296901" y="285634"/>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a:ea typeface="Calibri"/>
              <a:cs typeface="Calibri"/>
              <a:sym typeface="Calibri"/>
            </a:endParaRPr>
          </a:p>
          <a:p>
            <a:pPr algn="ctr">
              <a:buClr>
                <a:srgbClr val="000000"/>
              </a:buClr>
              <a:buSzPts val="3100"/>
            </a:pPr>
            <a:r>
              <a:rPr lang="en-US" sz="4000" b="1" dirty="0">
                <a:solidFill>
                  <a:srgbClr val="FF0000"/>
                </a:solidFill>
                <a:latin typeface="Calibri"/>
                <a:ea typeface="Calibri"/>
                <a:cs typeface="Calibri"/>
                <a:sym typeface="Calibri"/>
              </a:rPr>
              <a:t>GRAMMAR</a:t>
            </a:r>
            <a:endParaRPr lang="en" sz="4000" b="1" dirty="0">
              <a:solidFill>
                <a:srgbClr val="FF0000"/>
              </a:solidFill>
              <a:latin typeface="Calibri"/>
              <a:ea typeface="Calibri"/>
              <a:cs typeface="Calibri"/>
              <a:sym typeface="Calibri"/>
            </a:endParaRPr>
          </a:p>
          <a:p>
            <a:pPr algn="ctr">
              <a:buClr>
                <a:srgbClr val="000000"/>
              </a:buClr>
              <a:buSzPts val="3100"/>
            </a:pPr>
            <a:r>
              <a:rPr lang="en-US" sz="3333" dirty="0">
                <a:solidFill>
                  <a:srgbClr val="000000"/>
                </a:solidFill>
                <a:latin typeface="Calibri"/>
                <a:ea typeface="Calibri"/>
                <a:cs typeface="Calibri"/>
                <a:sym typeface="Calibri"/>
              </a:rPr>
              <a:t>STD-VI</a:t>
            </a: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7">
              <a:solidFill>
                <a:srgbClr val="000000"/>
              </a:solidFill>
              <a:latin typeface="Arial"/>
              <a:ea typeface="Arial"/>
              <a:cs typeface="Arial"/>
              <a:sym typeface="Arial"/>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 sz="1867" b="1" dirty="0">
                <a:solidFill>
                  <a:srgbClr val="000000"/>
                </a:solidFill>
                <a:latin typeface="Arial"/>
                <a:ea typeface="Arial"/>
                <a:cs typeface="Arial"/>
                <a:sym typeface="Arial"/>
              </a:rPr>
              <a:t>SUBJECT </a:t>
            </a:r>
            <a:r>
              <a:rPr lang="en" sz="2400" b="1" dirty="0"/>
              <a:t>: ENGLISH</a:t>
            </a:r>
          </a:p>
          <a:p>
            <a:pPr>
              <a:buClr>
                <a:srgbClr val="000000"/>
              </a:buClr>
              <a:buSzPts val="1400"/>
            </a:pPr>
            <a:r>
              <a:rPr lang="en" sz="1867" b="1" dirty="0">
                <a:solidFill>
                  <a:srgbClr val="000000"/>
                </a:solidFill>
                <a:latin typeface="Arial"/>
                <a:ea typeface="Arial"/>
                <a:cs typeface="Arial"/>
                <a:sym typeface="Arial"/>
              </a:rPr>
              <a:t>CHAPTER NUMBER: </a:t>
            </a:r>
          </a:p>
          <a:p>
            <a:pPr>
              <a:buClr>
                <a:srgbClr val="000000"/>
              </a:buClr>
              <a:buSzPts val="1400"/>
            </a:pPr>
            <a:r>
              <a:rPr lang="en" sz="2400" b="1" dirty="0"/>
              <a:t>PERIOD NUMBER : 1</a:t>
            </a:r>
            <a:endParaRPr lang="en-IN" sz="1867" b="1" dirty="0">
              <a:solidFill>
                <a:srgbClr val="000000"/>
              </a:solidFill>
              <a:latin typeface="Arial"/>
              <a:ea typeface="Arial"/>
              <a:cs typeface="Arial"/>
              <a:sym typeface="Arial"/>
            </a:endParaRPr>
          </a:p>
          <a:p>
            <a:pPr>
              <a:buClr>
                <a:srgbClr val="000000"/>
              </a:buClr>
              <a:buSzPts val="1400"/>
            </a:pPr>
            <a:r>
              <a:rPr lang="en-IN" sz="1867" b="1" dirty="0">
                <a:solidFill>
                  <a:srgbClr val="000000"/>
                </a:solidFill>
                <a:latin typeface="Arial"/>
                <a:ea typeface="Arial"/>
                <a:cs typeface="Arial"/>
                <a:sym typeface="Arial"/>
              </a:rPr>
              <a:t>CHAPTER NAME :PRONOUNS</a:t>
            </a:r>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B06F6-AD39-4F05-B44C-A42BE3F2D675}"/>
              </a:ext>
            </a:extLst>
          </p:cNvPr>
          <p:cNvSpPr>
            <a:spLocks noGrp="1"/>
          </p:cNvSpPr>
          <p:nvPr>
            <p:ph type="title"/>
          </p:nvPr>
        </p:nvSpPr>
        <p:spPr/>
        <p:txBody>
          <a:bodyPr rtlCol="0">
            <a:normAutofit/>
            <a:scene3d>
              <a:camera prst="orthographicFront"/>
              <a:lightRig rig="flat" dir="tl"/>
            </a:scene3d>
            <a:sp3d contourW="19050" prstMaterial="clear">
              <a:bevelT w="50800" h="50800"/>
              <a:contourClr>
                <a:schemeClr val="accent5">
                  <a:tint val="70000"/>
                  <a:satMod val="180000"/>
                  <a:alpha val="70000"/>
                </a:schemeClr>
              </a:contourClr>
            </a:sp3d>
          </a:bodyPr>
          <a:lstStyle/>
          <a:p>
            <a:pPr>
              <a:defRPr/>
            </a:pPr>
            <a:r>
              <a:rPr lang="en-US" b="1" dirty="0">
                <a:ln/>
                <a:solidFill>
                  <a:srgbClr val="FF0000"/>
                </a:solidFill>
              </a:rPr>
              <a:t>Types of Pronouns</a:t>
            </a:r>
          </a:p>
        </p:txBody>
      </p:sp>
      <p:sp>
        <p:nvSpPr>
          <p:cNvPr id="3" name="Content Placeholder 2">
            <a:extLst>
              <a:ext uri="{FF2B5EF4-FFF2-40B4-BE49-F238E27FC236}">
                <a16:creationId xmlns:a16="http://schemas.microsoft.com/office/drawing/2014/main" id="{A2614ABB-D5C1-4521-9D43-F917BDD68C2E}"/>
              </a:ext>
            </a:extLst>
          </p:cNvPr>
          <p:cNvSpPr>
            <a:spLocks noGrp="1"/>
          </p:cNvSpPr>
          <p:nvPr>
            <p:ph idx="1"/>
          </p:nvPr>
        </p:nvSpPr>
        <p:spPr/>
        <p:txBody>
          <a:bodyPr rtlCol="0">
            <a:normAutofit fontScale="85000" lnSpcReduction="20000"/>
          </a:bodyPr>
          <a:lstStyle/>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Personal pronoun</a:t>
            </a:r>
          </a:p>
          <a:p>
            <a:pPr>
              <a:buFont typeface="Wingdings" pitchFamily="2" charset="2"/>
              <a:buChar char="ü"/>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the subject of a verb</a:t>
            </a:r>
          </a:p>
          <a:p>
            <a:pPr>
              <a:buFont typeface="Wingdings" pitchFamily="2" charset="2"/>
              <a:buChar char="ü"/>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the object of a verb</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Possessive pronoun</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Indefinite pronouns</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Reflexive pronoun</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Demonstrative pronoun</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Emphatic pronoun</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Relative Pronoun</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Interrogative pronouns  </a:t>
            </a:r>
          </a:p>
          <a:p>
            <a:pPr>
              <a:buFont typeface="Wingdings" pitchFamily="2" charset="2"/>
              <a:buChar char="v"/>
              <a:defRPr/>
            </a:pPr>
            <a:r>
              <a:rPr lang="en-US" dirty="0">
                <a:ln w="10160">
                  <a:solidFill>
                    <a:schemeClr val="accent1"/>
                  </a:solidFill>
                  <a:prstDash val="solid"/>
                </a:ln>
                <a:solidFill>
                  <a:srgbClr val="FFFFFF"/>
                </a:solidFill>
                <a:effectLst>
                  <a:outerShdw blurRad="38100" dist="32000" dir="5400000" algn="tl">
                    <a:srgbClr val="000000">
                      <a:alpha val="30000"/>
                    </a:srgbClr>
                  </a:outerShdw>
                </a:effectLst>
              </a:rPr>
              <a:t> Distributive pronouns</a:t>
            </a:r>
          </a:p>
        </p:txBody>
      </p:sp>
      <p:pic>
        <p:nvPicPr>
          <p:cNvPr id="4" name="Google Shape;63;p2">
            <a:extLst>
              <a:ext uri="{FF2B5EF4-FFF2-40B4-BE49-F238E27FC236}">
                <a16:creationId xmlns:a16="http://schemas.microsoft.com/office/drawing/2014/main" id="{8071879A-046D-4F0B-8240-AF5BB70A91F4}"/>
              </a:ext>
            </a:extLst>
          </p:cNvPr>
          <p:cNvPicPr preferRelativeResize="0"/>
          <p:nvPr/>
        </p:nvPicPr>
        <p:blipFill rotWithShape="1">
          <a:blip r:embed="rId3">
            <a:alphaModFix/>
          </a:blip>
          <a:srcRect/>
          <a:stretch/>
        </p:blipFill>
        <p:spPr>
          <a:xfrm>
            <a:off x="10383433" y="5838501"/>
            <a:ext cx="1643368" cy="815833"/>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78A6FDEB-0BDF-49DF-B580-2842640CA040}"/>
              </a:ext>
            </a:extLst>
          </p:cNvPr>
          <p:cNvSpPr>
            <a:spLocks noGrp="1"/>
          </p:cNvSpPr>
          <p:nvPr>
            <p:ph type="title"/>
          </p:nvPr>
        </p:nvSpPr>
        <p:spPr/>
        <p:txBody>
          <a:bodyPr/>
          <a:lstStyle/>
          <a:p>
            <a:r>
              <a:rPr lang="en-US" altLang="en-US"/>
              <a:t>1. Personal Pronouns </a:t>
            </a:r>
          </a:p>
        </p:txBody>
      </p:sp>
      <p:sp>
        <p:nvSpPr>
          <p:cNvPr id="5123" name="Content Placeholder 2">
            <a:extLst>
              <a:ext uri="{FF2B5EF4-FFF2-40B4-BE49-F238E27FC236}">
                <a16:creationId xmlns:a16="http://schemas.microsoft.com/office/drawing/2014/main" id="{DFC7C601-4314-4BB7-A983-9ED3924E0317}"/>
              </a:ext>
            </a:extLst>
          </p:cNvPr>
          <p:cNvSpPr>
            <a:spLocks noGrp="1"/>
          </p:cNvSpPr>
          <p:nvPr>
            <p:ph idx="1"/>
          </p:nvPr>
        </p:nvSpPr>
        <p:spPr/>
        <p:txBody>
          <a:bodyPr/>
          <a:lstStyle/>
          <a:p>
            <a:r>
              <a:rPr lang="en-US" altLang="en-US" u="sng"/>
              <a:t>The subject of a verb : - </a:t>
            </a:r>
          </a:p>
          <a:p>
            <a:pPr>
              <a:buFont typeface="Arial" panose="020B0604020202020204" pitchFamily="34" charset="0"/>
              <a:buNone/>
            </a:pPr>
            <a:r>
              <a:rPr lang="en-US" altLang="en-US"/>
              <a:t>    I, you, he, she, it, we and they can all be used as the subject of a verb.</a:t>
            </a:r>
          </a:p>
        </p:txBody>
      </p:sp>
      <p:sp>
        <p:nvSpPr>
          <p:cNvPr id="4" name="Rectangle 3">
            <a:extLst>
              <a:ext uri="{FF2B5EF4-FFF2-40B4-BE49-F238E27FC236}">
                <a16:creationId xmlns:a16="http://schemas.microsoft.com/office/drawing/2014/main" id="{ACC628BE-2AE0-4CFF-99FB-C2AFBC70CE65}"/>
              </a:ext>
            </a:extLst>
          </p:cNvPr>
          <p:cNvSpPr/>
          <p:nvPr/>
        </p:nvSpPr>
        <p:spPr>
          <a:xfrm>
            <a:off x="2133600" y="3276601"/>
            <a:ext cx="6781800" cy="3046413"/>
          </a:xfrm>
          <a:prstGeom prst="rect">
            <a:avLst/>
          </a:prstGeom>
        </p:spPr>
        <p:txBody>
          <a:bodyPr>
            <a:spAutoFit/>
          </a:bodyPr>
          <a:lstStyle/>
          <a:p>
            <a:pPr>
              <a:defRPr/>
            </a:pPr>
            <a:r>
              <a:rPr lang="en-US" sz="3200" dirty="0"/>
              <a:t>Examples :-</a:t>
            </a:r>
          </a:p>
          <a:p>
            <a:pPr>
              <a:defRPr/>
            </a:pPr>
            <a:endParaRPr lang="en-US" sz="3200" dirty="0"/>
          </a:p>
          <a:p>
            <a:pPr>
              <a:buFont typeface="Wingdings" pitchFamily="2" charset="2"/>
              <a:buChar char="ü"/>
              <a:defRPr/>
            </a:pPr>
            <a:r>
              <a:rPr lang="en-US" sz="3200" dirty="0"/>
              <a:t> </a:t>
            </a:r>
            <a:r>
              <a:rPr lang="en-US" sz="3200" u="dbl" dirty="0"/>
              <a:t>Lisa</a:t>
            </a:r>
            <a:r>
              <a:rPr lang="en-US" sz="3200" dirty="0"/>
              <a:t> likes cats. </a:t>
            </a:r>
          </a:p>
          <a:p>
            <a:pPr>
              <a:buFont typeface="Wingdings" pitchFamily="2" charset="2"/>
              <a:buChar char="ü"/>
              <a:defRPr/>
            </a:pPr>
            <a:endParaRPr lang="en-US" sz="3200" dirty="0"/>
          </a:p>
          <a:p>
            <a:pPr>
              <a:buFont typeface="Wingdings" pitchFamily="2" charset="2"/>
              <a:buChar char="ü"/>
              <a:defRPr/>
            </a:pPr>
            <a:r>
              <a:rPr lang="en-US" sz="3200" u="sng" dirty="0"/>
              <a:t>She</a:t>
            </a:r>
            <a:r>
              <a:rPr lang="en-US" sz="3200" dirty="0"/>
              <a:t> has four cats.</a:t>
            </a:r>
          </a:p>
          <a:p>
            <a:pPr>
              <a:defRPr/>
            </a:pPr>
            <a:r>
              <a:rPr lang="en-US" sz="3200" dirty="0"/>
              <a:t>  </a:t>
            </a:r>
          </a:p>
        </p:txBody>
      </p:sp>
      <p:sp>
        <p:nvSpPr>
          <p:cNvPr id="5125" name="TextBox 7">
            <a:extLst>
              <a:ext uri="{FF2B5EF4-FFF2-40B4-BE49-F238E27FC236}">
                <a16:creationId xmlns:a16="http://schemas.microsoft.com/office/drawing/2014/main" id="{A7132F3F-AAE2-4FC4-A5CE-9A789160D133}"/>
              </a:ext>
            </a:extLst>
          </p:cNvPr>
          <p:cNvSpPr txBox="1">
            <a:spLocks noChangeArrowheads="1"/>
          </p:cNvSpPr>
          <p:nvPr/>
        </p:nvSpPr>
        <p:spPr bwMode="auto">
          <a:xfrm>
            <a:off x="6400800" y="4267200"/>
            <a:ext cx="39624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400"/>
              <a:t>Lisa –  proper noun (subject</a:t>
            </a:r>
            <a:r>
              <a:rPr lang="en-US" altLang="en-US"/>
              <a:t>)</a:t>
            </a:r>
          </a:p>
          <a:p>
            <a:endParaRPr lang="en-US" altLang="en-US"/>
          </a:p>
        </p:txBody>
      </p:sp>
      <p:cxnSp>
        <p:nvCxnSpPr>
          <p:cNvPr id="10" name="Straight Arrow Connector 9">
            <a:extLst>
              <a:ext uri="{FF2B5EF4-FFF2-40B4-BE49-F238E27FC236}">
                <a16:creationId xmlns:a16="http://schemas.microsoft.com/office/drawing/2014/main" id="{2D8D7C8A-08B6-4EBC-8762-E601FD1DBFD8}"/>
              </a:ext>
            </a:extLst>
          </p:cNvPr>
          <p:cNvCxnSpPr/>
          <p:nvPr/>
        </p:nvCxnSpPr>
        <p:spPr>
          <a:xfrm>
            <a:off x="4876800" y="4572000"/>
            <a:ext cx="1600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788D484-3446-408E-B3D4-9A131D00510D}"/>
              </a:ext>
            </a:extLst>
          </p:cNvPr>
          <p:cNvCxnSpPr/>
          <p:nvPr/>
        </p:nvCxnSpPr>
        <p:spPr>
          <a:xfrm>
            <a:off x="5410200" y="5562601"/>
            <a:ext cx="1447800" cy="47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28" name="TextBox 12">
            <a:extLst>
              <a:ext uri="{FF2B5EF4-FFF2-40B4-BE49-F238E27FC236}">
                <a16:creationId xmlns:a16="http://schemas.microsoft.com/office/drawing/2014/main" id="{1BF83B75-39EE-49EC-9149-A2BC413BA21C}"/>
              </a:ext>
            </a:extLst>
          </p:cNvPr>
          <p:cNvSpPr txBox="1">
            <a:spLocks noChangeArrowheads="1"/>
          </p:cNvSpPr>
          <p:nvPr/>
        </p:nvSpPr>
        <p:spPr bwMode="auto">
          <a:xfrm>
            <a:off x="7086600" y="5410201"/>
            <a:ext cx="3581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400"/>
              <a:t>She – pronoun (subject)</a:t>
            </a:r>
          </a:p>
        </p:txBody>
      </p:sp>
      <p:sp>
        <p:nvSpPr>
          <p:cNvPr id="5129" name="Rectangle 8">
            <a:extLst>
              <a:ext uri="{FF2B5EF4-FFF2-40B4-BE49-F238E27FC236}">
                <a16:creationId xmlns:a16="http://schemas.microsoft.com/office/drawing/2014/main" id="{632EC7BF-CC4E-476A-BB02-E53D1B6361A7}"/>
              </a:ext>
            </a:extLst>
          </p:cNvPr>
          <p:cNvSpPr>
            <a:spLocks noChangeArrowheads="1"/>
          </p:cNvSpPr>
          <p:nvPr/>
        </p:nvSpPr>
        <p:spPr bwMode="auto">
          <a:xfrm>
            <a:off x="2209800" y="6019801"/>
            <a:ext cx="71135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buFont typeface="Wingdings" panose="05000000000000000000" pitchFamily="2" charset="2"/>
              <a:buChar char="ü"/>
            </a:pPr>
            <a:r>
              <a:rPr lang="en-US" altLang="en-US" sz="2800"/>
              <a:t>Sharma is a good teacher. He is a  good player</a:t>
            </a:r>
          </a:p>
        </p:txBody>
      </p:sp>
      <p:pic>
        <p:nvPicPr>
          <p:cNvPr id="11" name="Google Shape;63;p2">
            <a:extLst>
              <a:ext uri="{FF2B5EF4-FFF2-40B4-BE49-F238E27FC236}">
                <a16:creationId xmlns:a16="http://schemas.microsoft.com/office/drawing/2014/main" id="{8DA5F94F-D4AF-48F9-B43C-1488324EC9F9}"/>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4B5886-EFD1-47BC-A82C-9C858334E205}"/>
              </a:ext>
            </a:extLst>
          </p:cNvPr>
          <p:cNvSpPr>
            <a:spLocks noGrp="1"/>
          </p:cNvSpPr>
          <p:nvPr>
            <p:ph idx="1"/>
          </p:nvPr>
        </p:nvSpPr>
        <p:spPr>
          <a:xfrm>
            <a:off x="1981200" y="304801"/>
            <a:ext cx="8229600" cy="4525963"/>
          </a:xfrm>
        </p:spPr>
        <p:txBody>
          <a:bodyPr rtlCol="0">
            <a:normAutofit/>
          </a:bodyPr>
          <a:lstStyle/>
          <a:p>
            <a:pPr>
              <a:defRPr/>
            </a:pPr>
            <a:r>
              <a:rPr lang="en-US" u="sng" dirty="0"/>
              <a:t>The objects of a verb : -</a:t>
            </a:r>
          </a:p>
          <a:p>
            <a:pPr>
              <a:defRPr/>
            </a:pPr>
            <a:r>
              <a:rPr lang="en-US" dirty="0"/>
              <a:t>me, you, him, her, it, us and them can all be used as the object of a verb.</a:t>
            </a:r>
          </a:p>
          <a:p>
            <a:pPr>
              <a:defRPr/>
            </a:pPr>
            <a:endParaRPr lang="en-US" dirty="0"/>
          </a:p>
          <a:p>
            <a:pPr>
              <a:defRPr/>
            </a:pPr>
            <a:r>
              <a:rPr lang="en-US" dirty="0"/>
              <a:t>Ex : -</a:t>
            </a:r>
          </a:p>
          <a:p>
            <a:pPr>
              <a:defRPr/>
            </a:pPr>
            <a:r>
              <a:rPr lang="en-US" dirty="0"/>
              <a:t>Lisa likes</a:t>
            </a:r>
            <a:r>
              <a:rPr lang="en-US" u="dbl" dirty="0"/>
              <a:t> cats</a:t>
            </a:r>
            <a:r>
              <a:rPr lang="en-US" dirty="0"/>
              <a:t>. She likes to </a:t>
            </a:r>
            <a:r>
              <a:rPr lang="en-US" u="sng" dirty="0"/>
              <a:t>stroke</a:t>
            </a:r>
            <a:r>
              <a:rPr lang="en-US" u="dotted" dirty="0"/>
              <a:t> them</a:t>
            </a:r>
            <a:r>
              <a:rPr lang="en-US" dirty="0"/>
              <a:t>.</a:t>
            </a:r>
          </a:p>
          <a:p>
            <a:pPr>
              <a:defRPr/>
            </a:pPr>
            <a:endParaRPr lang="en-US" dirty="0"/>
          </a:p>
          <a:p>
            <a:pPr>
              <a:buNone/>
              <a:defRPr/>
            </a:pPr>
            <a:r>
              <a:rPr lang="en-US" sz="2000" dirty="0"/>
              <a:t>                                 </a:t>
            </a:r>
          </a:p>
          <a:p>
            <a:pPr>
              <a:buNone/>
              <a:defRPr/>
            </a:pPr>
            <a:r>
              <a:rPr lang="en-US" sz="2000" dirty="0"/>
              <a:t>                                 </a:t>
            </a:r>
            <a:r>
              <a:rPr lang="en-US" sz="2400" dirty="0"/>
              <a:t> </a:t>
            </a:r>
            <a:r>
              <a:rPr lang="en-US" sz="2400" dirty="0">
                <a:solidFill>
                  <a:srgbClr val="FF0000"/>
                </a:solidFill>
              </a:rPr>
              <a:t>noun</a:t>
            </a:r>
            <a:endParaRPr lang="en-US" sz="2000" dirty="0">
              <a:solidFill>
                <a:srgbClr val="FF0000"/>
              </a:solidFill>
            </a:endParaRPr>
          </a:p>
        </p:txBody>
      </p:sp>
      <p:cxnSp>
        <p:nvCxnSpPr>
          <p:cNvPr id="5" name="Straight Arrow Connector 4">
            <a:extLst>
              <a:ext uri="{FF2B5EF4-FFF2-40B4-BE49-F238E27FC236}">
                <a16:creationId xmlns:a16="http://schemas.microsoft.com/office/drawing/2014/main" id="{0717DD26-E847-4137-A4C1-CD015E3A9AFD}"/>
              </a:ext>
            </a:extLst>
          </p:cNvPr>
          <p:cNvCxnSpPr/>
          <p:nvPr/>
        </p:nvCxnSpPr>
        <p:spPr>
          <a:xfrm rot="5400000">
            <a:off x="3810794" y="3809206"/>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53FF4D2F-B539-4202-B748-E2BDA4DDC3A1}"/>
              </a:ext>
            </a:extLst>
          </p:cNvPr>
          <p:cNvCxnSpPr/>
          <p:nvPr/>
        </p:nvCxnSpPr>
        <p:spPr>
          <a:xfrm rot="5400000">
            <a:off x="2400301" y="4229101"/>
            <a:ext cx="2057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9" name="Rectangle 7">
            <a:extLst>
              <a:ext uri="{FF2B5EF4-FFF2-40B4-BE49-F238E27FC236}">
                <a16:creationId xmlns:a16="http://schemas.microsoft.com/office/drawing/2014/main" id="{C0770032-4F0D-4940-80E3-E83C8A53779F}"/>
              </a:ext>
            </a:extLst>
          </p:cNvPr>
          <p:cNvSpPr>
            <a:spLocks noChangeArrowheads="1"/>
          </p:cNvSpPr>
          <p:nvPr/>
        </p:nvSpPr>
        <p:spPr bwMode="auto">
          <a:xfrm>
            <a:off x="2286000" y="5410201"/>
            <a:ext cx="2965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400">
                <a:solidFill>
                  <a:srgbClr val="FF0000"/>
                </a:solidFill>
              </a:rPr>
              <a:t>the</a:t>
            </a:r>
            <a:r>
              <a:rPr lang="en-US" altLang="en-US" sz="2400" b="1">
                <a:solidFill>
                  <a:srgbClr val="FF0000"/>
                </a:solidFill>
              </a:rPr>
              <a:t> </a:t>
            </a:r>
            <a:r>
              <a:rPr lang="en-US" altLang="en-US" sz="2400">
                <a:solidFill>
                  <a:srgbClr val="FF0000"/>
                </a:solidFill>
              </a:rPr>
              <a:t>object</a:t>
            </a:r>
            <a:r>
              <a:rPr lang="en-US" altLang="en-US" sz="2400" b="1">
                <a:solidFill>
                  <a:srgbClr val="FF0000"/>
                </a:solidFill>
              </a:rPr>
              <a:t> </a:t>
            </a:r>
            <a:r>
              <a:rPr lang="en-US" altLang="en-US" sz="2400">
                <a:solidFill>
                  <a:srgbClr val="FF0000"/>
                </a:solidFill>
              </a:rPr>
              <a:t>of the verb </a:t>
            </a:r>
          </a:p>
        </p:txBody>
      </p:sp>
      <p:cxnSp>
        <p:nvCxnSpPr>
          <p:cNvPr id="10" name="Straight Connector 9">
            <a:extLst>
              <a:ext uri="{FF2B5EF4-FFF2-40B4-BE49-F238E27FC236}">
                <a16:creationId xmlns:a16="http://schemas.microsoft.com/office/drawing/2014/main" id="{248254DA-0E07-4331-A1BD-F86A49436FBA}"/>
              </a:ext>
            </a:extLst>
          </p:cNvPr>
          <p:cNvCxnSpPr/>
          <p:nvPr/>
        </p:nvCxnSpPr>
        <p:spPr>
          <a:xfrm rot="5400000">
            <a:off x="7581901" y="4000501"/>
            <a:ext cx="1295400" cy="3175"/>
          </a:xfrm>
          <a:prstGeom prst="line">
            <a:avLst/>
          </a:prstGeom>
        </p:spPr>
        <p:style>
          <a:lnRef idx="1">
            <a:schemeClr val="accent1"/>
          </a:lnRef>
          <a:fillRef idx="0">
            <a:schemeClr val="accent1"/>
          </a:fillRef>
          <a:effectRef idx="0">
            <a:schemeClr val="accent1"/>
          </a:effectRef>
          <a:fontRef idx="minor">
            <a:schemeClr val="tx1"/>
          </a:fontRef>
        </p:style>
      </p:cxnSp>
      <p:sp>
        <p:nvSpPr>
          <p:cNvPr id="6151" name="TextBox 10">
            <a:extLst>
              <a:ext uri="{FF2B5EF4-FFF2-40B4-BE49-F238E27FC236}">
                <a16:creationId xmlns:a16="http://schemas.microsoft.com/office/drawing/2014/main" id="{E33EA439-F797-4107-91DF-F16A3BC51491}"/>
              </a:ext>
            </a:extLst>
          </p:cNvPr>
          <p:cNvSpPr txBox="1">
            <a:spLocks noChangeArrowheads="1"/>
          </p:cNvSpPr>
          <p:nvPr/>
        </p:nvSpPr>
        <p:spPr bwMode="auto">
          <a:xfrm>
            <a:off x="7848600" y="4724400"/>
            <a:ext cx="167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000">
                <a:solidFill>
                  <a:srgbClr val="FF0000"/>
                </a:solidFill>
              </a:rPr>
              <a:t>Pronoun</a:t>
            </a:r>
          </a:p>
        </p:txBody>
      </p:sp>
      <p:cxnSp>
        <p:nvCxnSpPr>
          <p:cNvPr id="13" name="Straight Arrow Connector 12">
            <a:extLst>
              <a:ext uri="{FF2B5EF4-FFF2-40B4-BE49-F238E27FC236}">
                <a16:creationId xmlns:a16="http://schemas.microsoft.com/office/drawing/2014/main" id="{3855E897-3B87-4AE7-AF86-694DCE79CB27}"/>
              </a:ext>
            </a:extLst>
          </p:cNvPr>
          <p:cNvCxnSpPr/>
          <p:nvPr/>
        </p:nvCxnSpPr>
        <p:spPr>
          <a:xfrm rot="5400000">
            <a:off x="6057901" y="4229101"/>
            <a:ext cx="22098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53" name="Rectangle 13">
            <a:extLst>
              <a:ext uri="{FF2B5EF4-FFF2-40B4-BE49-F238E27FC236}">
                <a16:creationId xmlns:a16="http://schemas.microsoft.com/office/drawing/2014/main" id="{4C36E9AA-D38F-458D-80C5-152F9DED35F0}"/>
              </a:ext>
            </a:extLst>
          </p:cNvPr>
          <p:cNvSpPr>
            <a:spLocks noChangeArrowheads="1"/>
          </p:cNvSpPr>
          <p:nvPr/>
        </p:nvSpPr>
        <p:spPr bwMode="auto">
          <a:xfrm>
            <a:off x="5867401" y="5486400"/>
            <a:ext cx="25050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2000">
                <a:solidFill>
                  <a:srgbClr val="FF0000"/>
                </a:solidFill>
              </a:rPr>
              <a:t>the</a:t>
            </a:r>
            <a:r>
              <a:rPr lang="en-US" altLang="en-US" sz="2000" b="1">
                <a:solidFill>
                  <a:srgbClr val="FF0000"/>
                </a:solidFill>
              </a:rPr>
              <a:t> </a:t>
            </a:r>
            <a:r>
              <a:rPr lang="en-US" altLang="en-US" sz="2000">
                <a:solidFill>
                  <a:srgbClr val="FF0000"/>
                </a:solidFill>
              </a:rPr>
              <a:t>object</a:t>
            </a:r>
            <a:r>
              <a:rPr lang="en-US" altLang="en-US" sz="2000" b="1">
                <a:solidFill>
                  <a:srgbClr val="FF0000"/>
                </a:solidFill>
              </a:rPr>
              <a:t> </a:t>
            </a:r>
            <a:r>
              <a:rPr lang="en-US" altLang="en-US" sz="2000">
                <a:solidFill>
                  <a:srgbClr val="FF0000"/>
                </a:solidFill>
              </a:rPr>
              <a:t>of the verb </a:t>
            </a:r>
          </a:p>
        </p:txBody>
      </p:sp>
      <p:pic>
        <p:nvPicPr>
          <p:cNvPr id="12" name="Google Shape;63;p2">
            <a:extLst>
              <a:ext uri="{FF2B5EF4-FFF2-40B4-BE49-F238E27FC236}">
                <a16:creationId xmlns:a16="http://schemas.microsoft.com/office/drawing/2014/main" id="{A685C9B9-00D6-4121-B75E-0E5F611E2AFF}"/>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DCC2073-2C4F-433C-9AA8-FDDE17D2AA24}"/>
              </a:ext>
            </a:extLst>
          </p:cNvPr>
          <p:cNvGraphicFramePr>
            <a:graphicFrameLocks noGrp="1"/>
          </p:cNvGraphicFramePr>
          <p:nvPr/>
        </p:nvGraphicFramePr>
        <p:xfrm>
          <a:off x="2590800" y="457200"/>
          <a:ext cx="6477000" cy="3840432"/>
        </p:xfrm>
        <a:graphic>
          <a:graphicData uri="http://schemas.openxmlformats.org/drawingml/2006/table">
            <a:tbl>
              <a:tblPr firstRow="1" bandRow="1"/>
              <a:tblGrid>
                <a:gridCol w="2413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457162">
                <a:tc>
                  <a:txBody>
                    <a:bodyPr/>
                    <a:lstStyle/>
                    <a:p>
                      <a:endParaRPr lang="en-US" sz="2400" dirty="0"/>
                    </a:p>
                  </a:txBody>
                  <a:tcPr marT="45716" marB="45716"/>
                </a:tc>
                <a:tc>
                  <a:txBody>
                    <a:bodyPr/>
                    <a:lstStyle/>
                    <a:p>
                      <a:r>
                        <a:rPr lang="en-US" sz="2400" dirty="0"/>
                        <a:t>Subject</a:t>
                      </a:r>
                    </a:p>
                  </a:txBody>
                  <a:tcPr marT="45716" marB="45716"/>
                </a:tc>
                <a:tc>
                  <a:txBody>
                    <a:bodyPr/>
                    <a:lstStyle/>
                    <a:p>
                      <a:r>
                        <a:rPr lang="en-US" sz="2400" dirty="0"/>
                        <a:t>Object</a:t>
                      </a:r>
                    </a:p>
                  </a:txBody>
                  <a:tcPr marT="45716" marB="45716"/>
                </a:tc>
                <a:extLst>
                  <a:ext uri="{0D108BD9-81ED-4DB2-BD59-A6C34878D82A}">
                    <a16:rowId xmlns:a16="http://schemas.microsoft.com/office/drawing/2014/main" val="10000"/>
                  </a:ext>
                </a:extLst>
              </a:tr>
              <a:tr h="822892">
                <a:tc>
                  <a:txBody>
                    <a:bodyPr/>
                    <a:lstStyle/>
                    <a:p>
                      <a:r>
                        <a:rPr lang="en-US" sz="2400" dirty="0"/>
                        <a:t>First person singular</a:t>
                      </a:r>
                    </a:p>
                  </a:txBody>
                  <a:tcPr marT="45716" marB="45716"/>
                </a:tc>
                <a:tc>
                  <a:txBody>
                    <a:bodyPr/>
                    <a:lstStyle/>
                    <a:p>
                      <a:r>
                        <a:rPr lang="en-US" sz="2400" dirty="0"/>
                        <a:t>I</a:t>
                      </a:r>
                      <a:r>
                        <a:rPr lang="en-US" sz="2400" baseline="0" dirty="0"/>
                        <a:t> </a:t>
                      </a:r>
                      <a:endParaRPr lang="en-US" sz="2400" dirty="0"/>
                    </a:p>
                  </a:txBody>
                  <a:tcPr marT="45716" marB="45716"/>
                </a:tc>
                <a:tc>
                  <a:txBody>
                    <a:bodyPr/>
                    <a:lstStyle/>
                    <a:p>
                      <a:r>
                        <a:rPr lang="en-US" sz="2400" dirty="0"/>
                        <a:t>Me</a:t>
                      </a:r>
                    </a:p>
                  </a:txBody>
                  <a:tcPr marT="45716" marB="45716"/>
                </a:tc>
                <a:extLst>
                  <a:ext uri="{0D108BD9-81ED-4DB2-BD59-A6C34878D82A}">
                    <a16:rowId xmlns:a16="http://schemas.microsoft.com/office/drawing/2014/main" val="10001"/>
                  </a:ext>
                </a:extLst>
              </a:tr>
              <a:tr h="822892">
                <a:tc>
                  <a:txBody>
                    <a:bodyPr/>
                    <a:lstStyle/>
                    <a:p>
                      <a:r>
                        <a:rPr lang="en-US" sz="2400" dirty="0"/>
                        <a:t>Second person</a:t>
                      </a:r>
                      <a:r>
                        <a:rPr lang="en-US" sz="2400" baseline="0" dirty="0"/>
                        <a:t> singular</a:t>
                      </a:r>
                      <a:endParaRPr lang="en-US" sz="2400" dirty="0"/>
                    </a:p>
                  </a:txBody>
                  <a:tcPr marT="45716" marB="45716"/>
                </a:tc>
                <a:tc>
                  <a:txBody>
                    <a:bodyPr/>
                    <a:lstStyle/>
                    <a:p>
                      <a:r>
                        <a:rPr lang="en-US" sz="2400" dirty="0"/>
                        <a:t>You</a:t>
                      </a:r>
                    </a:p>
                  </a:txBody>
                  <a:tcPr marT="45716" marB="45716"/>
                </a:tc>
                <a:tc>
                  <a:txBody>
                    <a:bodyPr/>
                    <a:lstStyle/>
                    <a:p>
                      <a:r>
                        <a:rPr lang="en-US" sz="2400" dirty="0"/>
                        <a:t>You</a:t>
                      </a:r>
                    </a:p>
                  </a:txBody>
                  <a:tcPr marT="45716" marB="45716"/>
                </a:tc>
                <a:extLst>
                  <a:ext uri="{0D108BD9-81ED-4DB2-BD59-A6C34878D82A}">
                    <a16:rowId xmlns:a16="http://schemas.microsoft.com/office/drawing/2014/main" val="10002"/>
                  </a:ext>
                </a:extLst>
              </a:tr>
              <a:tr h="822892">
                <a:tc>
                  <a:txBody>
                    <a:bodyPr/>
                    <a:lstStyle/>
                    <a:p>
                      <a:r>
                        <a:rPr lang="en-US" sz="2400" dirty="0"/>
                        <a:t>Third</a:t>
                      </a:r>
                      <a:r>
                        <a:rPr lang="en-US" sz="2400" baseline="0" dirty="0"/>
                        <a:t> person singular</a:t>
                      </a:r>
                      <a:endParaRPr lang="en-US" sz="2400" dirty="0"/>
                    </a:p>
                  </a:txBody>
                  <a:tcPr marT="45716" marB="45716"/>
                </a:tc>
                <a:tc>
                  <a:txBody>
                    <a:bodyPr/>
                    <a:lstStyle/>
                    <a:p>
                      <a:r>
                        <a:rPr lang="en-US" sz="2400" dirty="0"/>
                        <a:t>He</a:t>
                      </a:r>
                    </a:p>
                  </a:txBody>
                  <a:tcPr marT="45716" marB="45716"/>
                </a:tc>
                <a:tc>
                  <a:txBody>
                    <a:bodyPr/>
                    <a:lstStyle/>
                    <a:p>
                      <a:r>
                        <a:rPr lang="en-US" sz="2400" dirty="0"/>
                        <a:t>Him</a:t>
                      </a:r>
                    </a:p>
                  </a:txBody>
                  <a:tcPr marT="45716" marB="45716"/>
                </a:tc>
                <a:extLst>
                  <a:ext uri="{0D108BD9-81ED-4DB2-BD59-A6C34878D82A}">
                    <a16:rowId xmlns:a16="http://schemas.microsoft.com/office/drawing/2014/main" val="10003"/>
                  </a:ext>
                </a:extLst>
              </a:tr>
              <a:tr h="457162">
                <a:tc>
                  <a:txBody>
                    <a:bodyPr/>
                    <a:lstStyle/>
                    <a:p>
                      <a:endParaRPr lang="en-US" sz="2400" dirty="0"/>
                    </a:p>
                  </a:txBody>
                  <a:tcPr marT="45716" marB="45716"/>
                </a:tc>
                <a:tc>
                  <a:txBody>
                    <a:bodyPr/>
                    <a:lstStyle/>
                    <a:p>
                      <a:r>
                        <a:rPr lang="en-US" sz="2400" dirty="0"/>
                        <a:t>She</a:t>
                      </a:r>
                    </a:p>
                  </a:txBody>
                  <a:tcPr marT="45716" marB="45716"/>
                </a:tc>
                <a:tc>
                  <a:txBody>
                    <a:bodyPr/>
                    <a:lstStyle/>
                    <a:p>
                      <a:r>
                        <a:rPr lang="en-US" sz="2400" dirty="0"/>
                        <a:t>Her</a:t>
                      </a:r>
                    </a:p>
                  </a:txBody>
                  <a:tcPr marT="45716" marB="45716"/>
                </a:tc>
                <a:extLst>
                  <a:ext uri="{0D108BD9-81ED-4DB2-BD59-A6C34878D82A}">
                    <a16:rowId xmlns:a16="http://schemas.microsoft.com/office/drawing/2014/main" val="10004"/>
                  </a:ext>
                </a:extLst>
              </a:tr>
              <a:tr h="457162">
                <a:tc>
                  <a:txBody>
                    <a:bodyPr/>
                    <a:lstStyle/>
                    <a:p>
                      <a:endParaRPr lang="en-US" sz="2400" dirty="0"/>
                    </a:p>
                  </a:txBody>
                  <a:tcPr marT="45716" marB="45716"/>
                </a:tc>
                <a:tc>
                  <a:txBody>
                    <a:bodyPr/>
                    <a:lstStyle/>
                    <a:p>
                      <a:r>
                        <a:rPr lang="en-US" sz="2400" dirty="0"/>
                        <a:t>It</a:t>
                      </a:r>
                    </a:p>
                  </a:txBody>
                  <a:tcPr marT="45716" marB="45716"/>
                </a:tc>
                <a:tc>
                  <a:txBody>
                    <a:bodyPr/>
                    <a:lstStyle/>
                    <a:p>
                      <a:r>
                        <a:rPr lang="en-US" sz="2400" dirty="0"/>
                        <a:t>It</a:t>
                      </a:r>
                    </a:p>
                  </a:txBody>
                  <a:tcPr marT="45716" marB="45716"/>
                </a:tc>
                <a:extLst>
                  <a:ext uri="{0D108BD9-81ED-4DB2-BD59-A6C34878D82A}">
                    <a16:rowId xmlns:a16="http://schemas.microsoft.com/office/drawing/2014/main" val="10005"/>
                  </a:ext>
                </a:extLst>
              </a:tr>
            </a:tbl>
          </a:graphicData>
        </a:graphic>
      </p:graphicFrame>
      <p:graphicFrame>
        <p:nvGraphicFramePr>
          <p:cNvPr id="5" name="Table 4">
            <a:extLst>
              <a:ext uri="{FF2B5EF4-FFF2-40B4-BE49-F238E27FC236}">
                <a16:creationId xmlns:a16="http://schemas.microsoft.com/office/drawing/2014/main" id="{9B90FB74-8B01-42CA-9FC2-29A48A0983D2}"/>
              </a:ext>
            </a:extLst>
          </p:cNvPr>
          <p:cNvGraphicFramePr>
            <a:graphicFrameLocks noGrp="1"/>
          </p:cNvGraphicFramePr>
          <p:nvPr/>
        </p:nvGraphicFramePr>
        <p:xfrm>
          <a:off x="2590800" y="4343400"/>
          <a:ext cx="6477000" cy="2316364"/>
        </p:xfrm>
        <a:graphic>
          <a:graphicData uri="http://schemas.openxmlformats.org/drawingml/2006/table">
            <a:tbl>
              <a:tblPr firstRow="1" bandRow="1"/>
              <a:tblGrid>
                <a:gridCol w="2438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tblGrid>
              <a:tr h="670468">
                <a:tc>
                  <a:txBody>
                    <a:bodyPr/>
                    <a:lstStyle/>
                    <a:p>
                      <a:r>
                        <a:rPr lang="en-US" sz="2400" dirty="0"/>
                        <a:t>First</a:t>
                      </a:r>
                      <a:r>
                        <a:rPr lang="en-US" sz="2400" baseline="0" dirty="0"/>
                        <a:t> person plural</a:t>
                      </a:r>
                      <a:endParaRPr lang="en-US" sz="2400" dirty="0"/>
                    </a:p>
                  </a:txBody>
                  <a:tcPr marT="45714" marB="45714"/>
                </a:tc>
                <a:tc>
                  <a:txBody>
                    <a:bodyPr/>
                    <a:lstStyle/>
                    <a:p>
                      <a:r>
                        <a:rPr lang="en-US" sz="2400" dirty="0"/>
                        <a:t>We</a:t>
                      </a:r>
                    </a:p>
                  </a:txBody>
                  <a:tcPr marT="45714" marB="45714"/>
                </a:tc>
                <a:tc>
                  <a:txBody>
                    <a:bodyPr/>
                    <a:lstStyle/>
                    <a:p>
                      <a:r>
                        <a:rPr lang="en-US" sz="2400" dirty="0"/>
                        <a:t>Us</a:t>
                      </a:r>
                    </a:p>
                  </a:txBody>
                  <a:tcPr marT="45714" marB="45714"/>
                </a:tc>
                <a:extLst>
                  <a:ext uri="{0D108BD9-81ED-4DB2-BD59-A6C34878D82A}">
                    <a16:rowId xmlns:a16="http://schemas.microsoft.com/office/drawing/2014/main" val="10000"/>
                  </a:ext>
                </a:extLst>
              </a:tr>
              <a:tr h="822847">
                <a:tc>
                  <a:txBody>
                    <a:bodyPr/>
                    <a:lstStyle/>
                    <a:p>
                      <a:r>
                        <a:rPr lang="en-US" sz="2400" dirty="0"/>
                        <a:t>Second person plural</a:t>
                      </a:r>
                    </a:p>
                  </a:txBody>
                  <a:tcPr marT="45714" marB="45714"/>
                </a:tc>
                <a:tc>
                  <a:txBody>
                    <a:bodyPr/>
                    <a:lstStyle/>
                    <a:p>
                      <a:r>
                        <a:rPr lang="en-US" sz="2400" dirty="0"/>
                        <a:t>You</a:t>
                      </a:r>
                    </a:p>
                  </a:txBody>
                  <a:tcPr marT="45714" marB="45714"/>
                </a:tc>
                <a:tc>
                  <a:txBody>
                    <a:bodyPr/>
                    <a:lstStyle/>
                    <a:p>
                      <a:r>
                        <a:rPr lang="en-US" sz="2400" dirty="0"/>
                        <a:t>You</a:t>
                      </a:r>
                    </a:p>
                  </a:txBody>
                  <a:tcPr marT="45714" marB="45714"/>
                </a:tc>
                <a:extLst>
                  <a:ext uri="{0D108BD9-81ED-4DB2-BD59-A6C34878D82A}">
                    <a16:rowId xmlns:a16="http://schemas.microsoft.com/office/drawing/2014/main" val="10001"/>
                  </a:ext>
                </a:extLst>
              </a:tr>
              <a:tr h="822847">
                <a:tc>
                  <a:txBody>
                    <a:bodyPr/>
                    <a:lstStyle/>
                    <a:p>
                      <a:r>
                        <a:rPr lang="en-US" sz="2400" dirty="0"/>
                        <a:t>Third</a:t>
                      </a:r>
                      <a:r>
                        <a:rPr lang="en-US" sz="2400" baseline="0" dirty="0"/>
                        <a:t> person plural</a:t>
                      </a:r>
                      <a:endParaRPr lang="en-US" sz="2400" dirty="0"/>
                    </a:p>
                  </a:txBody>
                  <a:tcPr marT="45714" marB="45714"/>
                </a:tc>
                <a:tc>
                  <a:txBody>
                    <a:bodyPr/>
                    <a:lstStyle/>
                    <a:p>
                      <a:r>
                        <a:rPr lang="en-US" sz="2400" dirty="0"/>
                        <a:t>They</a:t>
                      </a:r>
                    </a:p>
                  </a:txBody>
                  <a:tcPr marT="45714" marB="45714"/>
                </a:tc>
                <a:tc>
                  <a:txBody>
                    <a:bodyPr/>
                    <a:lstStyle/>
                    <a:p>
                      <a:r>
                        <a:rPr lang="en-US" sz="2400" dirty="0"/>
                        <a:t>them</a:t>
                      </a:r>
                    </a:p>
                  </a:txBody>
                  <a:tcPr marT="45714" marB="45714"/>
                </a:tc>
                <a:extLst>
                  <a:ext uri="{0D108BD9-81ED-4DB2-BD59-A6C34878D82A}">
                    <a16:rowId xmlns:a16="http://schemas.microsoft.com/office/drawing/2014/main" val="10002"/>
                  </a:ext>
                </a:extLst>
              </a:tr>
            </a:tbl>
          </a:graphicData>
        </a:graphic>
      </p:graphicFrame>
      <p:sp>
        <p:nvSpPr>
          <p:cNvPr id="7" name="TextBox 6">
            <a:extLst>
              <a:ext uri="{FF2B5EF4-FFF2-40B4-BE49-F238E27FC236}">
                <a16:creationId xmlns:a16="http://schemas.microsoft.com/office/drawing/2014/main" id="{00B2246F-69BA-4D27-89CD-811C76C25F98}"/>
              </a:ext>
            </a:extLst>
          </p:cNvPr>
          <p:cNvSpPr txBox="1"/>
          <p:nvPr/>
        </p:nvSpPr>
        <p:spPr>
          <a:xfrm>
            <a:off x="2819400" y="0"/>
            <a:ext cx="3200400" cy="523220"/>
          </a:xfrm>
          <a:prstGeom prst="rect">
            <a:avLst/>
          </a:prstGeom>
          <a:noFill/>
        </p:spPr>
        <p:txBody>
          <a:bodyPr>
            <a:spAutoFit/>
          </a:bodyPr>
          <a:lstStyle/>
          <a:p>
            <a:pPr>
              <a:defRPr/>
            </a:pPr>
            <a:r>
              <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Personal pronouns</a:t>
            </a:r>
          </a:p>
        </p:txBody>
      </p:sp>
      <p:pic>
        <p:nvPicPr>
          <p:cNvPr id="6" name="Google Shape;63;p2">
            <a:extLst>
              <a:ext uri="{FF2B5EF4-FFF2-40B4-BE49-F238E27FC236}">
                <a16:creationId xmlns:a16="http://schemas.microsoft.com/office/drawing/2014/main" id="{C95E14BA-D002-4E28-B2D4-DB390803DC44}"/>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28137-8E94-45B5-B718-C8B5E5DCB401}"/>
              </a:ext>
            </a:extLst>
          </p:cNvPr>
          <p:cNvSpPr>
            <a:spLocks noGrp="1"/>
          </p:cNvSpPr>
          <p:nvPr>
            <p:ph type="title"/>
          </p:nvPr>
        </p:nvSpPr>
        <p:spPr/>
        <p:txBody>
          <a:bodyPr rtlCol="0">
            <a:normAutofit/>
          </a:bodyPr>
          <a:lstStyle/>
          <a:p>
            <a:pPr>
              <a:defRPr/>
            </a:pPr>
            <a:r>
              <a:rPr lang="en-US"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2. Possessive Pronouns</a:t>
            </a:r>
          </a:p>
        </p:txBody>
      </p:sp>
      <p:sp>
        <p:nvSpPr>
          <p:cNvPr id="3" name="Content Placeholder 2">
            <a:extLst>
              <a:ext uri="{FF2B5EF4-FFF2-40B4-BE49-F238E27FC236}">
                <a16:creationId xmlns:a16="http://schemas.microsoft.com/office/drawing/2014/main" id="{F90E0296-59E7-417C-81D0-29426BDB7AA4}"/>
              </a:ext>
            </a:extLst>
          </p:cNvPr>
          <p:cNvSpPr>
            <a:spLocks noGrp="1"/>
          </p:cNvSpPr>
          <p:nvPr>
            <p:ph idx="1"/>
          </p:nvPr>
        </p:nvSpPr>
        <p:spPr>
          <a:xfrm>
            <a:off x="1524000" y="1600201"/>
            <a:ext cx="8915400" cy="4525963"/>
          </a:xfrm>
        </p:spPr>
        <p:txBody>
          <a:bodyPr/>
          <a:lstStyle/>
          <a:p>
            <a:r>
              <a:rPr lang="en-US" altLang="en-US" dirty="0"/>
              <a:t>Possessive pronouns are used to talk about things that belong to people.  The words mine, yours, his, hers, ours and theirs are possessive pronouns.</a:t>
            </a:r>
          </a:p>
          <a:p>
            <a:endParaRPr lang="en-US" altLang="en-US" u="sng" dirty="0"/>
          </a:p>
          <a:p>
            <a:pPr>
              <a:buFont typeface="Arial" panose="020B0604020202020204" pitchFamily="34" charset="0"/>
              <a:buNone/>
            </a:pPr>
            <a:r>
              <a:rPr lang="en-US" altLang="en-US" u="sng" dirty="0"/>
              <a:t>Examples :-</a:t>
            </a:r>
          </a:p>
          <a:p>
            <a:pPr>
              <a:buFont typeface="Arial" panose="020B0604020202020204" pitchFamily="34" charset="0"/>
              <a:buNone/>
            </a:pPr>
            <a:endParaRPr lang="en-US" altLang="en-US" dirty="0"/>
          </a:p>
          <a:p>
            <a:pPr>
              <a:buFont typeface="Wingdings" panose="05000000000000000000" pitchFamily="2" charset="2"/>
              <a:buChar char="Ø"/>
            </a:pPr>
            <a:r>
              <a:rPr lang="en-US" altLang="en-US" dirty="0"/>
              <a:t>  This book is </a:t>
            </a:r>
            <a:r>
              <a:rPr lang="en-US" altLang="en-US" dirty="0">
                <a:solidFill>
                  <a:srgbClr val="FF0000"/>
                </a:solidFill>
              </a:rPr>
              <a:t>mine</a:t>
            </a:r>
            <a:r>
              <a:rPr lang="en-US" altLang="en-US" dirty="0"/>
              <a:t>.</a:t>
            </a:r>
          </a:p>
          <a:p>
            <a:pPr>
              <a:buFont typeface="Wingdings" panose="05000000000000000000" pitchFamily="2" charset="2"/>
              <a:buChar char="Ø"/>
            </a:pPr>
            <a:r>
              <a:rPr lang="en-US" altLang="en-US" dirty="0"/>
              <a:t> Have you lost </a:t>
            </a:r>
            <a:r>
              <a:rPr lang="en-US" altLang="en-US" dirty="0">
                <a:solidFill>
                  <a:srgbClr val="FF0000"/>
                </a:solidFill>
              </a:rPr>
              <a:t>yours</a:t>
            </a:r>
            <a:r>
              <a:rPr lang="en-US" altLang="en-US" dirty="0"/>
              <a:t>, Tom ?</a:t>
            </a:r>
          </a:p>
          <a:p>
            <a:endParaRPr lang="en-US" altLang="en-US" dirty="0"/>
          </a:p>
        </p:txBody>
      </p:sp>
      <p:pic>
        <p:nvPicPr>
          <p:cNvPr id="4" name="Google Shape;63;p2">
            <a:extLst>
              <a:ext uri="{FF2B5EF4-FFF2-40B4-BE49-F238E27FC236}">
                <a16:creationId xmlns:a16="http://schemas.microsoft.com/office/drawing/2014/main" id="{6D7D918D-1943-402A-B42B-A90EF33AC3DB}"/>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mph" presetSubtype="0" fill="hold" nodeType="clickEffect">
                                  <p:stCondLst>
                                    <p:cond delay="0"/>
                                  </p:stCondLst>
                                  <p:childTnLst>
                                    <p:animClr clrSpc="hsl" dir="cw">
                                      <p:cBhvr override="childStyle">
                                        <p:cTn id="6" dur="500" fill="hold"/>
                                        <p:tgtEl>
                                          <p:spTgt spid="3">
                                            <p:txEl>
                                              <p:pRg st="4" end="4"/>
                                            </p:txEl>
                                          </p:spTgt>
                                        </p:tgtEl>
                                        <p:attrNameLst>
                                          <p:attrName>style.color</p:attrName>
                                        </p:attrNameLst>
                                      </p:cBhvr>
                                      <p:by>
                                        <p:hsl h="7200000" s="0" l="0"/>
                                      </p:by>
                                    </p:animClr>
                                    <p:animClr clrSpc="hsl" dir="cw">
                                      <p:cBhvr>
                                        <p:cTn id="7" dur="500" fill="hold"/>
                                        <p:tgtEl>
                                          <p:spTgt spid="3">
                                            <p:txEl>
                                              <p:pRg st="4" end="4"/>
                                            </p:txEl>
                                          </p:spTgt>
                                        </p:tgtEl>
                                        <p:attrNameLst>
                                          <p:attrName>fillcolor</p:attrName>
                                        </p:attrNameLst>
                                      </p:cBhvr>
                                      <p:by>
                                        <p:hsl h="7200000" s="0" l="0"/>
                                      </p:by>
                                    </p:animClr>
                                    <p:animClr clrSpc="hsl" dir="cw">
                                      <p:cBhvr>
                                        <p:cTn id="8" dur="500" fill="hold"/>
                                        <p:tgtEl>
                                          <p:spTgt spid="3">
                                            <p:txEl>
                                              <p:pRg st="4" end="4"/>
                                            </p:txEl>
                                          </p:spTgt>
                                        </p:tgtEl>
                                        <p:attrNameLst>
                                          <p:attrName>stroke.color</p:attrName>
                                        </p:attrNameLst>
                                      </p:cBhvr>
                                      <p:by>
                                        <p:hsl h="7200000" s="0" l="0"/>
                                      </p:by>
                                    </p:animClr>
                                    <p:set>
                                      <p:cBhvr>
                                        <p:cTn id="9" dur="500" fill="hold"/>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ABF020D8-09C4-494C-9A83-8E3D53CEAFFA}"/>
              </a:ext>
            </a:extLst>
          </p:cNvPr>
          <p:cNvGraphicFramePr>
            <a:graphicFrameLocks noGrp="1"/>
          </p:cNvGraphicFramePr>
          <p:nvPr/>
        </p:nvGraphicFramePr>
        <p:xfrm>
          <a:off x="1524000" y="0"/>
          <a:ext cx="9144000" cy="33782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675640">
                <a:tc>
                  <a:txBody>
                    <a:bodyPr/>
                    <a:lstStyle/>
                    <a:p>
                      <a:r>
                        <a:rPr lang="en-US" sz="2000" dirty="0"/>
                        <a:t>Singular</a:t>
                      </a:r>
                      <a:r>
                        <a:rPr lang="en-US" sz="2000" baseline="0" dirty="0"/>
                        <a:t> personal pronoun</a:t>
                      </a:r>
                      <a:endParaRPr lang="en-US" sz="2000" dirty="0"/>
                    </a:p>
                  </a:txBody>
                  <a:tcPr/>
                </a:tc>
                <a:tc>
                  <a:txBody>
                    <a:bodyPr/>
                    <a:lstStyle/>
                    <a:p>
                      <a:r>
                        <a:rPr lang="en-US" sz="2000" dirty="0"/>
                        <a:t>Possessive pronouns</a:t>
                      </a:r>
                    </a:p>
                  </a:txBody>
                  <a:tcPr/>
                </a:tc>
                <a:extLst>
                  <a:ext uri="{0D108BD9-81ED-4DB2-BD59-A6C34878D82A}">
                    <a16:rowId xmlns:a16="http://schemas.microsoft.com/office/drawing/2014/main" val="10000"/>
                  </a:ext>
                </a:extLst>
              </a:tr>
              <a:tr h="675640">
                <a:tc>
                  <a:txBody>
                    <a:bodyPr/>
                    <a:lstStyle/>
                    <a:p>
                      <a:r>
                        <a:rPr lang="en-US" sz="2400" dirty="0"/>
                        <a:t>I , me</a:t>
                      </a:r>
                    </a:p>
                  </a:txBody>
                  <a:tcPr/>
                </a:tc>
                <a:tc>
                  <a:txBody>
                    <a:bodyPr/>
                    <a:lstStyle/>
                    <a:p>
                      <a:r>
                        <a:rPr lang="en-US" sz="2400" dirty="0"/>
                        <a:t>Mine</a:t>
                      </a:r>
                    </a:p>
                  </a:txBody>
                  <a:tcPr/>
                </a:tc>
                <a:extLst>
                  <a:ext uri="{0D108BD9-81ED-4DB2-BD59-A6C34878D82A}">
                    <a16:rowId xmlns:a16="http://schemas.microsoft.com/office/drawing/2014/main" val="10001"/>
                  </a:ext>
                </a:extLst>
              </a:tr>
              <a:tr h="675640">
                <a:tc>
                  <a:txBody>
                    <a:bodyPr/>
                    <a:lstStyle/>
                    <a:p>
                      <a:r>
                        <a:rPr lang="en-US" sz="2400" dirty="0"/>
                        <a:t>You</a:t>
                      </a:r>
                    </a:p>
                  </a:txBody>
                  <a:tcPr/>
                </a:tc>
                <a:tc>
                  <a:txBody>
                    <a:bodyPr/>
                    <a:lstStyle/>
                    <a:p>
                      <a:r>
                        <a:rPr lang="en-US" sz="2400" dirty="0"/>
                        <a:t>Yours</a:t>
                      </a:r>
                    </a:p>
                  </a:txBody>
                  <a:tcPr/>
                </a:tc>
                <a:extLst>
                  <a:ext uri="{0D108BD9-81ED-4DB2-BD59-A6C34878D82A}">
                    <a16:rowId xmlns:a16="http://schemas.microsoft.com/office/drawing/2014/main" val="10002"/>
                  </a:ext>
                </a:extLst>
              </a:tr>
              <a:tr h="675640">
                <a:tc>
                  <a:txBody>
                    <a:bodyPr/>
                    <a:lstStyle/>
                    <a:p>
                      <a:r>
                        <a:rPr lang="en-US" sz="2400" dirty="0"/>
                        <a:t>He ,him</a:t>
                      </a:r>
                    </a:p>
                  </a:txBody>
                  <a:tcPr/>
                </a:tc>
                <a:tc>
                  <a:txBody>
                    <a:bodyPr/>
                    <a:lstStyle/>
                    <a:p>
                      <a:r>
                        <a:rPr lang="en-US" sz="2400" dirty="0"/>
                        <a:t>His</a:t>
                      </a:r>
                    </a:p>
                  </a:txBody>
                  <a:tcPr/>
                </a:tc>
                <a:extLst>
                  <a:ext uri="{0D108BD9-81ED-4DB2-BD59-A6C34878D82A}">
                    <a16:rowId xmlns:a16="http://schemas.microsoft.com/office/drawing/2014/main" val="10003"/>
                  </a:ext>
                </a:extLst>
              </a:tr>
              <a:tr h="675640">
                <a:tc>
                  <a:txBody>
                    <a:bodyPr/>
                    <a:lstStyle/>
                    <a:p>
                      <a:r>
                        <a:rPr lang="en-US" sz="2400" dirty="0"/>
                        <a:t>She, her</a:t>
                      </a:r>
                    </a:p>
                  </a:txBody>
                  <a:tcPr/>
                </a:tc>
                <a:tc>
                  <a:txBody>
                    <a:bodyPr/>
                    <a:lstStyle/>
                    <a:p>
                      <a:r>
                        <a:rPr lang="en-US" sz="2400" dirty="0"/>
                        <a:t>hers</a:t>
                      </a:r>
                    </a:p>
                  </a:txBody>
                  <a:tcPr/>
                </a:tc>
                <a:extLst>
                  <a:ext uri="{0D108BD9-81ED-4DB2-BD59-A6C34878D82A}">
                    <a16:rowId xmlns:a16="http://schemas.microsoft.com/office/drawing/2014/main" val="10004"/>
                  </a:ext>
                </a:extLst>
              </a:tr>
            </a:tbl>
          </a:graphicData>
        </a:graphic>
      </p:graphicFrame>
      <p:graphicFrame>
        <p:nvGraphicFramePr>
          <p:cNvPr id="5" name="Table 4">
            <a:extLst>
              <a:ext uri="{FF2B5EF4-FFF2-40B4-BE49-F238E27FC236}">
                <a16:creationId xmlns:a16="http://schemas.microsoft.com/office/drawing/2014/main" id="{DDF47D4E-AB3F-4A17-A170-71776423F98F}"/>
              </a:ext>
            </a:extLst>
          </p:cNvPr>
          <p:cNvGraphicFramePr>
            <a:graphicFrameLocks noGrp="1"/>
          </p:cNvGraphicFramePr>
          <p:nvPr/>
        </p:nvGraphicFramePr>
        <p:xfrm>
          <a:off x="1524000" y="3352800"/>
          <a:ext cx="9144000" cy="3505200"/>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1314450">
                <a:tc>
                  <a:txBody>
                    <a:bodyPr/>
                    <a:lstStyle/>
                    <a:p>
                      <a:r>
                        <a:rPr lang="en-US" sz="2400" dirty="0"/>
                        <a:t>Plural</a:t>
                      </a:r>
                      <a:r>
                        <a:rPr lang="en-US" sz="2400" baseline="0" dirty="0"/>
                        <a:t> personal pronoun</a:t>
                      </a:r>
                      <a:endParaRPr lang="en-US" sz="2400" dirty="0"/>
                    </a:p>
                  </a:txBody>
                  <a:tcPr/>
                </a:tc>
                <a:tc>
                  <a:txBody>
                    <a:bodyPr/>
                    <a:lstStyle/>
                    <a:p>
                      <a:r>
                        <a:rPr lang="en-US" sz="2400" dirty="0"/>
                        <a:t>Possessive</a:t>
                      </a:r>
                      <a:r>
                        <a:rPr lang="en-US" sz="2400" baseline="0" dirty="0"/>
                        <a:t> pronouns</a:t>
                      </a:r>
                      <a:endParaRPr lang="en-US" sz="2400" dirty="0"/>
                    </a:p>
                  </a:txBody>
                  <a:tcPr/>
                </a:tc>
                <a:extLst>
                  <a:ext uri="{0D108BD9-81ED-4DB2-BD59-A6C34878D82A}">
                    <a16:rowId xmlns:a16="http://schemas.microsoft.com/office/drawing/2014/main" val="10000"/>
                  </a:ext>
                </a:extLst>
              </a:tr>
              <a:tr h="730250">
                <a:tc>
                  <a:txBody>
                    <a:bodyPr/>
                    <a:lstStyle/>
                    <a:p>
                      <a:r>
                        <a:rPr lang="en-US" sz="2400" dirty="0"/>
                        <a:t>We ,us</a:t>
                      </a:r>
                    </a:p>
                  </a:txBody>
                  <a:tcPr/>
                </a:tc>
                <a:tc>
                  <a:txBody>
                    <a:bodyPr/>
                    <a:lstStyle/>
                    <a:p>
                      <a:r>
                        <a:rPr lang="en-US" sz="2400" dirty="0"/>
                        <a:t>Ours</a:t>
                      </a:r>
                    </a:p>
                  </a:txBody>
                  <a:tcPr/>
                </a:tc>
                <a:extLst>
                  <a:ext uri="{0D108BD9-81ED-4DB2-BD59-A6C34878D82A}">
                    <a16:rowId xmlns:a16="http://schemas.microsoft.com/office/drawing/2014/main" val="10001"/>
                  </a:ext>
                </a:extLst>
              </a:tr>
              <a:tr h="730250">
                <a:tc>
                  <a:txBody>
                    <a:bodyPr/>
                    <a:lstStyle/>
                    <a:p>
                      <a:r>
                        <a:rPr lang="en-US" sz="2400" dirty="0"/>
                        <a:t>You</a:t>
                      </a:r>
                    </a:p>
                  </a:txBody>
                  <a:tcPr/>
                </a:tc>
                <a:tc>
                  <a:txBody>
                    <a:bodyPr/>
                    <a:lstStyle/>
                    <a:p>
                      <a:r>
                        <a:rPr lang="en-US" sz="2400" dirty="0"/>
                        <a:t>Yours</a:t>
                      </a:r>
                    </a:p>
                  </a:txBody>
                  <a:tcPr/>
                </a:tc>
                <a:extLst>
                  <a:ext uri="{0D108BD9-81ED-4DB2-BD59-A6C34878D82A}">
                    <a16:rowId xmlns:a16="http://schemas.microsoft.com/office/drawing/2014/main" val="10002"/>
                  </a:ext>
                </a:extLst>
              </a:tr>
              <a:tr h="730250">
                <a:tc>
                  <a:txBody>
                    <a:bodyPr/>
                    <a:lstStyle/>
                    <a:p>
                      <a:r>
                        <a:rPr lang="en-US" sz="2400" dirty="0"/>
                        <a:t>They</a:t>
                      </a:r>
                      <a:r>
                        <a:rPr lang="en-US" sz="2400" baseline="0" dirty="0"/>
                        <a:t> , them</a:t>
                      </a:r>
                      <a:endParaRPr lang="en-US" sz="2400" dirty="0"/>
                    </a:p>
                  </a:txBody>
                  <a:tcPr/>
                </a:tc>
                <a:tc>
                  <a:txBody>
                    <a:bodyPr/>
                    <a:lstStyle/>
                    <a:p>
                      <a:r>
                        <a:rPr lang="en-US" sz="2400" dirty="0"/>
                        <a:t>theirs</a:t>
                      </a:r>
                    </a:p>
                  </a:txBody>
                  <a:tcPr/>
                </a:tc>
                <a:extLst>
                  <a:ext uri="{0D108BD9-81ED-4DB2-BD59-A6C34878D82A}">
                    <a16:rowId xmlns:a16="http://schemas.microsoft.com/office/drawing/2014/main" val="10003"/>
                  </a:ext>
                </a:extLst>
              </a:tr>
            </a:tbl>
          </a:graphicData>
        </a:graphic>
      </p:graphicFrame>
      <p:pic>
        <p:nvPicPr>
          <p:cNvPr id="6" name="Google Shape;63;p2">
            <a:extLst>
              <a:ext uri="{FF2B5EF4-FFF2-40B4-BE49-F238E27FC236}">
                <a16:creationId xmlns:a16="http://schemas.microsoft.com/office/drawing/2014/main" id="{45FC1757-485F-4628-8A2D-E353B866EDAD}"/>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FE3AC-026A-4BB4-B809-47DDB5C8F1D6}"/>
              </a:ext>
            </a:extLst>
          </p:cNvPr>
          <p:cNvSpPr>
            <a:spLocks noGrp="1"/>
          </p:cNvSpPr>
          <p:nvPr>
            <p:ph type="title"/>
          </p:nvPr>
        </p:nvSpPr>
        <p:spPr/>
        <p:txBody>
          <a:bodyPr rtlCol="0">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defRPr/>
            </a:pPr>
            <a:r>
              <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3. Indefinite Pronouns</a:t>
            </a:r>
          </a:p>
        </p:txBody>
      </p:sp>
      <p:sp>
        <p:nvSpPr>
          <p:cNvPr id="3" name="Content Placeholder 2">
            <a:extLst>
              <a:ext uri="{FF2B5EF4-FFF2-40B4-BE49-F238E27FC236}">
                <a16:creationId xmlns:a16="http://schemas.microsoft.com/office/drawing/2014/main" id="{0E0205A2-2696-4D7C-8007-35F36F53AB24}"/>
              </a:ext>
            </a:extLst>
          </p:cNvPr>
          <p:cNvSpPr>
            <a:spLocks noGrp="1"/>
          </p:cNvSpPr>
          <p:nvPr>
            <p:ph idx="1"/>
          </p:nvPr>
        </p:nvSpPr>
        <p:spPr>
          <a:xfrm>
            <a:off x="1981200" y="1447801"/>
            <a:ext cx="8229600" cy="4525963"/>
          </a:xfrm>
        </p:spPr>
        <p:txBody>
          <a:bodyPr rtlCol="0">
            <a:normAutofit fontScale="92500" lnSpcReduction="10000"/>
          </a:bodyPr>
          <a:lstStyle/>
          <a:p>
            <a:pPr>
              <a:defRPr/>
            </a:pPr>
            <a:r>
              <a:rPr lang="en-US" dirty="0"/>
              <a:t>An indefinite pronoun does not refer directly to any other word. Most indefinite pronouns express he idea of quantity.</a:t>
            </a:r>
          </a:p>
          <a:p>
            <a:pPr>
              <a:defRPr/>
            </a:pPr>
            <a:endParaRPr lang="en-US" dirty="0"/>
          </a:p>
          <a:p>
            <a:pPr>
              <a:defRPr/>
            </a:pPr>
            <a:r>
              <a:rPr lang="en-US" dirty="0">
                <a:solidFill>
                  <a:srgbClr val="7030A0"/>
                </a:solidFill>
              </a:rPr>
              <a:t>Examples :-</a:t>
            </a:r>
          </a:p>
          <a:p>
            <a:pPr>
              <a:defRPr/>
            </a:pPr>
            <a:endParaRPr lang="en-US" dirty="0"/>
          </a:p>
          <a:p>
            <a:pPr>
              <a:defRPr/>
            </a:pPr>
            <a:r>
              <a:rPr lang="en-US" dirty="0">
                <a:solidFill>
                  <a:srgbClr val="7030A0"/>
                </a:solidFill>
              </a:rPr>
              <a:t>Everybody</a:t>
            </a:r>
            <a:r>
              <a:rPr lang="en-US" dirty="0">
                <a:solidFill>
                  <a:srgbClr val="FF0000"/>
                </a:solidFill>
              </a:rPr>
              <a:t> </a:t>
            </a:r>
            <a:r>
              <a:rPr lang="en-US" dirty="0"/>
              <a:t>is welcome at the meeting.</a:t>
            </a:r>
          </a:p>
          <a:p>
            <a:pPr>
              <a:defRPr/>
            </a:pPr>
            <a:r>
              <a:rPr lang="en-US" dirty="0">
                <a:solidFill>
                  <a:srgbClr val="7030A0"/>
                </a:solidFill>
              </a:rPr>
              <a:t>Many </a:t>
            </a:r>
            <a:r>
              <a:rPr lang="en-US" dirty="0"/>
              <a:t>prefer their coffee with sugar.</a:t>
            </a:r>
          </a:p>
          <a:p>
            <a:pPr>
              <a:defRPr/>
            </a:pPr>
            <a:r>
              <a:rPr lang="en-US" dirty="0"/>
              <a:t>Does </a:t>
            </a:r>
            <a:r>
              <a:rPr lang="en-US" dirty="0">
                <a:solidFill>
                  <a:srgbClr val="7030A0"/>
                </a:solidFill>
              </a:rPr>
              <a:t>anybody </a:t>
            </a:r>
            <a:r>
              <a:rPr lang="en-US" dirty="0"/>
              <a:t>care for a cheese sandwich?</a:t>
            </a:r>
          </a:p>
          <a:p>
            <a:pPr>
              <a:defRPr/>
            </a:pPr>
            <a:r>
              <a:rPr lang="en-US" dirty="0">
                <a:solidFill>
                  <a:srgbClr val="7030A0"/>
                </a:solidFill>
              </a:rPr>
              <a:t>Few</a:t>
            </a:r>
            <a:r>
              <a:rPr lang="en-US" dirty="0"/>
              <a:t> choose to live in the arid desert.</a:t>
            </a:r>
          </a:p>
          <a:p>
            <a:pPr>
              <a:defRPr/>
            </a:pPr>
            <a:endParaRPr lang="en-US" dirty="0"/>
          </a:p>
        </p:txBody>
      </p:sp>
      <p:pic>
        <p:nvPicPr>
          <p:cNvPr id="4" name="Google Shape;63;p2">
            <a:extLst>
              <a:ext uri="{FF2B5EF4-FFF2-40B4-BE49-F238E27FC236}">
                <a16:creationId xmlns:a16="http://schemas.microsoft.com/office/drawing/2014/main" id="{A34F391E-B46B-48B1-A154-3A204CEAB9B4}"/>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8E5EC6-21FF-4895-B40F-F8E4379E12A3}"/>
              </a:ext>
            </a:extLst>
          </p:cNvPr>
          <p:cNvSpPr/>
          <p:nvPr/>
        </p:nvSpPr>
        <p:spPr>
          <a:xfrm>
            <a:off x="1905000" y="762001"/>
            <a:ext cx="8763000" cy="3292475"/>
          </a:xfrm>
          <a:prstGeom prst="rect">
            <a:avLst/>
          </a:prstGeom>
        </p:spPr>
        <p:txBody>
          <a:bodyPr>
            <a:spAutoFit/>
          </a:bodyPr>
          <a:lstStyle/>
          <a:p>
            <a:pPr>
              <a:defRPr/>
            </a:pPr>
            <a:r>
              <a:rPr lang="en-US" sz="2800" b="1" i="1" u="sng" dirty="0">
                <a:solidFill>
                  <a:srgbClr val="7030A0"/>
                </a:solidFill>
                <a:effectLst>
                  <a:outerShdw blurRad="38100" dist="38100" dir="2700000" algn="tl">
                    <a:srgbClr val="000000">
                      <a:alpha val="43137"/>
                    </a:srgbClr>
                  </a:outerShdw>
                </a:effectLst>
              </a:rPr>
              <a:t>Can you find indefinite pronoun in each sentence.</a:t>
            </a:r>
          </a:p>
          <a:p>
            <a:pPr>
              <a:defRPr/>
            </a:pPr>
            <a:r>
              <a:rPr lang="en-US" sz="2000" dirty="0"/>
              <a:t> </a:t>
            </a:r>
          </a:p>
          <a:p>
            <a:pPr>
              <a:defRPr/>
            </a:pPr>
            <a:endParaRPr lang="en-US" sz="2000" dirty="0"/>
          </a:p>
          <a:p>
            <a:pPr>
              <a:defRPr/>
            </a:pPr>
            <a:r>
              <a:rPr lang="en-US" sz="2000" dirty="0"/>
              <a:t> </a:t>
            </a:r>
            <a:r>
              <a:rPr lang="en-US" sz="2800" dirty="0"/>
              <a:t>1.   One never knows who might be listening.</a:t>
            </a:r>
          </a:p>
          <a:p>
            <a:pPr>
              <a:defRPr/>
            </a:pPr>
            <a:r>
              <a:rPr lang="en-US" sz="2800" dirty="0"/>
              <a:t> 2.   Many are called but few are chosen.</a:t>
            </a:r>
          </a:p>
          <a:p>
            <a:pPr>
              <a:defRPr/>
            </a:pPr>
            <a:r>
              <a:rPr lang="en-US" sz="2800" dirty="0"/>
              <a:t> 3.   I finished my cookie and asked for another.</a:t>
            </a:r>
          </a:p>
          <a:p>
            <a:pPr>
              <a:defRPr/>
            </a:pPr>
            <a:r>
              <a:rPr lang="en-US" sz="2800" dirty="0"/>
              <a:t> 4.   Both were punished for the crime they committed.</a:t>
            </a:r>
          </a:p>
          <a:p>
            <a:pPr>
              <a:defRPr/>
            </a:pPr>
            <a:r>
              <a:rPr lang="en-US" sz="2800" dirty="0"/>
              <a:t> 5.   Several applied for the job, but no one was hired.</a:t>
            </a:r>
          </a:p>
        </p:txBody>
      </p:sp>
      <p:pic>
        <p:nvPicPr>
          <p:cNvPr id="3" name="Google Shape;63;p2">
            <a:extLst>
              <a:ext uri="{FF2B5EF4-FFF2-40B4-BE49-F238E27FC236}">
                <a16:creationId xmlns:a16="http://schemas.microsoft.com/office/drawing/2014/main" id="{25051D1F-2022-4A08-84BD-BEEF3846B8FF}"/>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08017187-16B6-4CAC-B2B7-E5D57B613FAD}"/>
              </a:ext>
            </a:extLst>
          </p:cNvPr>
          <p:cNvSpPr>
            <a:spLocks noChangeArrowheads="1"/>
          </p:cNvSpPr>
          <p:nvPr/>
        </p:nvSpPr>
        <p:spPr bwMode="auto">
          <a:xfrm>
            <a:off x="1828800" y="228600"/>
            <a:ext cx="4953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3200" b="1" i="1"/>
              <a:t>Indefinite Pronouns :-</a:t>
            </a:r>
          </a:p>
        </p:txBody>
      </p:sp>
      <p:graphicFrame>
        <p:nvGraphicFramePr>
          <p:cNvPr id="5" name="Table 4">
            <a:extLst>
              <a:ext uri="{FF2B5EF4-FFF2-40B4-BE49-F238E27FC236}">
                <a16:creationId xmlns:a16="http://schemas.microsoft.com/office/drawing/2014/main" id="{EA6D882E-8348-48D3-BBCD-51ECA9EBAE6A}"/>
              </a:ext>
            </a:extLst>
          </p:cNvPr>
          <p:cNvGraphicFramePr>
            <a:graphicFrameLocks noGrp="1"/>
          </p:cNvGraphicFramePr>
          <p:nvPr/>
        </p:nvGraphicFramePr>
        <p:xfrm>
          <a:off x="1828800" y="1447800"/>
          <a:ext cx="8562976" cy="4114800"/>
        </p:xfrm>
        <a:graphic>
          <a:graphicData uri="http://schemas.openxmlformats.org/drawingml/2006/table">
            <a:tbl>
              <a:tblPr firstRow="1" bandRow="1"/>
              <a:tblGrid>
                <a:gridCol w="2140744">
                  <a:extLst>
                    <a:ext uri="{9D8B030D-6E8A-4147-A177-3AD203B41FA5}">
                      <a16:colId xmlns:a16="http://schemas.microsoft.com/office/drawing/2014/main" val="20000"/>
                    </a:ext>
                  </a:extLst>
                </a:gridCol>
                <a:gridCol w="2140744">
                  <a:extLst>
                    <a:ext uri="{9D8B030D-6E8A-4147-A177-3AD203B41FA5}">
                      <a16:colId xmlns:a16="http://schemas.microsoft.com/office/drawing/2014/main" val="20001"/>
                    </a:ext>
                  </a:extLst>
                </a:gridCol>
                <a:gridCol w="2140744">
                  <a:extLst>
                    <a:ext uri="{9D8B030D-6E8A-4147-A177-3AD203B41FA5}">
                      <a16:colId xmlns:a16="http://schemas.microsoft.com/office/drawing/2014/main" val="20002"/>
                    </a:ext>
                  </a:extLst>
                </a:gridCol>
                <a:gridCol w="2140744">
                  <a:extLst>
                    <a:ext uri="{9D8B030D-6E8A-4147-A177-3AD203B41FA5}">
                      <a16:colId xmlns:a16="http://schemas.microsoft.com/office/drawing/2014/main" val="20003"/>
                    </a:ext>
                  </a:extLst>
                </a:gridCol>
              </a:tblGrid>
              <a:tr h="685800">
                <a:tc>
                  <a:txBody>
                    <a:bodyPr/>
                    <a:lstStyle/>
                    <a:p>
                      <a:r>
                        <a:rPr lang="en-US" sz="2400" dirty="0"/>
                        <a:t>All</a:t>
                      </a:r>
                    </a:p>
                  </a:txBody>
                  <a:tcPr marL="91442" marR="91442"/>
                </a:tc>
                <a:tc>
                  <a:txBody>
                    <a:bodyPr/>
                    <a:lstStyle/>
                    <a:p>
                      <a:r>
                        <a:rPr lang="en-US" sz="2400" dirty="0"/>
                        <a:t>Each</a:t>
                      </a:r>
                    </a:p>
                  </a:txBody>
                  <a:tcPr marL="91442" marR="91442"/>
                </a:tc>
                <a:tc>
                  <a:txBody>
                    <a:bodyPr/>
                    <a:lstStyle/>
                    <a:p>
                      <a:r>
                        <a:rPr lang="en-US" sz="2400" dirty="0"/>
                        <a:t>Most</a:t>
                      </a:r>
                    </a:p>
                  </a:txBody>
                  <a:tcPr marL="91442" marR="91442"/>
                </a:tc>
                <a:tc>
                  <a:txBody>
                    <a:bodyPr/>
                    <a:lstStyle/>
                    <a:p>
                      <a:r>
                        <a:rPr lang="en-US" sz="2400" dirty="0"/>
                        <a:t>Other</a:t>
                      </a:r>
                    </a:p>
                  </a:txBody>
                  <a:tcPr marL="91442" marR="91442"/>
                </a:tc>
                <a:extLst>
                  <a:ext uri="{0D108BD9-81ED-4DB2-BD59-A6C34878D82A}">
                    <a16:rowId xmlns:a16="http://schemas.microsoft.com/office/drawing/2014/main" val="10000"/>
                  </a:ext>
                </a:extLst>
              </a:tr>
              <a:tr h="685800">
                <a:tc>
                  <a:txBody>
                    <a:bodyPr/>
                    <a:lstStyle/>
                    <a:p>
                      <a:r>
                        <a:rPr lang="en-US" sz="2400" dirty="0"/>
                        <a:t>Another</a:t>
                      </a:r>
                    </a:p>
                  </a:txBody>
                  <a:tcPr marL="91442" marR="91442"/>
                </a:tc>
                <a:tc>
                  <a:txBody>
                    <a:bodyPr/>
                    <a:lstStyle/>
                    <a:p>
                      <a:r>
                        <a:rPr lang="en-US" sz="2400" dirty="0"/>
                        <a:t>Either</a:t>
                      </a:r>
                    </a:p>
                  </a:txBody>
                  <a:tcPr marL="91442" marR="91442"/>
                </a:tc>
                <a:tc>
                  <a:txBody>
                    <a:bodyPr/>
                    <a:lstStyle/>
                    <a:p>
                      <a:r>
                        <a:rPr lang="en-US" sz="2400" dirty="0"/>
                        <a:t>Neither</a:t>
                      </a:r>
                    </a:p>
                  </a:txBody>
                  <a:tcPr marL="91442" marR="91442"/>
                </a:tc>
                <a:tc>
                  <a:txBody>
                    <a:bodyPr/>
                    <a:lstStyle/>
                    <a:p>
                      <a:r>
                        <a:rPr lang="en-US" sz="2400" dirty="0"/>
                        <a:t>Several</a:t>
                      </a:r>
                    </a:p>
                  </a:txBody>
                  <a:tcPr marL="91442" marR="91442"/>
                </a:tc>
                <a:extLst>
                  <a:ext uri="{0D108BD9-81ED-4DB2-BD59-A6C34878D82A}">
                    <a16:rowId xmlns:a16="http://schemas.microsoft.com/office/drawing/2014/main" val="10001"/>
                  </a:ext>
                </a:extLst>
              </a:tr>
              <a:tr h="685800">
                <a:tc>
                  <a:txBody>
                    <a:bodyPr/>
                    <a:lstStyle/>
                    <a:p>
                      <a:r>
                        <a:rPr lang="en-US" sz="2400" dirty="0"/>
                        <a:t>Any</a:t>
                      </a:r>
                    </a:p>
                  </a:txBody>
                  <a:tcPr marL="91442" marR="91442"/>
                </a:tc>
                <a:tc>
                  <a:txBody>
                    <a:bodyPr/>
                    <a:lstStyle/>
                    <a:p>
                      <a:r>
                        <a:rPr lang="en-US" sz="2400" dirty="0"/>
                        <a:t>Everybody</a:t>
                      </a:r>
                    </a:p>
                  </a:txBody>
                  <a:tcPr marL="91442" marR="91442"/>
                </a:tc>
                <a:tc>
                  <a:txBody>
                    <a:bodyPr/>
                    <a:lstStyle/>
                    <a:p>
                      <a:r>
                        <a:rPr lang="en-US" sz="2400" dirty="0"/>
                        <a:t>Nobody</a:t>
                      </a:r>
                    </a:p>
                  </a:txBody>
                  <a:tcPr marL="91442" marR="91442"/>
                </a:tc>
                <a:tc>
                  <a:txBody>
                    <a:bodyPr/>
                    <a:lstStyle/>
                    <a:p>
                      <a:r>
                        <a:rPr lang="en-US" sz="2400" dirty="0"/>
                        <a:t>Some</a:t>
                      </a:r>
                    </a:p>
                  </a:txBody>
                  <a:tcPr marL="91442" marR="91442"/>
                </a:tc>
                <a:extLst>
                  <a:ext uri="{0D108BD9-81ED-4DB2-BD59-A6C34878D82A}">
                    <a16:rowId xmlns:a16="http://schemas.microsoft.com/office/drawing/2014/main" val="10002"/>
                  </a:ext>
                </a:extLst>
              </a:tr>
              <a:tr h="685800">
                <a:tc>
                  <a:txBody>
                    <a:bodyPr/>
                    <a:lstStyle/>
                    <a:p>
                      <a:r>
                        <a:rPr lang="en-US" sz="2400" dirty="0"/>
                        <a:t>Anybody</a:t>
                      </a:r>
                    </a:p>
                  </a:txBody>
                  <a:tcPr marL="91442" marR="91442"/>
                </a:tc>
                <a:tc>
                  <a:txBody>
                    <a:bodyPr/>
                    <a:lstStyle/>
                    <a:p>
                      <a:r>
                        <a:rPr lang="en-US" sz="2400" dirty="0"/>
                        <a:t>Everyone</a:t>
                      </a:r>
                    </a:p>
                  </a:txBody>
                  <a:tcPr marL="91442" marR="91442"/>
                </a:tc>
                <a:tc>
                  <a:txBody>
                    <a:bodyPr/>
                    <a:lstStyle/>
                    <a:p>
                      <a:r>
                        <a:rPr lang="en-US" sz="2400" dirty="0"/>
                        <a:t>No one</a:t>
                      </a:r>
                    </a:p>
                  </a:txBody>
                  <a:tcPr marL="91442" marR="91442"/>
                </a:tc>
                <a:tc>
                  <a:txBody>
                    <a:bodyPr/>
                    <a:lstStyle/>
                    <a:p>
                      <a:r>
                        <a:rPr lang="en-US" sz="2400" dirty="0"/>
                        <a:t>Somebody</a:t>
                      </a:r>
                    </a:p>
                  </a:txBody>
                  <a:tcPr marL="91442" marR="91442"/>
                </a:tc>
                <a:extLst>
                  <a:ext uri="{0D108BD9-81ED-4DB2-BD59-A6C34878D82A}">
                    <a16:rowId xmlns:a16="http://schemas.microsoft.com/office/drawing/2014/main" val="10003"/>
                  </a:ext>
                </a:extLst>
              </a:tr>
              <a:tr h="685800">
                <a:tc>
                  <a:txBody>
                    <a:bodyPr/>
                    <a:lstStyle/>
                    <a:p>
                      <a:r>
                        <a:rPr lang="en-US" sz="2400" dirty="0"/>
                        <a:t>Anyone</a:t>
                      </a:r>
                    </a:p>
                  </a:txBody>
                  <a:tcPr marL="91442" marR="91442"/>
                </a:tc>
                <a:tc>
                  <a:txBody>
                    <a:bodyPr/>
                    <a:lstStyle/>
                    <a:p>
                      <a:r>
                        <a:rPr lang="en-US" sz="2400" dirty="0"/>
                        <a:t>Few</a:t>
                      </a:r>
                    </a:p>
                  </a:txBody>
                  <a:tcPr marL="91442" marR="91442"/>
                </a:tc>
                <a:tc>
                  <a:txBody>
                    <a:bodyPr/>
                    <a:lstStyle/>
                    <a:p>
                      <a:r>
                        <a:rPr lang="en-US" sz="2400" dirty="0"/>
                        <a:t>None</a:t>
                      </a:r>
                    </a:p>
                  </a:txBody>
                  <a:tcPr marL="91442" marR="91442"/>
                </a:tc>
                <a:tc>
                  <a:txBody>
                    <a:bodyPr/>
                    <a:lstStyle/>
                    <a:p>
                      <a:r>
                        <a:rPr lang="en-US" sz="2400" dirty="0"/>
                        <a:t>Someone</a:t>
                      </a:r>
                    </a:p>
                  </a:txBody>
                  <a:tcPr marL="91442" marR="91442"/>
                </a:tc>
                <a:extLst>
                  <a:ext uri="{0D108BD9-81ED-4DB2-BD59-A6C34878D82A}">
                    <a16:rowId xmlns:a16="http://schemas.microsoft.com/office/drawing/2014/main" val="10004"/>
                  </a:ext>
                </a:extLst>
              </a:tr>
              <a:tr h="685800">
                <a:tc>
                  <a:txBody>
                    <a:bodyPr/>
                    <a:lstStyle/>
                    <a:p>
                      <a:r>
                        <a:rPr lang="en-US" sz="2400" dirty="0"/>
                        <a:t>both</a:t>
                      </a:r>
                    </a:p>
                  </a:txBody>
                  <a:tcPr marL="91442" marR="91442"/>
                </a:tc>
                <a:tc>
                  <a:txBody>
                    <a:bodyPr/>
                    <a:lstStyle/>
                    <a:p>
                      <a:r>
                        <a:rPr lang="en-US" sz="2400" dirty="0"/>
                        <a:t>Many</a:t>
                      </a:r>
                    </a:p>
                  </a:txBody>
                  <a:tcPr marL="91442" marR="91442"/>
                </a:tc>
                <a:tc>
                  <a:txBody>
                    <a:bodyPr/>
                    <a:lstStyle/>
                    <a:p>
                      <a:r>
                        <a:rPr lang="en-US" sz="2400" dirty="0"/>
                        <a:t>One</a:t>
                      </a:r>
                    </a:p>
                  </a:txBody>
                  <a:tcPr marL="91442" marR="91442"/>
                </a:tc>
                <a:tc>
                  <a:txBody>
                    <a:bodyPr/>
                    <a:lstStyle/>
                    <a:p>
                      <a:r>
                        <a:rPr lang="en-US" sz="2400" dirty="0"/>
                        <a:t>such</a:t>
                      </a:r>
                    </a:p>
                  </a:txBody>
                  <a:tcPr marL="91442" marR="91442"/>
                </a:tc>
                <a:extLst>
                  <a:ext uri="{0D108BD9-81ED-4DB2-BD59-A6C34878D82A}">
                    <a16:rowId xmlns:a16="http://schemas.microsoft.com/office/drawing/2014/main" val="10005"/>
                  </a:ext>
                </a:extLst>
              </a:tr>
            </a:tbl>
          </a:graphicData>
        </a:graphic>
      </p:graphicFrame>
      <p:pic>
        <p:nvPicPr>
          <p:cNvPr id="4" name="Google Shape;63;p2">
            <a:extLst>
              <a:ext uri="{FF2B5EF4-FFF2-40B4-BE49-F238E27FC236}">
                <a16:creationId xmlns:a16="http://schemas.microsoft.com/office/drawing/2014/main" id="{53E742AC-E831-4C53-AE30-5C7B4D3424B9}"/>
              </a:ext>
            </a:extLst>
          </p:cNvPr>
          <p:cNvPicPr preferRelativeResize="0"/>
          <p:nvPr/>
        </p:nvPicPr>
        <p:blipFill rotWithShape="1">
          <a:blip r:embed="rId3">
            <a:alphaModFix/>
          </a:blip>
          <a:srcRect/>
          <a:stretch/>
        </p:blipFill>
        <p:spPr>
          <a:xfrm>
            <a:off x="9236716" y="5915097"/>
            <a:ext cx="1278884" cy="815833"/>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b="1" dirty="0">
                <a:solidFill>
                  <a:srgbClr val="FF0000"/>
                </a:solidFill>
              </a:rPr>
              <a:t>4. Reflexive pronouns </a:t>
            </a:r>
          </a:p>
        </p:txBody>
      </p:sp>
      <p:sp>
        <p:nvSpPr>
          <p:cNvPr id="10243" name="Rectangle 3"/>
          <p:cNvSpPr>
            <a:spLocks noGrp="1" noChangeArrowheads="1"/>
          </p:cNvSpPr>
          <p:nvPr>
            <p:ph type="body" idx="1"/>
          </p:nvPr>
        </p:nvSpPr>
        <p:spPr/>
        <p:txBody>
          <a:bodyPr>
            <a:normAutofit lnSpcReduction="10000"/>
          </a:bodyPr>
          <a:lstStyle/>
          <a:p>
            <a:pPr algn="ctr">
              <a:lnSpc>
                <a:spcPct val="90000"/>
              </a:lnSpc>
              <a:buFontTx/>
              <a:buNone/>
            </a:pPr>
            <a:endParaRPr lang="en-US" sz="4000" b="1" dirty="0">
              <a:solidFill>
                <a:srgbClr val="0099FF"/>
              </a:solidFill>
              <a:latin typeface="Courier New" pitchFamily="49" charset="0"/>
            </a:endParaRPr>
          </a:p>
          <a:p>
            <a:pPr algn="ctr">
              <a:lnSpc>
                <a:spcPct val="90000"/>
              </a:lnSpc>
              <a:buFontTx/>
              <a:buNone/>
            </a:pPr>
            <a:r>
              <a:rPr lang="en-US" u="sng" dirty="0">
                <a:solidFill>
                  <a:srgbClr val="0099FF"/>
                </a:solidFill>
                <a:latin typeface="Courier New" pitchFamily="49" charset="0"/>
              </a:rPr>
              <a:t>Reflexive pronouns</a:t>
            </a:r>
            <a:r>
              <a:rPr lang="en-US" dirty="0">
                <a:solidFill>
                  <a:srgbClr val="000066"/>
                </a:solidFill>
                <a:latin typeface="Courier New" pitchFamily="49" charset="0"/>
              </a:rPr>
              <a:t> are personal pronouns that have "-self"  or  "-selves"  added to the end. These are used when the subject and the object refer to the same person/persons.  </a:t>
            </a:r>
          </a:p>
          <a:p>
            <a:pPr algn="ctr">
              <a:lnSpc>
                <a:spcPct val="90000"/>
              </a:lnSpc>
              <a:buFontTx/>
              <a:buNone/>
            </a:pPr>
            <a:endParaRPr lang="en-US" dirty="0">
              <a:solidFill>
                <a:srgbClr val="000066"/>
              </a:solidFill>
              <a:latin typeface="Courier New" pitchFamily="49" charset="0"/>
            </a:endParaRPr>
          </a:p>
          <a:p>
            <a:pPr algn="ctr">
              <a:lnSpc>
                <a:spcPct val="90000"/>
              </a:lnSpc>
              <a:buFontTx/>
              <a:buNone/>
            </a:pPr>
            <a:r>
              <a:rPr lang="en-US" dirty="0">
                <a:solidFill>
                  <a:srgbClr val="000066"/>
                </a:solidFill>
                <a:latin typeface="Courier New" pitchFamily="49" charset="0"/>
              </a:rPr>
              <a:t>Bob finished the homework </a:t>
            </a:r>
            <a:r>
              <a:rPr lang="en-US" dirty="0">
                <a:solidFill>
                  <a:srgbClr val="0099FF"/>
                </a:solidFill>
                <a:latin typeface="Courier New" pitchFamily="49" charset="0"/>
              </a:rPr>
              <a:t>himself.</a:t>
            </a:r>
            <a:r>
              <a:rPr lang="en-US" dirty="0">
                <a:solidFill>
                  <a:srgbClr val="000066"/>
                </a:solidFill>
                <a:latin typeface="Courier New" pitchFamily="49" charset="0"/>
              </a:rPr>
              <a:t>  </a:t>
            </a:r>
          </a:p>
          <a:p>
            <a:pPr algn="ctr">
              <a:lnSpc>
                <a:spcPct val="90000"/>
              </a:lnSpc>
              <a:buFontTx/>
              <a:buNone/>
            </a:pPr>
            <a:endParaRPr lang="en-US" dirty="0">
              <a:solidFill>
                <a:srgbClr val="000066"/>
              </a:solidFill>
              <a:latin typeface="Courier New" pitchFamily="49" charset="0"/>
            </a:endParaRPr>
          </a:p>
          <a:p>
            <a:pPr algn="ctr">
              <a:lnSpc>
                <a:spcPct val="90000"/>
              </a:lnSpc>
              <a:buFontTx/>
              <a:buNone/>
            </a:pPr>
            <a:r>
              <a:rPr lang="en-US" dirty="0">
                <a:solidFill>
                  <a:srgbClr val="000066"/>
                </a:solidFill>
                <a:latin typeface="Courier New" pitchFamily="49" charset="0"/>
              </a:rPr>
              <a:t>The </a:t>
            </a:r>
            <a:r>
              <a:rPr lang="en-US" dirty="0">
                <a:solidFill>
                  <a:srgbClr val="0099FF"/>
                </a:solidFill>
                <a:latin typeface="Courier New" pitchFamily="49" charset="0"/>
              </a:rPr>
              <a:t>reflexive</a:t>
            </a:r>
            <a:r>
              <a:rPr lang="en-US" dirty="0">
                <a:solidFill>
                  <a:srgbClr val="000066"/>
                </a:solidFill>
                <a:latin typeface="Courier New" pitchFamily="49" charset="0"/>
              </a:rPr>
              <a:t> </a:t>
            </a:r>
            <a:r>
              <a:rPr lang="en-US" dirty="0">
                <a:solidFill>
                  <a:srgbClr val="0099FF"/>
                </a:solidFill>
                <a:latin typeface="Courier New" pitchFamily="49" charset="0"/>
              </a:rPr>
              <a:t>pronoun</a:t>
            </a:r>
            <a:r>
              <a:rPr lang="en-US" dirty="0">
                <a:solidFill>
                  <a:srgbClr val="000066"/>
                </a:solidFill>
                <a:latin typeface="Courier New" pitchFamily="49" charset="0"/>
              </a:rPr>
              <a:t> is  "</a:t>
            </a:r>
            <a:r>
              <a:rPr lang="en-US" dirty="0">
                <a:solidFill>
                  <a:srgbClr val="0099FF"/>
                </a:solidFill>
                <a:latin typeface="Courier New" pitchFamily="49" charset="0"/>
              </a:rPr>
              <a:t>himself</a:t>
            </a:r>
            <a:r>
              <a:rPr lang="en-US" dirty="0">
                <a:solidFill>
                  <a:srgbClr val="000066"/>
                </a:solidFill>
                <a:latin typeface="Courier New" pitchFamily="49" charset="0"/>
              </a:rPr>
              <a:t>."</a:t>
            </a:r>
          </a:p>
        </p:txBody>
      </p:sp>
      <p:pic>
        <p:nvPicPr>
          <p:cNvPr id="10247" name="Picture 7" descr="C:\My Documents\My Pictures\math\boyruler.gif"/>
          <p:cNvPicPr>
            <a:picLocks noChangeAspect="1" noChangeArrowheads="1"/>
          </p:cNvPicPr>
          <p:nvPr/>
        </p:nvPicPr>
        <p:blipFill>
          <a:blip r:embed="rId2" cstate="print"/>
          <a:srcRect/>
          <a:stretch>
            <a:fillRect/>
          </a:stretch>
        </p:blipFill>
        <p:spPr bwMode="auto">
          <a:xfrm>
            <a:off x="10868818" y="3429000"/>
            <a:ext cx="969963" cy="2074862"/>
          </a:xfrm>
          <a:prstGeom prst="rect">
            <a:avLst/>
          </a:prstGeom>
          <a:noFill/>
        </p:spPr>
      </p:pic>
      <p:pic>
        <p:nvPicPr>
          <p:cNvPr id="6" name="Google Shape;63;p2">
            <a:extLst>
              <a:ext uri="{FF2B5EF4-FFF2-40B4-BE49-F238E27FC236}">
                <a16:creationId xmlns:a16="http://schemas.microsoft.com/office/drawing/2014/main" id="{EAD2B83C-D877-4DAC-9E11-043D31B5C082}"/>
              </a:ext>
            </a:extLst>
          </p:cNvPr>
          <p:cNvPicPr preferRelativeResize="0"/>
          <p:nvPr/>
        </p:nvPicPr>
        <p:blipFill rotWithShape="1">
          <a:blip r:embed="rId3">
            <a:alphaModFix/>
          </a:blip>
          <a:srcRect/>
          <a:stretch/>
        </p:blipFill>
        <p:spPr>
          <a:xfrm>
            <a:off x="10383433" y="5838501"/>
            <a:ext cx="1643368" cy="815833"/>
          </a:xfrm>
          <a:prstGeom prst="rect">
            <a:avLst/>
          </a:prstGeom>
          <a:noFill/>
          <a:ln>
            <a:noFill/>
          </a:ln>
        </p:spPr>
      </p:pic>
    </p:spTree>
  </p:cSld>
  <p:clrMapOvr>
    <a:masterClrMapping/>
  </p:clrMapOvr>
  <p:transition>
    <p:pull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a:alphaModFix/>
          </a:blip>
          <a:srcRect/>
          <a:stretch/>
        </p:blipFill>
        <p:spPr>
          <a:xfrm>
            <a:off x="10383433" y="5838501"/>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4267" b="1" dirty="0">
                <a:solidFill>
                  <a:srgbClr val="FF0000"/>
                </a:solidFill>
                <a:latin typeface="Calibri" pitchFamily="34" charset="0"/>
                <a:cs typeface="Calibri" pitchFamily="34" charset="0"/>
              </a:rPr>
              <a:t>EXPECTED LEARNING OUTCOMES</a:t>
            </a:r>
            <a:endParaRPr sz="4267" b="1" dirty="0">
              <a:solidFill>
                <a:srgbClr val="FF0000"/>
              </a:solidFill>
              <a:latin typeface="Calibri" pitchFamily="34" charset="0"/>
              <a:cs typeface="Calibri" pitchFamily="34" charset="0"/>
              <a:sym typeface="Arial"/>
            </a:endParaRPr>
          </a:p>
        </p:txBody>
      </p:sp>
      <p:sp>
        <p:nvSpPr>
          <p:cNvPr id="65" name="Google Shape;65;p2"/>
          <p:cNvSpPr txBox="1"/>
          <p:nvPr/>
        </p:nvSpPr>
        <p:spPr>
          <a:xfrm>
            <a:off x="597995" y="1175042"/>
            <a:ext cx="11349972" cy="5479292"/>
          </a:xfrm>
          <a:prstGeom prst="rect">
            <a:avLst/>
          </a:prstGeom>
          <a:noFill/>
          <a:ln>
            <a:noFill/>
          </a:ln>
        </p:spPr>
        <p:txBody>
          <a:bodyPr spcFirstLastPara="1" wrap="square" lIns="121900" tIns="121900" rIns="121900" bIns="121900" anchor="t" anchorCtr="0">
            <a:noAutofit/>
          </a:bodyPr>
          <a:lstStyle/>
          <a:p>
            <a:pPr>
              <a:lnSpc>
                <a:spcPct val="115000"/>
              </a:lnSpc>
            </a:pPr>
            <a:r>
              <a:rPr lang="en-US" sz="2400" b="1" dirty="0">
                <a:latin typeface="Calibri" pitchFamily="34" charset="0"/>
                <a:ea typeface="Arial" panose="020B0604020202020204" pitchFamily="34" charset="0"/>
                <a:cs typeface="Calibri" pitchFamily="34" charset="0"/>
              </a:rPr>
              <a:t>General Objective: -</a:t>
            </a:r>
          </a:p>
          <a:p>
            <a:pPr>
              <a:lnSpc>
                <a:spcPct val="115000"/>
              </a:lnSpc>
            </a:pPr>
            <a:r>
              <a:rPr lang="en-US" sz="2400" dirty="0">
                <a:latin typeface="Calibri" pitchFamily="34" charset="0"/>
                <a:ea typeface="Arial" panose="020B0604020202020204" pitchFamily="34" charset="0"/>
                <a:cs typeface="Calibri" pitchFamily="34" charset="0"/>
              </a:rPr>
              <a:t>1. Students will understand the meaning of determiners.</a:t>
            </a:r>
          </a:p>
          <a:p>
            <a:pPr>
              <a:lnSpc>
                <a:spcPct val="115000"/>
              </a:lnSpc>
            </a:pPr>
            <a:r>
              <a:rPr lang="en-US" sz="2400" dirty="0">
                <a:latin typeface="Calibri" pitchFamily="34" charset="0"/>
                <a:ea typeface="Arial" panose="020B0604020202020204" pitchFamily="34" charset="0"/>
                <a:cs typeface="Calibri" pitchFamily="34" charset="0"/>
              </a:rPr>
              <a:t>2. They will learn different types of determiners.</a:t>
            </a:r>
          </a:p>
          <a:p>
            <a:pPr>
              <a:lnSpc>
                <a:spcPct val="115000"/>
              </a:lnSpc>
            </a:pPr>
            <a:r>
              <a:rPr lang="en-US" sz="2400" dirty="0">
                <a:latin typeface="Calibri" pitchFamily="34" charset="0"/>
                <a:ea typeface="Arial" panose="020B0604020202020204" pitchFamily="34" charset="0"/>
                <a:cs typeface="Calibri" pitchFamily="34" charset="0"/>
              </a:rPr>
              <a:t>3. They will learn the ways in which they work in sentences.</a:t>
            </a:r>
          </a:p>
          <a:p>
            <a:pPr>
              <a:lnSpc>
                <a:spcPct val="115000"/>
              </a:lnSpc>
            </a:pPr>
            <a:endParaRPr lang="en-US" sz="2400" dirty="0">
              <a:latin typeface="Calibri" pitchFamily="34" charset="0"/>
              <a:ea typeface="Arial" panose="020B0604020202020204" pitchFamily="34" charset="0"/>
              <a:cs typeface="Calibri" pitchFamily="34" charset="0"/>
            </a:endParaRPr>
          </a:p>
          <a:p>
            <a:pPr>
              <a:lnSpc>
                <a:spcPct val="115000"/>
              </a:lnSpc>
            </a:pPr>
            <a:r>
              <a:rPr lang="en-US" sz="2400" b="1" dirty="0">
                <a:latin typeface="Calibri" pitchFamily="34" charset="0"/>
                <a:ea typeface="Arial" panose="020B0604020202020204" pitchFamily="34" charset="0"/>
                <a:cs typeface="Calibri" pitchFamily="34" charset="0"/>
              </a:rPr>
              <a:t>Specific or Extended objectives: -</a:t>
            </a:r>
          </a:p>
          <a:p>
            <a:pPr marL="457189" indent="-457189">
              <a:lnSpc>
                <a:spcPct val="115000"/>
              </a:lnSpc>
              <a:buFont typeface="+mj-lt"/>
              <a:buAutoNum type="arabicPeriod"/>
            </a:pPr>
            <a:r>
              <a:rPr lang="en-US" sz="2400" dirty="0">
                <a:latin typeface="Calibri" pitchFamily="34" charset="0"/>
                <a:ea typeface="Arial" panose="020B0604020202020204" pitchFamily="34" charset="0"/>
                <a:cs typeface="Calibri" pitchFamily="34" charset="0"/>
              </a:rPr>
              <a:t>Know that a</a:t>
            </a:r>
            <a:r>
              <a:rPr lang="en-US" sz="2400" dirty="0"/>
              <a:t> pronoun is a word that refers to or takes the place of a noun. </a:t>
            </a:r>
          </a:p>
          <a:p>
            <a:pPr marL="457189" indent="-457189">
              <a:lnSpc>
                <a:spcPct val="115000"/>
              </a:lnSpc>
              <a:buFont typeface="+mj-lt"/>
              <a:buAutoNum type="arabicPeriod"/>
            </a:pPr>
            <a:r>
              <a:rPr lang="en-US" sz="2400" dirty="0"/>
              <a:t>Identify</a:t>
            </a:r>
            <a:r>
              <a:rPr lang="en-US" sz="2400" dirty="0">
                <a:latin typeface="Calibri" pitchFamily="34" charset="0"/>
                <a:ea typeface="Arial" panose="020B0604020202020204" pitchFamily="34" charset="0"/>
                <a:cs typeface="Calibri" pitchFamily="34" charset="0"/>
              </a:rPr>
              <a:t> pronouns within sentences.</a:t>
            </a:r>
          </a:p>
          <a:p>
            <a:pPr marL="457189" indent="-457189">
              <a:lnSpc>
                <a:spcPct val="115000"/>
              </a:lnSpc>
              <a:buFont typeface="+mj-lt"/>
              <a:buAutoNum type="arabicPeriod"/>
            </a:pPr>
            <a:r>
              <a:rPr lang="en-US" sz="2400" dirty="0">
                <a:latin typeface="Calibri" pitchFamily="34" charset="0"/>
                <a:ea typeface="Arial" panose="020B0604020202020204" pitchFamily="34" charset="0"/>
                <a:cs typeface="Calibri" pitchFamily="34" charset="0"/>
              </a:rPr>
              <a:t>Use pronouns accurately within sentences.</a:t>
            </a:r>
          </a:p>
        </p:txBody>
      </p:sp>
    </p:spTree>
  </p:cSld>
  <p:clrMapOvr>
    <a:masterClrMapping/>
  </p:clrMapOvr>
  <p:transition>
    <p:wipe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10383433" y="5838501"/>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585" algn="ctr">
              <a:lnSpc>
                <a:spcPct val="115000"/>
              </a:lnSpc>
              <a:buClr>
                <a:srgbClr val="000000"/>
              </a:buClr>
              <a:buSzPts val="4000"/>
            </a:pPr>
            <a:r>
              <a:rPr lang="en" sz="5333" b="1">
                <a:solidFill>
                  <a:srgbClr val="000000"/>
                </a:solidFill>
                <a:latin typeface="Arial"/>
                <a:ea typeface="Arial"/>
                <a:cs typeface="Arial"/>
                <a:sym typeface="Arial"/>
              </a:rPr>
              <a:t>THANK YOU</a:t>
            </a:r>
            <a:endParaRPr sz="5333" b="1" dirty="0">
              <a:solidFill>
                <a:srgbClr val="000000"/>
              </a:solidFill>
              <a:latin typeface="Arial"/>
              <a:ea typeface="Arial"/>
              <a:cs typeface="Arial"/>
              <a:sym typeface="Arial"/>
            </a:endParaRPr>
          </a:p>
          <a:p>
            <a:pPr marL="609585" algn="ctr">
              <a:lnSpc>
                <a:spcPct val="115000"/>
              </a:lnSpc>
              <a:buClr>
                <a:srgbClr val="000000"/>
              </a:buClr>
              <a:buSzPts val="4000"/>
            </a:pPr>
            <a:r>
              <a:rPr lang="en" sz="5333" b="1" dirty="0">
                <a:solidFill>
                  <a:srgbClr val="FF0000"/>
                </a:solidFill>
                <a:latin typeface="Arial"/>
                <a:ea typeface="Arial"/>
                <a:cs typeface="Arial"/>
                <a:sym typeface="Arial"/>
              </a:rPr>
              <a:t>ODM EDUCATIONAL GROUP</a:t>
            </a:r>
            <a:endParaRPr sz="5333" b="1" dirty="0">
              <a:solidFill>
                <a:srgbClr val="FF0000"/>
              </a:solidFill>
              <a:latin typeface="Arial"/>
              <a:ea typeface="Arial"/>
              <a:cs typeface="Arial"/>
              <a:sym typeface="Arial"/>
            </a:endParaRPr>
          </a:p>
          <a:p>
            <a:pPr>
              <a:buClr>
                <a:srgbClr val="000000"/>
              </a:buClr>
              <a:buSzPts val="1400"/>
            </a:pPr>
            <a:endParaRPr sz="1867" dirty="0">
              <a:solidFill>
                <a:srgbClr val="000000"/>
              </a:solidFill>
              <a:latin typeface="Arial"/>
              <a:ea typeface="Arial"/>
              <a:cs typeface="Arial"/>
              <a:sym typeface="Arial"/>
            </a:endParaRPr>
          </a:p>
        </p:txBody>
      </p:sp>
    </p:spTree>
  </p:cSld>
  <p:clrMapOvr>
    <a:masterClrMapping/>
  </p:clrMapOvr>
  <p:transition>
    <p:whee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5" name="Picture 17">
            <a:hlinkClick r:id="" action="ppaction://media"/>
            <a:extLst>
              <a:ext uri="{FF2B5EF4-FFF2-40B4-BE49-F238E27FC236}">
                <a16:creationId xmlns:a16="http://schemas.microsoft.com/office/drawing/2014/main" id="{02D457FB-8C51-49AE-8FB9-7E620EA2CD37}"/>
              </a:ext>
            </a:extLst>
          </p:cNvPr>
          <p:cNvPicPr>
            <a:picLocks noChangeAspect="1" noChangeArrowheads="1"/>
          </p:cNvPicPr>
          <p:nvPr>
            <a:audioFile r:link="rId2"/>
            <p:extLst>
              <p:ext uri="{DAA4B4D4-6D71-4841-9C94-3DE7FCFB9230}">
                <p14:media xmlns:p14="http://schemas.microsoft.com/office/powerpoint/2010/main" r:embed="rId1"/>
              </p:ext>
            </p:extLst>
          </p:nvPr>
        </p:nvPicPr>
        <p:blipFill>
          <a:blip r:embed="rId4">
            <a:extLst>
              <a:ext uri="{28A0092B-C50C-407E-A947-70E740481C1C}">
                <a14:useLocalDpi xmlns:a14="http://schemas.microsoft.com/office/drawing/2010/main" val="0"/>
              </a:ext>
            </a:extLst>
          </a:blip>
          <a:srcRect/>
          <a:stretch>
            <a:fillRect/>
          </a:stretch>
        </p:blipFill>
        <p:spPr bwMode="auto">
          <a:xfrm>
            <a:off x="5943600" y="2819400"/>
            <a:ext cx="304800" cy="304800"/>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a:extLst>
              <a:ext uri="{FF2B5EF4-FFF2-40B4-BE49-F238E27FC236}">
                <a16:creationId xmlns:a16="http://schemas.microsoft.com/office/drawing/2014/main" id="{F2CFAC16-A970-42C2-9BFA-F2DB052539A3}"/>
              </a:ext>
            </a:extLst>
          </p:cNvPr>
          <p:cNvSpPr>
            <a:spLocks noGrp="1" noChangeArrowheads="1"/>
          </p:cNvSpPr>
          <p:nvPr>
            <p:ph type="ctrTitle"/>
          </p:nvPr>
        </p:nvSpPr>
        <p:spPr>
          <a:xfrm>
            <a:off x="1524000" y="649357"/>
            <a:ext cx="9144000" cy="1255643"/>
          </a:xfrm>
        </p:spPr>
        <p:txBody>
          <a:bodyPr>
            <a:normAutofit fontScale="90000"/>
          </a:bodyPr>
          <a:lstStyle/>
          <a:p>
            <a:r>
              <a:rPr lang="en-US" altLang="en-US" sz="5400" b="1" dirty="0">
                <a:effectLst>
                  <a:outerShdw blurRad="38100" dist="38100" dir="2700000" algn="tl">
                    <a:srgbClr val="000000"/>
                  </a:outerShdw>
                </a:effectLst>
              </a:rPr>
              <a:t>What are Pronouns? </a:t>
            </a:r>
            <a:br>
              <a:rPr lang="en-US" altLang="en-US" sz="5400" b="1" dirty="0">
                <a:effectLst>
                  <a:outerShdw blurRad="38100" dist="38100" dir="2700000" algn="tl">
                    <a:srgbClr val="000000"/>
                  </a:outerShdw>
                </a:effectLst>
              </a:rPr>
            </a:br>
            <a:endParaRPr lang="en-US" altLang="en-US" sz="5400" b="1" dirty="0">
              <a:effectLst>
                <a:outerShdw blurRad="38100" dist="38100" dir="2700000" algn="tl">
                  <a:srgbClr val="000000"/>
                </a:outerShdw>
              </a:effectLst>
            </a:endParaRPr>
          </a:p>
        </p:txBody>
      </p:sp>
      <p:sp>
        <p:nvSpPr>
          <p:cNvPr id="2051" name="Rectangle 3">
            <a:extLst>
              <a:ext uri="{FF2B5EF4-FFF2-40B4-BE49-F238E27FC236}">
                <a16:creationId xmlns:a16="http://schemas.microsoft.com/office/drawing/2014/main" id="{C5103527-9F9C-45A6-A178-4CF3B15F1ED9}"/>
              </a:ext>
            </a:extLst>
          </p:cNvPr>
          <p:cNvSpPr>
            <a:spLocks noGrp="1" noChangeArrowheads="1"/>
          </p:cNvSpPr>
          <p:nvPr>
            <p:ph type="subTitle" idx="1"/>
          </p:nvPr>
        </p:nvSpPr>
        <p:spPr/>
        <p:txBody>
          <a:bodyPr/>
          <a:lstStyle/>
          <a:p>
            <a:endParaRPr lang="en-US" altLang="en-US" sz="3700" b="1" dirty="0">
              <a:effectLst>
                <a:outerShdw blurRad="38100" dist="38100" dir="2700000" algn="tl">
                  <a:srgbClr val="000000"/>
                </a:outerShdw>
              </a:effectLst>
            </a:endParaRPr>
          </a:p>
        </p:txBody>
      </p:sp>
      <p:pic>
        <p:nvPicPr>
          <p:cNvPr id="2053" name="Picture 5">
            <a:extLst>
              <a:ext uri="{FF2B5EF4-FFF2-40B4-BE49-F238E27FC236}">
                <a16:creationId xmlns:a16="http://schemas.microsoft.com/office/drawing/2014/main" id="{DE512FA4-6554-494A-9E97-D169119BFB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2703443"/>
            <a:ext cx="3775075" cy="4038600"/>
          </a:xfrm>
          <a:prstGeom prst="rect">
            <a:avLst/>
          </a:prstGeom>
          <a:noFill/>
          <a:extLst>
            <a:ext uri="{909E8E84-426E-40DD-AFC4-6F175D3DCCD1}">
              <a14:hiddenFill xmlns:a14="http://schemas.microsoft.com/office/drawing/2010/main">
                <a:solidFill>
                  <a:srgbClr val="FFFFFF"/>
                </a:solidFill>
              </a14:hiddenFill>
            </a:ext>
          </a:extLst>
        </p:spPr>
      </p:pic>
      <p:sp>
        <p:nvSpPr>
          <p:cNvPr id="2055" name="AutoShape 7">
            <a:extLst>
              <a:ext uri="{FF2B5EF4-FFF2-40B4-BE49-F238E27FC236}">
                <a16:creationId xmlns:a16="http://schemas.microsoft.com/office/drawing/2014/main" id="{C22A22BD-689C-4ECF-9E24-246E98802545}"/>
              </a:ext>
            </a:extLst>
          </p:cNvPr>
          <p:cNvSpPr>
            <a:spLocks noChangeArrowheads="1"/>
          </p:cNvSpPr>
          <p:nvPr/>
        </p:nvSpPr>
        <p:spPr bwMode="auto">
          <a:xfrm>
            <a:off x="7086600" y="1600200"/>
            <a:ext cx="1066800" cy="990600"/>
          </a:xfrm>
          <a:prstGeom prst="wedgeEllipseCallout">
            <a:avLst>
              <a:gd name="adj1" fmla="val 43306"/>
              <a:gd name="adj2" fmla="val 8141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4000" b="1">
                <a:solidFill>
                  <a:srgbClr val="FF6600"/>
                </a:solidFill>
                <a:effectLst>
                  <a:outerShdw blurRad="38100" dist="38100" dir="2700000" algn="tl">
                    <a:srgbClr val="000000"/>
                  </a:outerShdw>
                </a:effectLst>
              </a:rPr>
              <a:t>I</a:t>
            </a:r>
          </a:p>
        </p:txBody>
      </p:sp>
      <p:sp>
        <p:nvSpPr>
          <p:cNvPr id="2056" name="AutoShape 8">
            <a:extLst>
              <a:ext uri="{FF2B5EF4-FFF2-40B4-BE49-F238E27FC236}">
                <a16:creationId xmlns:a16="http://schemas.microsoft.com/office/drawing/2014/main" id="{D417B005-3EE1-4131-898D-8675C6BFCA3E}"/>
              </a:ext>
            </a:extLst>
          </p:cNvPr>
          <p:cNvSpPr>
            <a:spLocks noChangeArrowheads="1"/>
          </p:cNvSpPr>
          <p:nvPr/>
        </p:nvSpPr>
        <p:spPr bwMode="auto">
          <a:xfrm>
            <a:off x="5029200" y="1905000"/>
            <a:ext cx="1828800" cy="1524000"/>
          </a:xfrm>
          <a:prstGeom prst="wedgeEllipseCallout">
            <a:avLst>
              <a:gd name="adj1" fmla="val 50694"/>
              <a:gd name="adj2" fmla="val 55417"/>
            </a:avLst>
          </a:prstGeom>
          <a:solidFill>
            <a:srgbClr val="FFCC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4400" b="1">
                <a:solidFill>
                  <a:srgbClr val="990099"/>
                </a:solidFill>
                <a:effectLst>
                  <a:outerShdw blurRad="38100" dist="38100" dir="2700000" algn="tl">
                    <a:srgbClr val="000000"/>
                  </a:outerShdw>
                </a:effectLst>
              </a:rPr>
              <a:t>He</a:t>
            </a:r>
          </a:p>
        </p:txBody>
      </p:sp>
      <p:grpSp>
        <p:nvGrpSpPr>
          <p:cNvPr id="2060" name="Group 12">
            <a:extLst>
              <a:ext uri="{FF2B5EF4-FFF2-40B4-BE49-F238E27FC236}">
                <a16:creationId xmlns:a16="http://schemas.microsoft.com/office/drawing/2014/main" id="{00DE993B-DBD3-461E-BCB0-72A84DA185B7}"/>
              </a:ext>
            </a:extLst>
          </p:cNvPr>
          <p:cNvGrpSpPr>
            <a:grpSpLocks/>
          </p:cNvGrpSpPr>
          <p:nvPr/>
        </p:nvGrpSpPr>
        <p:grpSpPr bwMode="auto">
          <a:xfrm>
            <a:off x="3292406" y="4629083"/>
            <a:ext cx="2895600" cy="1524000"/>
            <a:chOff x="1296" y="2592"/>
            <a:chExt cx="1824" cy="960"/>
          </a:xfrm>
        </p:grpSpPr>
        <p:sp>
          <p:nvSpPr>
            <p:cNvPr id="2057" name="AutoShape 9">
              <a:extLst>
                <a:ext uri="{FF2B5EF4-FFF2-40B4-BE49-F238E27FC236}">
                  <a16:creationId xmlns:a16="http://schemas.microsoft.com/office/drawing/2014/main" id="{99EDBC7F-86A0-4F83-9C95-6CAC00E47182}"/>
                </a:ext>
              </a:extLst>
            </p:cNvPr>
            <p:cNvSpPr>
              <a:spLocks noChangeArrowheads="1"/>
            </p:cNvSpPr>
            <p:nvPr/>
          </p:nvSpPr>
          <p:spPr bwMode="auto">
            <a:xfrm>
              <a:off x="1296" y="2592"/>
              <a:ext cx="1824" cy="960"/>
            </a:xfrm>
            <a:prstGeom prst="wedgeEllipseCallout">
              <a:avLst>
                <a:gd name="adj1" fmla="val 60088"/>
                <a:gd name="adj2" fmla="val 5000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4400"/>
                <a:t>We</a:t>
              </a:r>
            </a:p>
          </p:txBody>
        </p:sp>
        <p:sp>
          <p:nvSpPr>
            <p:cNvPr id="2058" name="AutoShape 10">
              <a:extLst>
                <a:ext uri="{FF2B5EF4-FFF2-40B4-BE49-F238E27FC236}">
                  <a16:creationId xmlns:a16="http://schemas.microsoft.com/office/drawing/2014/main" id="{47E316A8-7052-4134-B691-09EF22E5698D}"/>
                </a:ext>
              </a:extLst>
            </p:cNvPr>
            <p:cNvSpPr>
              <a:spLocks noChangeArrowheads="1"/>
            </p:cNvSpPr>
            <p:nvPr/>
          </p:nvSpPr>
          <p:spPr bwMode="auto">
            <a:xfrm>
              <a:off x="1296" y="2592"/>
              <a:ext cx="1824" cy="960"/>
            </a:xfrm>
            <a:prstGeom prst="wedgeEllipseCallout">
              <a:avLst>
                <a:gd name="adj1" fmla="val 88157"/>
                <a:gd name="adj2" fmla="val -15310"/>
              </a:avLst>
            </a:prstGeom>
            <a:solidFill>
              <a:srgbClr val="CC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4400" b="1">
                  <a:solidFill>
                    <a:srgbClr val="008000"/>
                  </a:solidFill>
                  <a:effectLst>
                    <a:outerShdw blurRad="38100" dist="38100" dir="2700000" algn="tl">
                      <a:srgbClr val="000000"/>
                    </a:outerShdw>
                  </a:effectLst>
                </a:rPr>
                <a:t>We</a:t>
              </a:r>
            </a:p>
          </p:txBody>
        </p:sp>
      </p:grpSp>
      <p:sp>
        <p:nvSpPr>
          <p:cNvPr id="2059" name="AutoShape 11">
            <a:extLst>
              <a:ext uri="{FF2B5EF4-FFF2-40B4-BE49-F238E27FC236}">
                <a16:creationId xmlns:a16="http://schemas.microsoft.com/office/drawing/2014/main" id="{7C0AD054-87DE-4255-AF95-35DB33BE5A81}"/>
              </a:ext>
            </a:extLst>
          </p:cNvPr>
          <p:cNvSpPr>
            <a:spLocks noChangeArrowheads="1"/>
          </p:cNvSpPr>
          <p:nvPr/>
        </p:nvSpPr>
        <p:spPr bwMode="auto">
          <a:xfrm>
            <a:off x="8763000" y="1447800"/>
            <a:ext cx="1905000" cy="1600200"/>
          </a:xfrm>
          <a:prstGeom prst="wedgeEllipseCallout">
            <a:avLst>
              <a:gd name="adj1" fmla="val 333"/>
              <a:gd name="adj2" fmla="val 69741"/>
            </a:avLst>
          </a:prstGeom>
          <a:solidFill>
            <a:srgbClr val="CC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4400" b="1">
                <a:effectLst>
                  <a:outerShdw blurRad="38100" dist="38100" dir="2700000" algn="tl">
                    <a:srgbClr val="000000"/>
                  </a:outerShdw>
                </a:effectLst>
              </a:rPr>
              <a:t>She</a:t>
            </a:r>
          </a:p>
        </p:txBody>
      </p:sp>
      <p:sp>
        <p:nvSpPr>
          <p:cNvPr id="2063" name="AutoShape 15">
            <a:extLst>
              <a:ext uri="{FF2B5EF4-FFF2-40B4-BE49-F238E27FC236}">
                <a16:creationId xmlns:a16="http://schemas.microsoft.com/office/drawing/2014/main" id="{0CB646E3-47E8-427C-B08E-FA31EB4A7DB3}"/>
              </a:ext>
            </a:extLst>
          </p:cNvPr>
          <p:cNvSpPr>
            <a:spLocks noChangeArrowheads="1"/>
          </p:cNvSpPr>
          <p:nvPr/>
        </p:nvSpPr>
        <p:spPr bwMode="auto">
          <a:xfrm>
            <a:off x="4648200" y="3297237"/>
            <a:ext cx="1905000" cy="1524000"/>
          </a:xfrm>
          <a:prstGeom prst="wedgeEllipseCallout">
            <a:avLst>
              <a:gd name="adj1" fmla="val 83000"/>
              <a:gd name="adj2" fmla="val 358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4400" b="1" dirty="0">
                <a:solidFill>
                  <a:srgbClr val="FF0066"/>
                </a:solidFill>
                <a:effectLst>
                  <a:outerShdw blurRad="38100" dist="38100" dir="2700000" algn="tl">
                    <a:srgbClr val="000000"/>
                  </a:outerShdw>
                </a:effectLst>
              </a:rPr>
              <a:t>Us</a:t>
            </a:r>
          </a:p>
        </p:txBody>
      </p:sp>
      <p:pic>
        <p:nvPicPr>
          <p:cNvPr id="15" name="Google Shape;63;p2">
            <a:extLst>
              <a:ext uri="{FF2B5EF4-FFF2-40B4-BE49-F238E27FC236}">
                <a16:creationId xmlns:a16="http://schemas.microsoft.com/office/drawing/2014/main" id="{BFBFA889-27A9-4A80-B5C6-E4478063A495}"/>
              </a:ext>
            </a:extLst>
          </p:cNvPr>
          <p:cNvPicPr preferRelativeResize="0"/>
          <p:nvPr/>
        </p:nvPicPr>
        <p:blipFill rotWithShape="1">
          <a:blip r:embed="rId6">
            <a:alphaModFix/>
          </a:blip>
          <a:srcRect/>
          <a:stretch/>
        </p:blipFill>
        <p:spPr>
          <a:xfrm>
            <a:off x="10420991" y="5965935"/>
            <a:ext cx="1643368" cy="81583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065"/>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6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5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3" fill="hold" display="0">
                  <p:stCondLst>
                    <p:cond delay="indefinite"/>
                  </p:stCondLst>
                  <p:endCondLst>
                    <p:cond evt="onPrev" delay="0">
                      <p:tgtEl>
                        <p:sldTgt/>
                      </p:tgtEl>
                    </p:cond>
                    <p:cond evt="onStopAudio" delay="0">
                      <p:tgtEl>
                        <p:sldTgt/>
                      </p:tgtEl>
                    </p:cond>
                  </p:endCondLst>
                </p:cTn>
                <p:tgtEl>
                  <p:spTgt spid="2065"/>
                </p:tgtEl>
              </p:cMediaNode>
            </p:audio>
          </p:childTnLst>
        </p:cTn>
      </p:par>
    </p:tnLst>
    <p:bldLst>
      <p:bldP spid="2055" grpId="0" animBg="1"/>
      <p:bldP spid="2056" grpId="0" animBg="1"/>
      <p:bldP spid="205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3BE5766-924D-4E9B-8595-C3E5BB449521}"/>
              </a:ext>
            </a:extLst>
          </p:cNvPr>
          <p:cNvSpPr>
            <a:spLocks noGrp="1" noChangeArrowheads="1"/>
          </p:cNvSpPr>
          <p:nvPr>
            <p:ph type="title"/>
          </p:nvPr>
        </p:nvSpPr>
        <p:spPr>
          <a:xfrm>
            <a:off x="1981200" y="152401"/>
            <a:ext cx="8153400" cy="1611313"/>
          </a:xfrm>
        </p:spPr>
        <p:txBody>
          <a:bodyPr/>
          <a:lstStyle/>
          <a:p>
            <a:pPr eaLnBrk="1" hangingPunct="1"/>
            <a:r>
              <a:rPr lang="en-US" altLang="en-US" sz="5400" b="1" dirty="0">
                <a:latin typeface="Arial Rounded MT Bold" panose="020F0704030504030204" pitchFamily="34" charset="0"/>
              </a:rPr>
              <a:t>Why do we need pronouns?	</a:t>
            </a:r>
          </a:p>
        </p:txBody>
      </p:sp>
      <p:sp>
        <p:nvSpPr>
          <p:cNvPr id="8195" name="Rectangle 3">
            <a:extLst>
              <a:ext uri="{FF2B5EF4-FFF2-40B4-BE49-F238E27FC236}">
                <a16:creationId xmlns:a16="http://schemas.microsoft.com/office/drawing/2014/main" id="{3BBC5B7F-CDCD-452C-B4EE-6A728D37E328}"/>
              </a:ext>
            </a:extLst>
          </p:cNvPr>
          <p:cNvSpPr>
            <a:spLocks noGrp="1" noChangeArrowheads="1"/>
          </p:cNvSpPr>
          <p:nvPr>
            <p:ph type="body" idx="1"/>
          </p:nvPr>
        </p:nvSpPr>
        <p:spPr>
          <a:xfrm>
            <a:off x="1524000" y="1905000"/>
            <a:ext cx="9144000" cy="4953000"/>
          </a:xfrm>
        </p:spPr>
        <p:txBody>
          <a:bodyPr/>
          <a:lstStyle/>
          <a:p>
            <a:pPr eaLnBrk="1" hangingPunct="1">
              <a:buFontTx/>
              <a:buNone/>
            </a:pPr>
            <a:r>
              <a:rPr lang="en-US" altLang="en-US" b="1">
                <a:latin typeface="Tahoma" panose="020B0604030504040204" pitchFamily="34" charset="0"/>
              </a:rPr>
              <a:t>	</a:t>
            </a:r>
            <a:r>
              <a:rPr lang="en-US" altLang="en-US">
                <a:latin typeface="Tahoma" panose="020B0604030504040204" pitchFamily="34" charset="0"/>
              </a:rPr>
              <a:t>When Susie arrived at the party, Susie knew Susie had made a mistake.  Susie saw that Susie did not fit in with Susie’s new friends. Susie wondered if Susie should leave, or if Susie should just act like it was normal for Susie to be involved in such activities.  Drinking and smoking were not things in which Susie normally participated. Susie decided Susie was not going to allow Susie to behave in such a ridiculous manner. </a:t>
            </a:r>
          </a:p>
        </p:txBody>
      </p:sp>
      <p:pic>
        <p:nvPicPr>
          <p:cNvPr id="4" name="Google Shape;63;p2">
            <a:extLst>
              <a:ext uri="{FF2B5EF4-FFF2-40B4-BE49-F238E27FC236}">
                <a16:creationId xmlns:a16="http://schemas.microsoft.com/office/drawing/2014/main" id="{F9066468-26E9-4713-AD4D-F2DFB15AB3A8}"/>
              </a:ext>
            </a:extLst>
          </p:cNvPr>
          <p:cNvPicPr preferRelativeResize="0"/>
          <p:nvPr/>
        </p:nvPicPr>
        <p:blipFill rotWithShape="1">
          <a:blip r:embed="rId3">
            <a:alphaModFix/>
          </a:blip>
          <a:srcRect/>
          <a:stretch/>
        </p:blipFill>
        <p:spPr>
          <a:xfrm>
            <a:off x="10420991" y="5965935"/>
            <a:ext cx="1643368" cy="8158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7A206C0-0EEC-4EF6-BEF1-57F2E7482D27}"/>
              </a:ext>
            </a:extLst>
          </p:cNvPr>
          <p:cNvSpPr>
            <a:spLocks noGrp="1" noChangeArrowheads="1"/>
          </p:cNvSpPr>
          <p:nvPr>
            <p:ph type="title"/>
          </p:nvPr>
        </p:nvSpPr>
        <p:spPr>
          <a:xfrm>
            <a:off x="1905000" y="214314"/>
            <a:ext cx="8001000" cy="1462087"/>
          </a:xfrm>
        </p:spPr>
        <p:txBody>
          <a:bodyPr/>
          <a:lstStyle/>
          <a:p>
            <a:pPr eaLnBrk="1" hangingPunct="1"/>
            <a:r>
              <a:rPr lang="en-US" altLang="en-US" sz="6000" b="1">
                <a:latin typeface="Arial Rounded MT Bold" panose="020F0704030504030204" pitchFamily="34" charset="0"/>
              </a:rPr>
              <a:t>Pronouns		</a:t>
            </a:r>
          </a:p>
        </p:txBody>
      </p:sp>
      <p:sp>
        <p:nvSpPr>
          <p:cNvPr id="16387" name="Rectangle 3">
            <a:extLst>
              <a:ext uri="{FF2B5EF4-FFF2-40B4-BE49-F238E27FC236}">
                <a16:creationId xmlns:a16="http://schemas.microsoft.com/office/drawing/2014/main" id="{34A49E86-8013-4592-98A1-71A39A5F4499}"/>
              </a:ext>
            </a:extLst>
          </p:cNvPr>
          <p:cNvSpPr>
            <a:spLocks noGrp="1" noChangeArrowheads="1"/>
          </p:cNvSpPr>
          <p:nvPr>
            <p:ph type="body" idx="1"/>
          </p:nvPr>
        </p:nvSpPr>
        <p:spPr>
          <a:xfrm>
            <a:off x="1676400" y="1600200"/>
            <a:ext cx="8839200" cy="5181600"/>
          </a:xfrm>
        </p:spPr>
        <p:txBody>
          <a:bodyPr/>
          <a:lstStyle/>
          <a:p>
            <a:pPr eaLnBrk="1" hangingPunct="1"/>
            <a:r>
              <a:rPr lang="en-US" altLang="en-US" sz="4000" b="1">
                <a:latin typeface="Tahoma" panose="020B0604030504040204" pitchFamily="34" charset="0"/>
              </a:rPr>
              <a:t>Pronouns make our </a:t>
            </a:r>
            <a:br>
              <a:rPr lang="en-US" altLang="en-US" sz="4000" b="1">
                <a:latin typeface="Tahoma" panose="020B0604030504040204" pitchFamily="34" charset="0"/>
              </a:rPr>
            </a:br>
            <a:r>
              <a:rPr lang="en-US" altLang="en-US" sz="4000" b="1">
                <a:latin typeface="Tahoma" panose="020B0604030504040204" pitchFamily="34" charset="0"/>
              </a:rPr>
              <a:t>speech and writing </a:t>
            </a:r>
            <a:br>
              <a:rPr lang="en-US" altLang="en-US" sz="4000" b="1">
                <a:latin typeface="Tahoma" panose="020B0604030504040204" pitchFamily="34" charset="0"/>
              </a:rPr>
            </a:br>
            <a:r>
              <a:rPr lang="en-US" altLang="en-US" sz="4000" b="1">
                <a:latin typeface="Tahoma" panose="020B0604030504040204" pitchFamily="34" charset="0"/>
              </a:rPr>
              <a:t>less boring.</a:t>
            </a:r>
          </a:p>
          <a:p>
            <a:pPr eaLnBrk="1" hangingPunct="1"/>
            <a:r>
              <a:rPr lang="en-US" altLang="en-US" sz="4000" b="1">
                <a:latin typeface="Tahoma" panose="020B0604030504040204" pitchFamily="34" charset="0"/>
              </a:rPr>
              <a:t>We do not have to continually repeat our subject.  </a:t>
            </a:r>
          </a:p>
          <a:p>
            <a:pPr eaLnBrk="1" hangingPunct="1"/>
            <a:r>
              <a:rPr lang="en-US" altLang="en-US" sz="4000" b="1">
                <a:latin typeface="Tahoma" panose="020B0604030504040204" pitchFamily="34" charset="0"/>
              </a:rPr>
              <a:t>We can identify our subject in a variety of ways, other than by “name”.</a:t>
            </a:r>
          </a:p>
        </p:txBody>
      </p:sp>
      <p:grpSp>
        <p:nvGrpSpPr>
          <p:cNvPr id="16392" name="Group 8">
            <a:extLst>
              <a:ext uri="{FF2B5EF4-FFF2-40B4-BE49-F238E27FC236}">
                <a16:creationId xmlns:a16="http://schemas.microsoft.com/office/drawing/2014/main" id="{7039E168-C06B-44B9-9C53-6FADC0D99E69}"/>
              </a:ext>
            </a:extLst>
          </p:cNvPr>
          <p:cNvGrpSpPr>
            <a:grpSpLocks/>
          </p:cNvGrpSpPr>
          <p:nvPr/>
        </p:nvGrpSpPr>
        <p:grpSpPr bwMode="auto">
          <a:xfrm>
            <a:off x="7658100" y="152400"/>
            <a:ext cx="2781300" cy="2781300"/>
            <a:chOff x="3864" y="96"/>
            <a:chExt cx="1752" cy="1752"/>
          </a:xfrm>
        </p:grpSpPr>
        <p:pic>
          <p:nvPicPr>
            <p:cNvPr id="16388" name="Picture 6" descr="j0395714">
              <a:extLst>
                <a:ext uri="{FF2B5EF4-FFF2-40B4-BE49-F238E27FC236}">
                  <a16:creationId xmlns:a16="http://schemas.microsoft.com/office/drawing/2014/main" id="{76209EBB-B818-45C6-BB3E-5546B5167143}"/>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64" y="96"/>
              <a:ext cx="1752" cy="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7">
              <a:extLst>
                <a:ext uri="{FF2B5EF4-FFF2-40B4-BE49-F238E27FC236}">
                  <a16:creationId xmlns:a16="http://schemas.microsoft.com/office/drawing/2014/main" id="{49C7688D-9888-4116-B389-A9F3503F857B}"/>
                </a:ext>
              </a:extLst>
            </p:cNvPr>
            <p:cNvSpPr>
              <a:spLocks noChangeArrowheads="1"/>
            </p:cNvSpPr>
            <p:nvPr/>
          </p:nvSpPr>
          <p:spPr bwMode="auto">
            <a:xfrm>
              <a:off x="3984" y="1488"/>
              <a:ext cx="576" cy="144"/>
            </a:xfrm>
            <a:prstGeom prst="rect">
              <a:avLst/>
            </a:prstGeom>
            <a:solidFill>
              <a:srgbClr val="0033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Black" panose="020B0A04020102020204" pitchFamily="34" charset="0"/>
                </a:defRPr>
              </a:lvl1pPr>
              <a:lvl2pPr marL="742950" indent="-285750">
                <a:defRPr>
                  <a:solidFill>
                    <a:schemeClr val="tx1"/>
                  </a:solidFill>
                  <a:latin typeface="Arial Black" panose="020B0A04020102020204" pitchFamily="34" charset="0"/>
                </a:defRPr>
              </a:lvl2pPr>
              <a:lvl3pPr marL="1143000" indent="-228600">
                <a:defRPr>
                  <a:solidFill>
                    <a:schemeClr val="tx1"/>
                  </a:solidFill>
                  <a:latin typeface="Arial Black" panose="020B0A04020102020204" pitchFamily="34" charset="0"/>
                </a:defRPr>
              </a:lvl3pPr>
              <a:lvl4pPr marL="1600200" indent="-228600">
                <a:defRPr>
                  <a:solidFill>
                    <a:schemeClr val="tx1"/>
                  </a:solidFill>
                  <a:latin typeface="Arial Black" panose="020B0A04020102020204" pitchFamily="34" charset="0"/>
                </a:defRPr>
              </a:lvl4pPr>
              <a:lvl5pPr marL="2057400" indent="-228600">
                <a:defRPr>
                  <a:solidFill>
                    <a:schemeClr val="tx1"/>
                  </a:solidFill>
                  <a:latin typeface="Arial Black" panose="020B0A04020102020204" pitchFamily="34" charset="0"/>
                </a:defRPr>
              </a:lvl5pPr>
              <a:lvl6pPr marL="2514600" indent="-228600" eaLnBrk="0" fontAlgn="base" hangingPunct="0">
                <a:spcBef>
                  <a:spcPct val="0"/>
                </a:spcBef>
                <a:spcAft>
                  <a:spcPct val="0"/>
                </a:spcAft>
                <a:defRPr>
                  <a:solidFill>
                    <a:schemeClr val="tx1"/>
                  </a:solidFill>
                  <a:latin typeface="Arial Black" panose="020B0A04020102020204" pitchFamily="34" charset="0"/>
                </a:defRPr>
              </a:lvl6pPr>
              <a:lvl7pPr marL="2971800" indent="-228600" eaLnBrk="0" fontAlgn="base" hangingPunct="0">
                <a:spcBef>
                  <a:spcPct val="0"/>
                </a:spcBef>
                <a:spcAft>
                  <a:spcPct val="0"/>
                </a:spcAft>
                <a:defRPr>
                  <a:solidFill>
                    <a:schemeClr val="tx1"/>
                  </a:solidFill>
                  <a:latin typeface="Arial Black" panose="020B0A04020102020204" pitchFamily="34" charset="0"/>
                </a:defRPr>
              </a:lvl7pPr>
              <a:lvl8pPr marL="3429000" indent="-228600" eaLnBrk="0" fontAlgn="base" hangingPunct="0">
                <a:spcBef>
                  <a:spcPct val="0"/>
                </a:spcBef>
                <a:spcAft>
                  <a:spcPct val="0"/>
                </a:spcAft>
                <a:defRPr>
                  <a:solidFill>
                    <a:schemeClr val="tx1"/>
                  </a:solidFill>
                  <a:latin typeface="Arial Black" panose="020B0A04020102020204" pitchFamily="34" charset="0"/>
                </a:defRPr>
              </a:lvl8pPr>
              <a:lvl9pPr marL="3886200" indent="-228600" eaLnBrk="0" fontAlgn="base" hangingPunct="0">
                <a:spcBef>
                  <a:spcPct val="0"/>
                </a:spcBef>
                <a:spcAft>
                  <a:spcPct val="0"/>
                </a:spcAft>
                <a:defRPr>
                  <a:solidFill>
                    <a:schemeClr val="tx1"/>
                  </a:solidFill>
                  <a:latin typeface="Arial Black" panose="020B0A04020102020204" pitchFamily="34" charset="0"/>
                </a:defRPr>
              </a:lvl9pPr>
            </a:lstStyle>
            <a:p>
              <a:pPr algn="ctr"/>
              <a:r>
                <a:rPr lang="en-US" altLang="en-US" sz="1200">
                  <a:solidFill>
                    <a:schemeClr val="tx2"/>
                  </a:solidFill>
                </a:rPr>
                <a:t>Pronouns</a:t>
              </a:r>
            </a:p>
          </p:txBody>
        </p:sp>
      </p:grpSp>
      <p:pic>
        <p:nvPicPr>
          <p:cNvPr id="7" name="Google Shape;63;p2">
            <a:extLst>
              <a:ext uri="{FF2B5EF4-FFF2-40B4-BE49-F238E27FC236}">
                <a16:creationId xmlns:a16="http://schemas.microsoft.com/office/drawing/2014/main" id="{36589E95-6BBB-491D-B100-29BB2B8EEC00}"/>
              </a:ext>
            </a:extLst>
          </p:cNvPr>
          <p:cNvPicPr preferRelativeResize="0"/>
          <p:nvPr/>
        </p:nvPicPr>
        <p:blipFill rotWithShape="1">
          <a:blip r:embed="rId4">
            <a:alphaModFix/>
          </a:blip>
          <a:srcRect/>
          <a:stretch/>
        </p:blipFill>
        <p:spPr>
          <a:xfrm>
            <a:off x="10420991" y="5965935"/>
            <a:ext cx="1643368" cy="8158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E9888A7-AFB8-4C68-9109-024C3FD8F576}"/>
              </a:ext>
            </a:extLst>
          </p:cNvPr>
          <p:cNvSpPr>
            <a:spLocks noGrp="1" noChangeArrowheads="1"/>
          </p:cNvSpPr>
          <p:nvPr>
            <p:ph type="title"/>
          </p:nvPr>
        </p:nvSpPr>
        <p:spPr/>
        <p:txBody>
          <a:bodyPr/>
          <a:lstStyle/>
          <a:p>
            <a:r>
              <a:rPr lang="en-US" altLang="en-US" sz="5400" b="1">
                <a:effectLst>
                  <a:outerShdw blurRad="38100" dist="38100" dir="2700000" algn="tl">
                    <a:srgbClr val="000000"/>
                  </a:outerShdw>
                </a:effectLst>
              </a:rPr>
              <a:t>What are pronouns?</a:t>
            </a:r>
          </a:p>
        </p:txBody>
      </p:sp>
      <p:sp>
        <p:nvSpPr>
          <p:cNvPr id="3075" name="Rectangle 3">
            <a:extLst>
              <a:ext uri="{FF2B5EF4-FFF2-40B4-BE49-F238E27FC236}">
                <a16:creationId xmlns:a16="http://schemas.microsoft.com/office/drawing/2014/main" id="{8AA8B853-CA98-401F-8B56-8E34F10518A0}"/>
              </a:ext>
            </a:extLst>
          </p:cNvPr>
          <p:cNvSpPr>
            <a:spLocks noGrp="1" noChangeArrowheads="1"/>
          </p:cNvSpPr>
          <p:nvPr>
            <p:ph type="body" idx="1"/>
          </p:nvPr>
        </p:nvSpPr>
        <p:spPr/>
        <p:txBody>
          <a:bodyPr/>
          <a:lstStyle/>
          <a:p>
            <a:pPr>
              <a:buFont typeface="Wingdings" panose="05000000000000000000" pitchFamily="2" charset="2"/>
              <a:buNone/>
            </a:pPr>
            <a:r>
              <a:rPr lang="en-US" altLang="en-US" sz="4500" b="1">
                <a:solidFill>
                  <a:srgbClr val="FF6600"/>
                </a:solidFill>
                <a:effectLst>
                  <a:outerShdw blurRad="38100" dist="38100" dir="2700000" algn="tl">
                    <a:srgbClr val="000000"/>
                  </a:outerShdw>
                </a:effectLst>
              </a:rPr>
              <a:t>Pronouns take the place of nouns.</a:t>
            </a:r>
            <a:r>
              <a:rPr lang="en-US" altLang="en-US" sz="4500"/>
              <a:t> The word or phrase replaced by a pronoun is called an </a:t>
            </a:r>
            <a:r>
              <a:rPr lang="en-US" altLang="en-US" sz="4500" b="1">
                <a:solidFill>
                  <a:srgbClr val="FF6600"/>
                </a:solidFill>
                <a:effectLst>
                  <a:outerShdw blurRad="38100" dist="38100" dir="2700000" algn="tl">
                    <a:srgbClr val="000000"/>
                  </a:outerShdw>
                </a:effectLst>
              </a:rPr>
              <a:t>antecedent</a:t>
            </a:r>
            <a:r>
              <a:rPr lang="en-US" altLang="en-US" sz="4500"/>
              <a:t>. </a:t>
            </a:r>
          </a:p>
        </p:txBody>
      </p:sp>
      <p:pic>
        <p:nvPicPr>
          <p:cNvPr id="6" name="Google Shape;63;p2">
            <a:extLst>
              <a:ext uri="{FF2B5EF4-FFF2-40B4-BE49-F238E27FC236}">
                <a16:creationId xmlns:a16="http://schemas.microsoft.com/office/drawing/2014/main" id="{CCC390EB-3249-4947-9ABB-4C334DFD548A}"/>
              </a:ext>
            </a:extLst>
          </p:cNvPr>
          <p:cNvPicPr preferRelativeResize="0"/>
          <p:nvPr/>
        </p:nvPicPr>
        <p:blipFill rotWithShape="1">
          <a:blip r:embed="rId3">
            <a:alphaModFix/>
          </a:blip>
          <a:srcRect/>
          <a:stretch/>
        </p:blipFill>
        <p:spPr>
          <a:xfrm>
            <a:off x="10420991" y="5965935"/>
            <a:ext cx="1643368" cy="815833"/>
          </a:xfrm>
          <a:prstGeom prst="rect">
            <a:avLst/>
          </a:prstGeom>
          <a:noFill/>
          <a:ln>
            <a:noFill/>
          </a:ln>
        </p:spPr>
      </p:pic>
    </p:spTree>
  </p:cSld>
  <p:clrMapOvr>
    <a:masterClrMapping/>
  </p:clrMapOvr>
  <p:transition>
    <p:sndAc>
      <p:stSnd>
        <p:snd r:embed="rId2" name="listening2me.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7F120D0-56B8-4C4B-A618-D7CB58AA5AC2}"/>
              </a:ext>
            </a:extLst>
          </p:cNvPr>
          <p:cNvSpPr>
            <a:spLocks noGrp="1" noChangeArrowheads="1"/>
          </p:cNvSpPr>
          <p:nvPr>
            <p:ph type="title"/>
          </p:nvPr>
        </p:nvSpPr>
        <p:spPr/>
        <p:txBody>
          <a:bodyPr/>
          <a:lstStyle/>
          <a:p>
            <a:r>
              <a:rPr lang="en-US" altLang="en-US" sz="6000" b="1" i="1">
                <a:effectLst>
                  <a:outerShdw blurRad="38100" dist="38100" dir="2700000" algn="tl">
                    <a:srgbClr val="000000"/>
                  </a:outerShdw>
                </a:effectLst>
              </a:rPr>
              <a:t>Example:</a:t>
            </a:r>
            <a:r>
              <a:rPr lang="en-US" altLang="en-US"/>
              <a:t> </a:t>
            </a:r>
          </a:p>
        </p:txBody>
      </p:sp>
      <p:sp>
        <p:nvSpPr>
          <p:cNvPr id="7171" name="Rectangle 3">
            <a:extLst>
              <a:ext uri="{FF2B5EF4-FFF2-40B4-BE49-F238E27FC236}">
                <a16:creationId xmlns:a16="http://schemas.microsoft.com/office/drawing/2014/main" id="{6B493481-6289-40E3-A1FB-7D2BF89820BD}"/>
              </a:ext>
            </a:extLst>
          </p:cNvPr>
          <p:cNvSpPr>
            <a:spLocks noGrp="1" noChangeArrowheads="1"/>
          </p:cNvSpPr>
          <p:nvPr>
            <p:ph type="body" idx="1"/>
          </p:nvPr>
        </p:nvSpPr>
        <p:spPr>
          <a:xfrm>
            <a:off x="2894013" y="1827214"/>
            <a:ext cx="7313612" cy="5030787"/>
          </a:xfrm>
        </p:spPr>
        <p:txBody>
          <a:bodyPr/>
          <a:lstStyle/>
          <a:p>
            <a:pPr lvl="1">
              <a:buFont typeface="Wingdings" panose="05000000000000000000" pitchFamily="2" charset="2"/>
              <a:buNone/>
            </a:pPr>
            <a:r>
              <a:rPr lang="en-US" altLang="en-US" sz="4100"/>
              <a:t>Halloween is one of America's holidays. It is celebrated in October. </a:t>
            </a:r>
          </a:p>
          <a:p>
            <a:pPr lvl="1">
              <a:buFont typeface="Wingdings" panose="05000000000000000000" pitchFamily="2" charset="2"/>
              <a:buNone/>
            </a:pPr>
            <a:r>
              <a:rPr lang="en-US" altLang="en-US" sz="4100"/>
              <a:t>(</a:t>
            </a:r>
            <a:r>
              <a:rPr lang="en-US" altLang="en-US" sz="4100" b="1" i="1">
                <a:solidFill>
                  <a:srgbClr val="FF6600"/>
                </a:solidFill>
                <a:effectLst>
                  <a:outerShdw blurRad="38100" dist="38100" dir="2700000" algn="tl">
                    <a:srgbClr val="000000"/>
                  </a:outerShdw>
                </a:effectLst>
              </a:rPr>
              <a:t>Halloween</a:t>
            </a:r>
            <a:r>
              <a:rPr lang="en-US" altLang="en-US" sz="4100"/>
              <a:t> is a noun. </a:t>
            </a:r>
            <a:r>
              <a:rPr lang="en-US" altLang="en-US" sz="4100" b="1" i="1">
                <a:solidFill>
                  <a:srgbClr val="FF6600"/>
                </a:solidFill>
                <a:effectLst>
                  <a:outerShdw blurRad="38100" dist="38100" dir="2700000" algn="tl">
                    <a:srgbClr val="000000"/>
                  </a:outerShdw>
                </a:effectLst>
              </a:rPr>
              <a:t>It</a:t>
            </a:r>
            <a:r>
              <a:rPr lang="en-US" altLang="en-US" sz="4100" i="1"/>
              <a:t> </a:t>
            </a:r>
            <a:r>
              <a:rPr lang="en-US" altLang="en-US" sz="4100"/>
              <a:t>is a pronoun that refers to the antecedent, </a:t>
            </a:r>
            <a:r>
              <a:rPr lang="en-US" altLang="en-US" sz="4100" i="1"/>
              <a:t>Halloween.</a:t>
            </a:r>
            <a:r>
              <a:rPr lang="en-US" altLang="en-US" sz="4100"/>
              <a:t>)</a:t>
            </a:r>
            <a:r>
              <a:rPr lang="en-US" altLang="en-US"/>
              <a:t> </a:t>
            </a:r>
          </a:p>
        </p:txBody>
      </p:sp>
      <p:pic>
        <p:nvPicPr>
          <p:cNvPr id="7172" name="Picture 4">
            <a:extLst>
              <a:ext uri="{FF2B5EF4-FFF2-40B4-BE49-F238E27FC236}">
                <a16:creationId xmlns:a16="http://schemas.microsoft.com/office/drawing/2014/main" id="{2FF77BFA-4280-4046-BD08-F6D2709435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4829" y="203666"/>
            <a:ext cx="166687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63;p2">
            <a:extLst>
              <a:ext uri="{FF2B5EF4-FFF2-40B4-BE49-F238E27FC236}">
                <a16:creationId xmlns:a16="http://schemas.microsoft.com/office/drawing/2014/main" id="{3A4D7B61-CC6F-41BA-8232-1AC42F62E1A9}"/>
              </a:ext>
            </a:extLst>
          </p:cNvPr>
          <p:cNvPicPr preferRelativeResize="0"/>
          <p:nvPr/>
        </p:nvPicPr>
        <p:blipFill rotWithShape="1">
          <a:blip r:embed="rId4">
            <a:alphaModFix/>
          </a:blip>
          <a:srcRect/>
          <a:stretch/>
        </p:blipFill>
        <p:spPr>
          <a:xfrm>
            <a:off x="10383433" y="5838501"/>
            <a:ext cx="1643368" cy="81583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dissolve">
                                      <p:cBhvr>
                                        <p:cTn id="7" dur="500"/>
                                        <p:tgtEl>
                                          <p:spTgt spid="7172"/>
                                        </p:tgtEl>
                                      </p:cBhvr>
                                    </p:animEffect>
                                  </p:childTnLst>
                                  <p:subTnLst>
                                    <p:audio>
                                      <p:cMediaNode>
                                        <p:cTn display="0" masterRel="sameClick">
                                          <p:stCondLst>
                                            <p:cond evt="begin" delay="0">
                                              <p:tn val="5"/>
                                            </p:cond>
                                          </p:stCondLst>
                                          <p:endCondLst>
                                            <p:cond evt="onStopAudio" delay="0">
                                              <p:tgtEl>
                                                <p:sldTgt/>
                                              </p:tgtEl>
                                            </p:cond>
                                          </p:endCondLst>
                                        </p:cTn>
                                        <p:tgtEl>
                                          <p:sndTgt r:embed="rId2" name="GHOSTly.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71">
                                            <p:txEl>
                                              <p:pRg st="0" end="0"/>
                                            </p:txEl>
                                          </p:spTgt>
                                        </p:tgtEl>
                                        <p:attrNameLst>
                                          <p:attrName>style.visibility</p:attrName>
                                        </p:attrNameLst>
                                      </p:cBhvr>
                                      <p:to>
                                        <p:strVal val="visible"/>
                                      </p:to>
                                    </p:set>
                                    <p:animEffect transition="in" filter="wipe(left)">
                                      <p:cBhvr>
                                        <p:cTn id="12" dur="500"/>
                                        <p:tgtEl>
                                          <p:spTgt spid="717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Effect transition="in" filter="wipe(left)">
                                      <p:cBhvr>
                                        <p:cTn id="17" dur="5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D4BD4A1-A827-474A-B782-7A184DD0F705}"/>
              </a:ext>
            </a:extLst>
          </p:cNvPr>
          <p:cNvSpPr>
            <a:spLocks noGrp="1" noChangeArrowheads="1"/>
          </p:cNvSpPr>
          <p:nvPr>
            <p:ph type="title"/>
          </p:nvPr>
        </p:nvSpPr>
        <p:spPr/>
        <p:txBody>
          <a:bodyPr/>
          <a:lstStyle/>
          <a:p>
            <a:r>
              <a:rPr lang="en-US" altLang="en-US" sz="6000" b="1" i="1">
                <a:effectLst>
                  <a:outerShdw blurRad="38100" dist="38100" dir="2700000" algn="tl">
                    <a:srgbClr val="000000"/>
                  </a:outerShdw>
                </a:effectLst>
              </a:rPr>
              <a:t>Example:</a:t>
            </a:r>
            <a:r>
              <a:rPr lang="en-US" altLang="en-US"/>
              <a:t> </a:t>
            </a:r>
          </a:p>
        </p:txBody>
      </p:sp>
      <p:sp>
        <p:nvSpPr>
          <p:cNvPr id="8195" name="Rectangle 3">
            <a:extLst>
              <a:ext uri="{FF2B5EF4-FFF2-40B4-BE49-F238E27FC236}">
                <a16:creationId xmlns:a16="http://schemas.microsoft.com/office/drawing/2014/main" id="{5389976C-1A1E-4BB4-A96E-A44C67B72678}"/>
              </a:ext>
            </a:extLst>
          </p:cNvPr>
          <p:cNvSpPr>
            <a:spLocks noGrp="1" noChangeArrowheads="1"/>
          </p:cNvSpPr>
          <p:nvPr>
            <p:ph type="body" idx="1"/>
          </p:nvPr>
        </p:nvSpPr>
        <p:spPr/>
        <p:txBody>
          <a:bodyPr/>
          <a:lstStyle/>
          <a:p>
            <a:pPr lvl="1">
              <a:buFont typeface="Wingdings" panose="05000000000000000000" pitchFamily="2" charset="2"/>
              <a:buNone/>
            </a:pPr>
            <a:r>
              <a:rPr lang="en-US" altLang="en-US" sz="4100"/>
              <a:t>When Robert was fixing the car, he cut his hand. </a:t>
            </a:r>
          </a:p>
          <a:p>
            <a:pPr lvl="1">
              <a:buFont typeface="Wingdings" panose="05000000000000000000" pitchFamily="2" charset="2"/>
              <a:buNone/>
            </a:pPr>
            <a:r>
              <a:rPr lang="en-US" altLang="en-US" sz="4100"/>
              <a:t>(</a:t>
            </a:r>
            <a:r>
              <a:rPr lang="en-US" altLang="en-US" sz="4100" b="1" i="1">
                <a:solidFill>
                  <a:srgbClr val="FF6600"/>
                </a:solidFill>
                <a:effectLst>
                  <a:outerShdw blurRad="38100" dist="38100" dir="2700000" algn="tl">
                    <a:srgbClr val="000000"/>
                  </a:outerShdw>
                </a:effectLst>
              </a:rPr>
              <a:t>Robert</a:t>
            </a:r>
            <a:r>
              <a:rPr lang="en-US" altLang="en-US" sz="4100" i="1"/>
              <a:t> </a:t>
            </a:r>
            <a:r>
              <a:rPr lang="en-US" altLang="en-US" sz="4100"/>
              <a:t>is a noun. </a:t>
            </a:r>
            <a:r>
              <a:rPr lang="en-US" altLang="en-US" sz="4100" b="1" i="1">
                <a:solidFill>
                  <a:srgbClr val="FF6600"/>
                </a:solidFill>
                <a:effectLst>
                  <a:outerShdw blurRad="38100" dist="38100" dir="2700000" algn="tl">
                    <a:srgbClr val="000000"/>
                  </a:outerShdw>
                </a:effectLst>
              </a:rPr>
              <a:t>He</a:t>
            </a:r>
            <a:r>
              <a:rPr lang="en-US" altLang="en-US" sz="4100"/>
              <a:t> is a pronoun that refers to the antecedent, </a:t>
            </a:r>
            <a:r>
              <a:rPr lang="en-US" altLang="en-US" sz="4100" i="1"/>
              <a:t>Robert</a:t>
            </a:r>
            <a:r>
              <a:rPr lang="en-US" altLang="en-US" sz="4100"/>
              <a:t>.) </a:t>
            </a:r>
          </a:p>
          <a:p>
            <a:endParaRPr lang="en-US" altLang="en-US" sz="4500"/>
          </a:p>
        </p:txBody>
      </p:sp>
      <p:pic>
        <p:nvPicPr>
          <p:cNvPr id="8196" name="Picture 4">
            <a:extLst>
              <a:ext uri="{FF2B5EF4-FFF2-40B4-BE49-F238E27FC236}">
                <a16:creationId xmlns:a16="http://schemas.microsoft.com/office/drawing/2014/main" id="{43373C60-EC99-4F2B-A6D5-089E31F626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10600" y="165100"/>
            <a:ext cx="1828800" cy="1816100"/>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63;p2">
            <a:extLst>
              <a:ext uri="{FF2B5EF4-FFF2-40B4-BE49-F238E27FC236}">
                <a16:creationId xmlns:a16="http://schemas.microsoft.com/office/drawing/2014/main" id="{D5219B21-428A-4EEE-8E8A-18D6B17FA607}"/>
              </a:ext>
            </a:extLst>
          </p:cNvPr>
          <p:cNvPicPr preferRelativeResize="0"/>
          <p:nvPr/>
        </p:nvPicPr>
        <p:blipFill rotWithShape="1">
          <a:blip r:embed="rId4">
            <a:alphaModFix/>
          </a:blip>
          <a:srcRect/>
          <a:stretch/>
        </p:blipFill>
        <p:spPr>
          <a:xfrm>
            <a:off x="10383433" y="5838501"/>
            <a:ext cx="1643368" cy="81583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p:cTn id="7" dur="1000" fill="hold"/>
                                        <p:tgtEl>
                                          <p:spTgt spid="8196"/>
                                        </p:tgtEl>
                                        <p:attrNameLst>
                                          <p:attrName>ppt_w</p:attrName>
                                        </p:attrNameLst>
                                      </p:cBhvr>
                                      <p:tavLst>
                                        <p:tav tm="0">
                                          <p:val>
                                            <p:fltVal val="0"/>
                                          </p:val>
                                        </p:tav>
                                        <p:tav tm="100000">
                                          <p:val>
                                            <p:strVal val="#ppt_w"/>
                                          </p:val>
                                        </p:tav>
                                      </p:tavLst>
                                    </p:anim>
                                    <p:anim calcmode="lin" valueType="num">
                                      <p:cBhvr>
                                        <p:cTn id="8" dur="1000" fill="hold"/>
                                        <p:tgtEl>
                                          <p:spTgt spid="8196"/>
                                        </p:tgtEl>
                                        <p:attrNameLst>
                                          <p:attrName>ppt_h</p:attrName>
                                        </p:attrNameLst>
                                      </p:cBhvr>
                                      <p:tavLst>
                                        <p:tav tm="0">
                                          <p:val>
                                            <p:fltVal val="0"/>
                                          </p:val>
                                        </p:tav>
                                        <p:tav tm="100000">
                                          <p:val>
                                            <p:strVal val="#ppt_h"/>
                                          </p:val>
                                        </p:tav>
                                      </p:tavLst>
                                    </p:anim>
                                    <p:anim calcmode="lin" valueType="num">
                                      <p:cBhvr>
                                        <p:cTn id="9" dur="1000" fill="hold"/>
                                        <p:tgtEl>
                                          <p:spTgt spid="819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196"/>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2" name="carnotstart.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8195">
                                            <p:txEl>
                                              <p:pRg st="0" end="0"/>
                                            </p:txEl>
                                          </p:spTgt>
                                        </p:tgtEl>
                                        <p:attrNameLst>
                                          <p:attrName>style.visibility</p:attrName>
                                        </p:attrNameLst>
                                      </p:cBhvr>
                                      <p:to>
                                        <p:strVal val="visible"/>
                                      </p:to>
                                    </p:set>
                                    <p:animEffect transition="in" filter="wipe(left)">
                                      <p:cBhvr>
                                        <p:cTn id="15" dur="500"/>
                                        <p:tgtEl>
                                          <p:spTgt spid="819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8195">
                                            <p:txEl>
                                              <p:pRg st="1" end="1"/>
                                            </p:txEl>
                                          </p:spTgt>
                                        </p:tgtEl>
                                        <p:attrNameLst>
                                          <p:attrName>style.visibility</p:attrName>
                                        </p:attrNameLst>
                                      </p:cBhvr>
                                      <p:to>
                                        <p:strVal val="visible"/>
                                      </p:to>
                                    </p:set>
                                    <p:animEffect transition="in" filter="wipe(left)">
                                      <p:cBhvr>
                                        <p:cTn id="20" dur="500"/>
                                        <p:tgtEl>
                                          <p:spTgt spid="81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 Box 99"/>
          <p:cNvSpPr txBox="1"/>
          <p:nvPr/>
        </p:nvSpPr>
        <p:spPr>
          <a:xfrm>
            <a:off x="563880" y="2458720"/>
            <a:ext cx="8072120" cy="461665"/>
          </a:xfrm>
          <a:prstGeom prst="rect">
            <a:avLst/>
          </a:prstGeom>
          <a:noFill/>
          <a:ln w="9525">
            <a:noFill/>
          </a:ln>
        </p:spPr>
        <p:txBody>
          <a:bodyPr wrap="square">
            <a:spAutoFit/>
          </a:bodyPr>
          <a:lstStyle/>
          <a:p>
            <a:pPr indent="0"/>
            <a:r>
              <a:rPr lang="en-US" sz="1200" b="1" dirty="0">
                <a:solidFill>
                  <a:srgbClr val="C00000"/>
                </a:solidFill>
                <a:latin typeface="Times New Roman" panose="02020603050405020304" pitchFamily="18" charset="0"/>
              </a:rPr>
              <a:t> </a:t>
            </a:r>
            <a:endParaRPr lang="en-US" sz="2000" b="0" dirty="0">
              <a:latin typeface="Times New Roman" panose="02020603050405020304" pitchFamily="18" charset="0"/>
            </a:endParaRPr>
          </a:p>
          <a:p>
            <a:pPr indent="0"/>
            <a:r>
              <a:rPr lang="en-US" sz="1200" b="0" dirty="0">
                <a:latin typeface="Times New Roman" panose="02020603050405020304" pitchFamily="18" charset="0"/>
              </a:rPr>
              <a:t>‘</a:t>
            </a:r>
            <a:endParaRPr lang="en-US" dirty="0"/>
          </a:p>
        </p:txBody>
      </p:sp>
      <p:pic>
        <p:nvPicPr>
          <p:cNvPr id="4" name="Google Shape;63;p2">
            <a:extLst>
              <a:ext uri="{FF2B5EF4-FFF2-40B4-BE49-F238E27FC236}">
                <a16:creationId xmlns:a16="http://schemas.microsoft.com/office/drawing/2014/main" id="{FF615C5D-7DA8-4850-959F-D881C9CD3DB7}"/>
              </a:ext>
            </a:extLst>
          </p:cNvPr>
          <p:cNvPicPr preferRelativeResize="0"/>
          <p:nvPr/>
        </p:nvPicPr>
        <p:blipFill rotWithShape="1">
          <a:blip r:embed="rId2">
            <a:alphaModFix/>
          </a:blip>
          <a:srcRect/>
          <a:stretch/>
        </p:blipFill>
        <p:spPr>
          <a:xfrm>
            <a:off x="10383433" y="5838501"/>
            <a:ext cx="1643368" cy="815833"/>
          </a:xfrm>
          <a:prstGeom prst="rect">
            <a:avLst/>
          </a:prstGeom>
          <a:noFill/>
          <a:ln>
            <a:noFill/>
          </a:ln>
        </p:spPr>
      </p:pic>
      <p:sp>
        <p:nvSpPr>
          <p:cNvPr id="7" name="TextBox 6">
            <a:extLst>
              <a:ext uri="{FF2B5EF4-FFF2-40B4-BE49-F238E27FC236}">
                <a16:creationId xmlns:a16="http://schemas.microsoft.com/office/drawing/2014/main" id="{93AB162E-3E9D-4891-AB9C-BF5622F12AEC}"/>
              </a:ext>
            </a:extLst>
          </p:cNvPr>
          <p:cNvSpPr txBox="1"/>
          <p:nvPr/>
        </p:nvSpPr>
        <p:spPr>
          <a:xfrm>
            <a:off x="312089" y="297824"/>
            <a:ext cx="11064240" cy="1477328"/>
          </a:xfrm>
          <a:prstGeom prst="rect">
            <a:avLst/>
          </a:prstGeom>
          <a:noFill/>
        </p:spPr>
        <p:txBody>
          <a:bodyPr wrap="square">
            <a:spAutoFit/>
          </a:bodyPr>
          <a:lstStyle/>
          <a:p>
            <a:pPr algn="l" rtl="0"/>
            <a:r>
              <a:rPr lang="en-US" b="0" i="0" dirty="0">
                <a:solidFill>
                  <a:srgbClr val="282829"/>
                </a:solidFill>
                <a:effectLst/>
                <a:latin typeface="-apple-system"/>
              </a:rPr>
              <a:t>‘Antecedent’ means a noun that comes before a pronoun in a sentence. Antecedent and its pronoun must agree with each other. A few examples:</a:t>
            </a:r>
          </a:p>
          <a:p>
            <a:pPr algn="l" rtl="0"/>
            <a:r>
              <a:rPr lang="en-US" b="1" i="0" dirty="0">
                <a:solidFill>
                  <a:srgbClr val="282829"/>
                </a:solidFill>
                <a:effectLst/>
                <a:latin typeface="-apple-system"/>
              </a:rPr>
              <a:t>Vijay and Sujay </a:t>
            </a:r>
            <a:r>
              <a:rPr lang="en-US" b="0" i="0" dirty="0">
                <a:solidFill>
                  <a:srgbClr val="282829"/>
                </a:solidFill>
                <a:effectLst/>
                <a:latin typeface="-apple-system"/>
              </a:rPr>
              <a:t>lost </a:t>
            </a:r>
            <a:r>
              <a:rPr lang="en-US" b="1" i="0" dirty="0">
                <a:solidFill>
                  <a:srgbClr val="282829"/>
                </a:solidFill>
                <a:effectLst/>
                <a:latin typeface="-apple-system"/>
              </a:rPr>
              <a:t>their </a:t>
            </a:r>
            <a:r>
              <a:rPr lang="en-US" b="0" i="0" dirty="0">
                <a:solidFill>
                  <a:srgbClr val="282829"/>
                </a:solidFill>
                <a:effectLst/>
                <a:latin typeface="-apple-system"/>
              </a:rPr>
              <a:t>books. (Vijay and Sujay are compound antecedents of the pronoun ‘their’)</a:t>
            </a:r>
          </a:p>
          <a:p>
            <a:pPr algn="l" rtl="0"/>
            <a:r>
              <a:rPr lang="en-US" b="1" i="0" dirty="0">
                <a:solidFill>
                  <a:srgbClr val="282829"/>
                </a:solidFill>
                <a:effectLst/>
                <a:latin typeface="-apple-system"/>
              </a:rPr>
              <a:t>The boy </a:t>
            </a:r>
            <a:r>
              <a:rPr lang="en-US" b="0" i="0" dirty="0">
                <a:solidFill>
                  <a:srgbClr val="282829"/>
                </a:solidFill>
                <a:effectLst/>
                <a:latin typeface="-apple-system"/>
              </a:rPr>
              <a:t>took </a:t>
            </a:r>
            <a:r>
              <a:rPr lang="en-US" b="1" i="0" dirty="0">
                <a:solidFill>
                  <a:srgbClr val="282829"/>
                </a:solidFill>
                <a:effectLst/>
                <a:latin typeface="-apple-system"/>
              </a:rPr>
              <a:t>his </a:t>
            </a:r>
            <a:r>
              <a:rPr lang="en-US" b="0" i="0" dirty="0">
                <a:solidFill>
                  <a:srgbClr val="282829"/>
                </a:solidFill>
                <a:effectLst/>
                <a:latin typeface="-apple-system"/>
              </a:rPr>
              <a:t>exam yesterday. (‘The boy’ is the antecedent of ‘his’)</a:t>
            </a:r>
          </a:p>
          <a:p>
            <a:pPr algn="l" rtl="0"/>
            <a:r>
              <a:rPr lang="en-US" b="1" i="0" dirty="0">
                <a:solidFill>
                  <a:srgbClr val="282829"/>
                </a:solidFill>
                <a:effectLst/>
                <a:latin typeface="-apple-system"/>
              </a:rPr>
              <a:t>Martha </a:t>
            </a:r>
            <a:r>
              <a:rPr lang="en-US" b="0" i="0" dirty="0">
                <a:solidFill>
                  <a:srgbClr val="282829"/>
                </a:solidFill>
                <a:effectLst/>
                <a:latin typeface="-apple-system"/>
              </a:rPr>
              <a:t>visited </a:t>
            </a:r>
            <a:r>
              <a:rPr lang="en-US" b="1" i="0" dirty="0">
                <a:solidFill>
                  <a:srgbClr val="282829"/>
                </a:solidFill>
                <a:effectLst/>
                <a:latin typeface="-apple-system"/>
              </a:rPr>
              <a:t>her </a:t>
            </a:r>
            <a:r>
              <a:rPr lang="en-US" b="0" i="0" dirty="0">
                <a:solidFill>
                  <a:srgbClr val="282829"/>
                </a:solidFill>
                <a:effectLst/>
                <a:latin typeface="-apple-system"/>
              </a:rPr>
              <a:t>native place. (‘Martha’ is the antecedent of ‘her’)</a:t>
            </a:r>
          </a:p>
        </p:txBody>
      </p:sp>
      <p:pic>
        <p:nvPicPr>
          <p:cNvPr id="8" name="Picture 7">
            <a:extLst>
              <a:ext uri="{FF2B5EF4-FFF2-40B4-BE49-F238E27FC236}">
                <a16:creationId xmlns:a16="http://schemas.microsoft.com/office/drawing/2014/main" id="{64B8C2D5-478C-4D3F-80E5-B615FFE1F097}"/>
              </a:ext>
            </a:extLst>
          </p:cNvPr>
          <p:cNvPicPr>
            <a:picLocks noChangeAspect="1"/>
          </p:cNvPicPr>
          <p:nvPr/>
        </p:nvPicPr>
        <p:blipFill>
          <a:blip r:embed="rId3"/>
          <a:stretch>
            <a:fillRect/>
          </a:stretch>
        </p:blipFill>
        <p:spPr>
          <a:xfrm>
            <a:off x="312089" y="1888876"/>
            <a:ext cx="9496425" cy="455295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926</Words>
  <Application>Microsoft Office PowerPoint</Application>
  <PresentationFormat>Widescreen</PresentationFormat>
  <Paragraphs>190</Paragraphs>
  <Slides>20</Slides>
  <Notes>14</Notes>
  <HiddenSlides>0</HiddenSlides>
  <MMClips>1</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-apple-system</vt:lpstr>
      <vt:lpstr>Arial</vt:lpstr>
      <vt:lpstr>Arial Black</vt:lpstr>
      <vt:lpstr>Arial Rounded MT Bold</vt:lpstr>
      <vt:lpstr>Calibri</vt:lpstr>
      <vt:lpstr>Calibri Light</vt:lpstr>
      <vt:lpstr>Courier New</vt:lpstr>
      <vt:lpstr>Tahoma</vt:lpstr>
      <vt:lpstr>Times New Roman</vt:lpstr>
      <vt:lpstr>Wingdings</vt:lpstr>
      <vt:lpstr>Office Theme</vt:lpstr>
      <vt:lpstr>PowerPoint Presentation</vt:lpstr>
      <vt:lpstr>PowerPoint Presentation</vt:lpstr>
      <vt:lpstr>What are Pronouns?  </vt:lpstr>
      <vt:lpstr>Why do we need pronouns? </vt:lpstr>
      <vt:lpstr>Pronouns  </vt:lpstr>
      <vt:lpstr>What are pronouns?</vt:lpstr>
      <vt:lpstr>Example: </vt:lpstr>
      <vt:lpstr>Example: </vt:lpstr>
      <vt:lpstr>PowerPoint Presentation</vt:lpstr>
      <vt:lpstr>Types of Pronouns</vt:lpstr>
      <vt:lpstr>1. Personal Pronouns </vt:lpstr>
      <vt:lpstr>PowerPoint Presentation</vt:lpstr>
      <vt:lpstr>PowerPoint Presentation</vt:lpstr>
      <vt:lpstr>2. Possessive Pronouns</vt:lpstr>
      <vt:lpstr>PowerPoint Presentation</vt:lpstr>
      <vt:lpstr>3. Indefinite Pronouns</vt:lpstr>
      <vt:lpstr>PowerPoint Presentation</vt:lpstr>
      <vt:lpstr>PowerPoint Presentation</vt:lpstr>
      <vt:lpstr>4. Reflexive pronouns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4</cp:revision>
  <cp:lastPrinted>2021-05-30T16:43:16Z</cp:lastPrinted>
  <dcterms:created xsi:type="dcterms:W3CDTF">2021-05-30T16:40:46Z</dcterms:created>
  <dcterms:modified xsi:type="dcterms:W3CDTF">2021-08-10T16:46:50Z</dcterms:modified>
</cp:coreProperties>
</file>