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5" r:id="rId3"/>
    <p:sldId id="264" r:id="rId4"/>
    <p:sldId id="268" r:id="rId5"/>
    <p:sldId id="260" r:id="rId6"/>
    <p:sldId id="277" r:id="rId7"/>
    <p:sldId id="278" r:id="rId8"/>
    <p:sldId id="280" r:id="rId9"/>
    <p:sldId id="284" r:id="rId10"/>
    <p:sldId id="285" r:id="rId11"/>
    <p:sldId id="267" r:id="rId12"/>
    <p:sldId id="258" r:id="rId13"/>
    <p:sldId id="287" r:id="rId14"/>
    <p:sldId id="28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4EEEC-02A6-42A3-90C0-957731AA1156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6D7E6-7A05-470F-B863-0268D8FDD9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39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CF8D-DBE0-4A75-9786-4AA0D4364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706A6-56C5-496F-9BCA-C11B1EBFB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DC72D-667E-4C2A-B139-D7523534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279E-8C7A-4E13-AC2D-B7617C3F875D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33E4A-6CBB-4045-A6FD-C7FD05EA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13E40-2C67-4148-ABC6-4E65A6CB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1CB-0069-475D-9071-DBCCF9958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38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32F2-FF2A-4BDB-B1FF-9B764D6B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F8039-B18F-4EC4-8386-C275C05C4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86EEF-3839-41C7-80E1-18189449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279E-8C7A-4E13-AC2D-B7617C3F875D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4FB0-4B9E-4C45-9A92-394C68FE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BB2EC-4FCD-40B1-B98B-F764728C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1CB-0069-475D-9071-DBCCF9958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58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39536C-08B4-48EA-AADD-C7825B882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9C441-5511-4458-BFA5-4FA8A61E6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5C18A-ED31-44E4-B684-D3788489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279E-8C7A-4E13-AC2D-B7617C3F875D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1D3AD-105A-44C7-96EB-5287E7F9E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9AF87-C07E-4BEC-9B60-FE371251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1CB-0069-475D-9071-DBCCF9958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64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346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B845CEF7-DA7F-4A48-8445-0901D4A9CBB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734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B845CEF7-DA7F-4A48-8445-0901D4A9CBB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88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84B9E-EFF0-44EE-9CAD-09659D7B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6AAD-3E82-4245-92BB-605A87BC2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AA978-2AEB-4E34-809C-D3550DC1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279E-8C7A-4E13-AC2D-B7617C3F875D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FEAC3-5633-4CF7-A3B4-15F6E06A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1F798-F441-4B88-B3D8-A8E04FC3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1CB-0069-475D-9071-DBCCF9958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89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6334-B836-47F8-80FD-1BB5D8B4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F4D75-D25B-4D8E-B28E-45E5AC993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C1C0C-2791-49D1-9AF7-5534B467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279E-8C7A-4E13-AC2D-B7617C3F875D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43AEF-4088-4977-8D75-0733EE6B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3C885-5A38-41A5-A8E9-21D7E18B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1CB-0069-475D-9071-DBCCF9958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48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9BC5-DB80-4058-9B32-D8C897E8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CD01-BF49-49FA-889A-535A5B18A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203E2-90C7-44D0-B9A8-1BACEDC79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1F12A-CB7F-4D79-A075-0A2A2251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279E-8C7A-4E13-AC2D-B7617C3F875D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044DF-CA83-4A64-BEC9-9E381AC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466BA-313F-4597-8713-08113267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1CB-0069-475D-9071-DBCCF9958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81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F8BE-5EF7-4792-949E-EF92E3FE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FB397-FCDA-4F88-8118-404446E6E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64A1E-80CB-421F-A3A8-8A63083C1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2D039-4D70-44DF-9193-C5CE4D61F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72814-CA25-4CBA-8161-B294CD699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D4311D-5730-4171-A842-81CD3DDE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279E-8C7A-4E13-AC2D-B7617C3F875D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5EF49-CB12-4B53-9785-9A3CB225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A8624-9743-4ABC-83B4-7E05A5AA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1CB-0069-475D-9071-DBCCF9958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157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765D-652A-4879-891B-5FFC1AEF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B949D-2991-4CC5-8EDD-A5DBB147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279E-8C7A-4E13-AC2D-B7617C3F875D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BC170-A93B-47FB-9BEB-E1B41A8D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D699A-D63D-4C12-AD3D-F115F311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1CB-0069-475D-9071-DBCCF9958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774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655DD-7986-4BF9-9229-D43CF365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279E-8C7A-4E13-AC2D-B7617C3F875D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5D1DD-66B6-49E6-8A7D-2AF648B7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69E59-66E5-4228-9A02-A56AAE3A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1CB-0069-475D-9071-DBCCF9958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718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2F17-72AC-40A0-9ED7-E36362AD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0DDE7-DED8-4250-A9B9-7F9D03ECC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01211-535E-43DD-93DE-C7B5E25B8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210F7-00ED-4B7C-8950-F5CA1838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279E-8C7A-4E13-AC2D-B7617C3F875D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9EED0-D08B-4CF4-9E5C-6ACA340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925A9-0B53-4A4E-8612-F22BCAF9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1CB-0069-475D-9071-DBCCF9958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37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AD44-73C9-4F76-922F-1C41E395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783B1-8EBA-42E6-9741-212C9C8D4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CA2C0-EC46-4757-9288-6560B29AB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8DA22-C03F-4317-BF1D-6816EA23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279E-8C7A-4E13-AC2D-B7617C3F875D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3D1F2-3FEB-43E0-AF98-4A3B9406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27444-A579-4CE9-8231-E2674D1B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1CB-0069-475D-9071-DBCCF9958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87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1B283-95A5-4358-BEDD-4206D8A7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40987-624B-4A8D-84A0-F3CB276E3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7406A-C48B-434F-B903-7A090AF14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279E-8C7A-4E13-AC2D-B7617C3F875D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FB46C-C6D5-45AE-AED9-F9E72B5DA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66B8C-B25E-4503-A6B4-05CEA9BFB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C1CB-0069-475D-9071-DBCCF9958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1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79384"/>
            <a:ext cx="12192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901" y="285634"/>
            <a:ext cx="2104535" cy="104476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296900" y="1330400"/>
            <a:ext cx="11684000" cy="37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endParaRPr lang="en-IN" sz="4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3100"/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lang="en" sz="4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3100"/>
            </a:pPr>
            <a:r>
              <a:rPr lang="en-US" sz="33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STD-VI</a:t>
            </a:r>
          </a:p>
        </p:txBody>
      </p:sp>
      <p:sp>
        <p:nvSpPr>
          <p:cNvPr id="57" name="Google Shape;57;p1"/>
          <p:cNvSpPr txBox="1"/>
          <p:nvPr/>
        </p:nvSpPr>
        <p:spPr>
          <a:xfrm>
            <a:off x="7832367" y="131167"/>
            <a:ext cx="4234800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2962900" y="3428984"/>
            <a:ext cx="6352000" cy="1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" sz="18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</a:t>
            </a:r>
            <a:r>
              <a:rPr lang="en" sz="2400" b="1" dirty="0"/>
              <a:t>: ENGLISH</a:t>
            </a:r>
          </a:p>
          <a:p>
            <a:pPr>
              <a:buClr>
                <a:srgbClr val="000000"/>
              </a:buClr>
              <a:buSzPts val="1400"/>
            </a:pPr>
            <a:r>
              <a:rPr lang="en" sz="18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</a:t>
            </a:r>
          </a:p>
          <a:p>
            <a:pPr>
              <a:buClr>
                <a:srgbClr val="000000"/>
              </a:buClr>
              <a:buSzPts val="1400"/>
            </a:pPr>
            <a:r>
              <a:rPr lang="en" sz="2400" b="1" dirty="0"/>
              <a:t>PERIOD NUMBER : 1</a:t>
            </a:r>
            <a:endParaRPr lang="en-IN" sz="1867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-IN" sz="18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:DETERMINERS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E586-46EF-49E3-ADDE-04457288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89022"/>
            <a:ext cx="11360800" cy="815833"/>
          </a:xfrm>
        </p:spPr>
        <p:txBody>
          <a:bodyPr/>
          <a:lstStyle/>
          <a:p>
            <a:endParaRPr lang="en-IN" sz="4267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267D0-CA0D-4F4A-8421-842BC8EA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66191"/>
            <a:ext cx="11360800" cy="5502787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 </a:t>
            </a:r>
          </a:p>
          <a:p>
            <a:pPr marL="152396" indent="0">
              <a:buNone/>
            </a:pPr>
            <a:r>
              <a:rPr lang="en-US" sz="1800" dirty="0">
                <a:cs typeface="Calibri" panose="020F0502020204030204" pitchFamily="34" charset="0"/>
              </a:rPr>
              <a:t>We use the general determiner any with a singular noun or an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uncountable</a:t>
            </a:r>
            <a:r>
              <a:rPr lang="en-US" sz="1800" dirty="0">
                <a:cs typeface="Calibri" panose="020F0502020204030204" pitchFamily="34" charset="0"/>
              </a:rPr>
              <a:t> noun when we are talking about all of those people or things:</a:t>
            </a:r>
          </a:p>
          <a:p>
            <a:pPr marL="152396" indent="0">
              <a:buNone/>
            </a:pPr>
            <a:endParaRPr lang="en-US" sz="1800" dirty="0">
              <a:cs typeface="Calibri" panose="020F0502020204030204" pitchFamily="34" charset="0"/>
            </a:endParaRPr>
          </a:p>
          <a:p>
            <a:pPr marL="152396" indent="0">
              <a:buNone/>
            </a:pPr>
            <a:r>
              <a:rPr lang="en-US" sz="1800" dirty="0">
                <a:cs typeface="Calibri" panose="020F0502020204030204" pitchFamily="34" charset="0"/>
              </a:rPr>
              <a:t>It's very easy. Any child can do it. = All children can do it.</a:t>
            </a:r>
          </a:p>
          <a:p>
            <a:pPr marL="152396" indent="0">
              <a:buNone/>
            </a:pPr>
            <a:r>
              <a:rPr lang="en-US" sz="1800" dirty="0">
                <a:cs typeface="Calibri" panose="020F0502020204030204" pitchFamily="34" charset="0"/>
              </a:rPr>
              <a:t>With a full license you are allowed to drive any car. = all cars</a:t>
            </a:r>
          </a:p>
          <a:p>
            <a:pPr marL="152396" indent="0">
              <a:buNone/>
            </a:pPr>
            <a:r>
              <a:rPr lang="en-US" sz="1800" dirty="0">
                <a:cs typeface="Calibri" panose="020F0502020204030204" pitchFamily="34" charset="0"/>
              </a:rPr>
              <a:t>I like bananas, oranges, apples – any fruit. = all kinds of fruit</a:t>
            </a:r>
          </a:p>
          <a:p>
            <a:pPr marL="152396" indent="0">
              <a:buNone/>
            </a:pPr>
            <a:endParaRPr lang="en-US" sz="1800" dirty="0">
              <a:cs typeface="Calibri" panose="020F0502020204030204" pitchFamily="34" charset="0"/>
            </a:endParaRPr>
          </a:p>
          <a:p>
            <a:pPr marL="152396" indent="0">
              <a:buNone/>
            </a:pPr>
            <a:r>
              <a:rPr lang="en-US" sz="1800" dirty="0">
                <a:cs typeface="Calibri" panose="020F0502020204030204" pitchFamily="34" charset="0"/>
              </a:rPr>
              <a:t>(Note that any is also used as a quantifier in negative and interrogative sentences.)</a:t>
            </a:r>
          </a:p>
          <a:p>
            <a:pPr marL="152396" indent="0">
              <a:buNone/>
            </a:pPr>
            <a:endParaRPr lang="en-US" sz="1800" dirty="0">
              <a:cs typeface="Calibri" panose="020F0502020204030204" pitchFamily="34" charset="0"/>
            </a:endParaRPr>
          </a:p>
          <a:p>
            <a:pPr marL="152396" indent="0">
              <a:buNone/>
            </a:pPr>
            <a:r>
              <a:rPr lang="en-US" sz="1800" dirty="0">
                <a:cs typeface="Calibri" panose="020F0502020204030204" pitchFamily="34" charset="0"/>
              </a:rPr>
              <a:t>We use the general determiner another to talk about an additional person or thing:</a:t>
            </a:r>
          </a:p>
          <a:p>
            <a:pPr marL="152396" indent="0">
              <a:buNone/>
            </a:pPr>
            <a:endParaRPr lang="en-US" sz="1800" dirty="0">
              <a:cs typeface="Calibri" panose="020F0502020204030204" pitchFamily="34" charset="0"/>
            </a:endParaRPr>
          </a:p>
          <a:p>
            <a:pPr marL="152396" indent="0">
              <a:buNone/>
            </a:pPr>
            <a:r>
              <a:rPr lang="en-US" sz="1800" dirty="0">
                <a:cs typeface="Calibri" panose="020F0502020204030204" pitchFamily="34" charset="0"/>
              </a:rPr>
              <a:t>Would you like another glass of juice?</a:t>
            </a:r>
          </a:p>
          <a:p>
            <a:pPr marL="152396" indent="0">
              <a:buNone/>
            </a:pPr>
            <a:endParaRPr lang="en-US" sz="1800" dirty="0">
              <a:cs typeface="Calibri" panose="020F0502020204030204" pitchFamily="34" charset="0"/>
            </a:endParaRPr>
          </a:p>
          <a:p>
            <a:pPr marL="152396" indent="0">
              <a:buNone/>
            </a:pPr>
            <a:r>
              <a:rPr lang="en-US" sz="1800" dirty="0">
                <a:cs typeface="Calibri" panose="020F0502020204030204" pitchFamily="34" charset="0"/>
              </a:rPr>
              <a:t>The plural form of another is other: </a:t>
            </a:r>
          </a:p>
          <a:p>
            <a:pPr marL="152396" indent="0">
              <a:buNone/>
            </a:pPr>
            <a:endParaRPr lang="en-US" sz="1800" dirty="0">
              <a:cs typeface="Calibri" panose="020F0502020204030204" pitchFamily="34" charset="0"/>
            </a:endParaRPr>
          </a:p>
          <a:p>
            <a:pPr marL="152396" indent="0">
              <a:buNone/>
            </a:pPr>
            <a:r>
              <a:rPr lang="en-US" sz="1800" dirty="0">
                <a:cs typeface="Calibri" panose="020F0502020204030204" pitchFamily="34" charset="0"/>
              </a:rPr>
              <a:t>I spoke to John, Helen and a few other friends.</a:t>
            </a:r>
          </a:p>
          <a:p>
            <a:pPr marL="152396" indent="0">
              <a:buNone/>
            </a:pPr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63;p2">
            <a:extLst>
              <a:ext uri="{FF2B5EF4-FFF2-40B4-BE49-F238E27FC236}">
                <a16:creationId xmlns:a16="http://schemas.microsoft.com/office/drawing/2014/main" id="{84638214-24DA-4F1A-978C-9263886531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Jhalkari Bai: 5 Mysterious Facts About Another Rani Lakshmibai - Realbharat  | Martial arts, Martial arts women, Martial">
            <a:extLst>
              <a:ext uri="{FF2B5EF4-FFF2-40B4-BE49-F238E27FC236}">
                <a16:creationId xmlns:a16="http://schemas.microsoft.com/office/drawing/2014/main" id="{40F63231-CC78-474B-818C-388E27700F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4093022062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281305" y="304800"/>
            <a:ext cx="835469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Pre-determiners: </a:t>
            </a:r>
            <a:r>
              <a:rPr lang="en-US" sz="2000" b="0" dirty="0">
                <a:latin typeface="Times New Roman" panose="02020603050405020304" pitchFamily="18" charset="0"/>
                <a:ea typeface="SimSun" panose="02010600030101010101" pitchFamily="2" charset="-122"/>
              </a:rPr>
              <a:t>Pre-determiners are the words which occur before a determiner to limit the meaning of a noun:</a:t>
            </a:r>
          </a:p>
          <a:p>
            <a:pPr indent="0"/>
            <a:endParaRPr lang="en-US" sz="2000" dirty="0"/>
          </a:p>
          <a:p>
            <a:pPr indent="0"/>
            <a:endParaRPr lang="en-US" sz="2000" dirty="0"/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01955" y="1294130"/>
            <a:ext cx="6012180" cy="725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281305" y="1957705"/>
            <a:ext cx="6870065" cy="1118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281305" y="3684905"/>
            <a:ext cx="714629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Articles</a:t>
            </a:r>
            <a:r>
              <a:rPr lang="en-US" sz="2000" b="0" dirty="0">
                <a:latin typeface="Times New Roman" panose="02020603050405020304" pitchFamily="18" charset="0"/>
                <a:ea typeface="SimSun" panose="02010600030101010101" pitchFamily="2" charset="-122"/>
              </a:rPr>
              <a:t>: The article system in English consists of the definite article ‘the’ and the indefinite article 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‘a</a:t>
            </a:r>
            <a:r>
              <a:rPr lang="en-US" sz="2000" b="0" dirty="0">
                <a:latin typeface="Times New Roman" panose="02020603050405020304" pitchFamily="18" charset="0"/>
                <a:ea typeface="SimSun" panose="02010600030101010101" pitchFamily="2" charset="-122"/>
              </a:rPr>
              <a:t>’ or ‘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an</a:t>
            </a:r>
            <a:r>
              <a:rPr lang="en-IN" alt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'</a:t>
            </a:r>
            <a:r>
              <a:rPr lang="en-IN" altLang="en-US" sz="2000" b="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000" b="0" dirty="0">
                <a:latin typeface="Times New Roman" panose="02020603050405020304" pitchFamily="18" charset="0"/>
                <a:ea typeface="SimSun" panose="02010600030101010101" pitchFamily="2" charset="-122"/>
              </a:rPr>
              <a:t>We can think of nouns in a specific or general way. When we refer to particular people or things or something that has already been mentioned or can be understood, we use the definite article 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‘the</a:t>
            </a:r>
            <a:r>
              <a:rPr lang="en-US" sz="2000" b="0" dirty="0">
                <a:latin typeface="Times New Roman" panose="02020603050405020304" pitchFamily="18" charset="0"/>
                <a:ea typeface="SimSun" panose="02010600030101010101" pitchFamily="2" charset="-122"/>
              </a:rPr>
              <a:t>’. When we refer to singular nouns for the first time, or refer to things in a general way, we use the indefinite article ‘a’ or ‘an’.</a:t>
            </a:r>
            <a:endParaRPr lang="en-US" sz="2000" dirty="0"/>
          </a:p>
        </p:txBody>
      </p:sp>
      <p:pic>
        <p:nvPicPr>
          <p:cNvPr id="6" name="Google Shape;63;p2">
            <a:extLst>
              <a:ext uri="{FF2B5EF4-FFF2-40B4-BE49-F238E27FC236}">
                <a16:creationId xmlns:a16="http://schemas.microsoft.com/office/drawing/2014/main" id="{7CC19E25-CE7C-463D-9674-32408E8954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-2147482612" descr="IMG_256"/>
          <p:cNvPicPr>
            <a:picLocks noChangeAspect="1"/>
          </p:cNvPicPr>
          <p:nvPr/>
        </p:nvPicPr>
        <p:blipFill>
          <a:blip r:embed="rId2"/>
          <a:srcRect l="-17053" t="68941"/>
          <a:stretch>
            <a:fillRect/>
          </a:stretch>
        </p:blipFill>
        <p:spPr>
          <a:xfrm>
            <a:off x="-45085" y="288608"/>
            <a:ext cx="8990302" cy="2417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700212" y="3377241"/>
            <a:ext cx="7648658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1" dirty="0">
                <a:solidFill>
                  <a:srgbClr val="333333"/>
                </a:solidFill>
              </a:rPr>
              <a:t>A-</a:t>
            </a:r>
            <a:r>
              <a:rPr lang="en-US" b="0" dirty="0">
                <a:solidFill>
                  <a:srgbClr val="333333"/>
                </a:solidFill>
              </a:rPr>
              <a:t> Used before singular countable nouns beginning with consonant sound.</a:t>
            </a:r>
          </a:p>
          <a:p>
            <a:pPr indent="0"/>
            <a:r>
              <a:rPr lang="en-US" b="0" dirty="0">
                <a:solidFill>
                  <a:srgbClr val="333333"/>
                </a:solidFill>
              </a:rPr>
              <a:t>Example- a one-eyed man, a unique place, a European, a University, a Mango etc.</a:t>
            </a:r>
            <a:endParaRPr lang="en-US" b="1" dirty="0">
              <a:solidFill>
                <a:srgbClr val="333333"/>
              </a:solidFill>
            </a:endParaRPr>
          </a:p>
          <a:p>
            <a:pPr indent="0"/>
            <a:r>
              <a:rPr lang="en-US" b="1" dirty="0">
                <a:solidFill>
                  <a:srgbClr val="333333"/>
                </a:solidFill>
              </a:rPr>
              <a:t>An</a:t>
            </a:r>
            <a:r>
              <a:rPr lang="en-US" b="0" dirty="0">
                <a:solidFill>
                  <a:srgbClr val="333333"/>
                </a:solidFill>
              </a:rPr>
              <a:t>– Used before singular countable nouns beginning with vowel sound.</a:t>
            </a:r>
          </a:p>
          <a:p>
            <a:pPr indent="0"/>
            <a:r>
              <a:rPr lang="en-US" b="0" dirty="0">
                <a:solidFill>
                  <a:srgbClr val="333333"/>
                </a:solidFill>
              </a:rPr>
              <a:t>Example- an Indian, an hour, an umbrella, an honest boy (Mute ‗h‘)</a:t>
            </a:r>
          </a:p>
          <a:p>
            <a:pPr indent="0"/>
            <a:endParaRPr lang="en-US" b="0" dirty="0">
              <a:solidFill>
                <a:srgbClr val="333333"/>
              </a:solidFill>
            </a:endParaRPr>
          </a:p>
          <a:p>
            <a:pPr indent="0"/>
            <a:endParaRPr lang="en-US" b="1" dirty="0">
              <a:solidFill>
                <a:srgbClr val="333333"/>
              </a:solidFill>
            </a:endParaRPr>
          </a:p>
          <a:p>
            <a:pPr indent="0"/>
            <a:r>
              <a:rPr lang="en-US" b="1" dirty="0">
                <a:solidFill>
                  <a:srgbClr val="333333"/>
                </a:solidFill>
              </a:rPr>
              <a:t>Definite article (the) –</a:t>
            </a:r>
            <a:r>
              <a:rPr lang="en-US" b="0" dirty="0">
                <a:solidFill>
                  <a:srgbClr val="333333"/>
                </a:solidFill>
              </a:rPr>
              <a:t> Used before both countable and uncountable nouns.</a:t>
            </a:r>
            <a:endParaRPr lang="en-US" b="1" dirty="0">
              <a:solidFill>
                <a:srgbClr val="333333"/>
              </a:solidFill>
            </a:endParaRPr>
          </a:p>
          <a:p>
            <a:pPr indent="0"/>
            <a:r>
              <a:rPr lang="en-US" b="1" dirty="0">
                <a:solidFill>
                  <a:srgbClr val="333333"/>
                </a:solidFill>
              </a:rPr>
              <a:t>Usage:-</a:t>
            </a:r>
          </a:p>
          <a:p>
            <a:pPr indent="0"/>
            <a:r>
              <a:rPr lang="en-US" b="1" dirty="0">
                <a:solidFill>
                  <a:srgbClr val="333333"/>
                </a:solidFill>
              </a:rPr>
              <a:t>1- When we talk about something for the second time in the same context or anything qualified by a phrase.</a:t>
            </a:r>
            <a:endParaRPr lang="en-US" dirty="0"/>
          </a:p>
        </p:txBody>
      </p:sp>
      <p:pic>
        <p:nvPicPr>
          <p:cNvPr id="4" name="Google Shape;63;p2">
            <a:extLst>
              <a:ext uri="{FF2B5EF4-FFF2-40B4-BE49-F238E27FC236}">
                <a16:creationId xmlns:a16="http://schemas.microsoft.com/office/drawing/2014/main" id="{2994A4CE-B24A-4227-97E0-C766FACDF6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-2147482609" descr="IMG_257"/>
          <p:cNvPicPr>
            <a:picLocks noChangeAspect="1"/>
          </p:cNvPicPr>
          <p:nvPr/>
        </p:nvPicPr>
        <p:blipFill>
          <a:blip r:embed="rId2"/>
          <a:srcRect l="-160" t="-250" r="-4035" b="39168"/>
          <a:stretch>
            <a:fillRect/>
          </a:stretch>
        </p:blipFill>
        <p:spPr>
          <a:xfrm>
            <a:off x="997585" y="187325"/>
            <a:ext cx="8120380" cy="5899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Google Shape;63;p2">
            <a:extLst>
              <a:ext uri="{FF2B5EF4-FFF2-40B4-BE49-F238E27FC236}">
                <a16:creationId xmlns:a16="http://schemas.microsoft.com/office/drawing/2014/main" id="{2AF9EEC4-5FF6-4384-B564-FD9BAB8754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-2147482609" descr="IMG_257"/>
          <p:cNvPicPr>
            <a:picLocks noChangeAspect="1"/>
          </p:cNvPicPr>
          <p:nvPr/>
        </p:nvPicPr>
        <p:blipFill>
          <a:blip r:embed="rId2"/>
          <a:srcRect t="60421" r="-602"/>
          <a:stretch>
            <a:fillRect/>
          </a:stretch>
        </p:blipFill>
        <p:spPr>
          <a:xfrm>
            <a:off x="952718" y="244199"/>
            <a:ext cx="8729345" cy="40288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Google Shape;63;p2">
            <a:extLst>
              <a:ext uri="{FF2B5EF4-FFF2-40B4-BE49-F238E27FC236}">
                <a16:creationId xmlns:a16="http://schemas.microsoft.com/office/drawing/2014/main" id="{5AC37237-E996-45A3-BCE0-BBA4DBCDAE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A40A59-50DE-4452-B49E-D341D914E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31" y="1164127"/>
            <a:ext cx="8344588" cy="4792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04E55E-D822-4531-B2CD-90E39A395F25}"/>
              </a:ext>
            </a:extLst>
          </p:cNvPr>
          <p:cNvSpPr/>
          <p:nvPr/>
        </p:nvSpPr>
        <p:spPr>
          <a:xfrm>
            <a:off x="702365" y="6427304"/>
            <a:ext cx="7991061" cy="3313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HOME-ASSIGNMENT: Exercise 1, Page 33,one page handwriting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5333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363567" y="355353"/>
            <a:ext cx="11584400" cy="1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SzPts val="2200"/>
            </a:pPr>
            <a:r>
              <a:rPr lang="en-US" sz="426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EXPECTED LEARNING OUTCOMES</a:t>
            </a:r>
            <a:endParaRPr sz="4267" b="1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597995" y="1175042"/>
            <a:ext cx="11349972" cy="547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Calibri" pitchFamily="34" charset="0"/>
                <a:ea typeface="Arial" panose="020B0604020202020204" pitchFamily="34" charset="0"/>
                <a:cs typeface="Calibri" pitchFamily="34" charset="0"/>
              </a:rPr>
              <a:t>General Objective: -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Calibri" pitchFamily="34" charset="0"/>
                <a:ea typeface="Arial" panose="020B0604020202020204" pitchFamily="34" charset="0"/>
                <a:cs typeface="Calibri" pitchFamily="34" charset="0"/>
              </a:rPr>
              <a:t>1. Students will understand the meaning of determiners.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Calibri" pitchFamily="34" charset="0"/>
                <a:ea typeface="Arial" panose="020B0604020202020204" pitchFamily="34" charset="0"/>
                <a:cs typeface="Calibri" pitchFamily="34" charset="0"/>
              </a:rPr>
              <a:t>2. They will learn different types of determiners.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Calibri" pitchFamily="34" charset="0"/>
                <a:ea typeface="Arial" panose="020B0604020202020204" pitchFamily="34" charset="0"/>
                <a:cs typeface="Calibri" pitchFamily="34" charset="0"/>
              </a:rPr>
              <a:t>3. They will learn the ways in which they work in sentences.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Calibri" pitchFamily="34" charset="0"/>
              <a:ea typeface="Arial" panose="020B0604020202020204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Calibri" pitchFamily="34" charset="0"/>
                <a:ea typeface="Arial" panose="020B0604020202020204" pitchFamily="34" charset="0"/>
                <a:cs typeface="Calibri" pitchFamily="34" charset="0"/>
              </a:rPr>
              <a:t>Specific or Extended objectives: -</a:t>
            </a:r>
          </a:p>
          <a:p>
            <a:pPr marL="457189" indent="-457189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latin typeface="Calibri" pitchFamily="34" charset="0"/>
                <a:ea typeface="Arial" panose="020B0604020202020204" pitchFamily="34" charset="0"/>
                <a:cs typeface="Calibri" pitchFamily="34" charset="0"/>
              </a:rPr>
              <a:t>Know that a determiner appears before a noun (and its adjectives) to help us identify which person or thing the sentence is about, or how much or how many of them there are</a:t>
            </a:r>
          </a:p>
          <a:p>
            <a:pPr marL="457189" indent="-457189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latin typeface="Calibri" pitchFamily="34" charset="0"/>
                <a:ea typeface="Arial" panose="020B0604020202020204" pitchFamily="34" charset="0"/>
                <a:cs typeface="Calibri" pitchFamily="34" charset="0"/>
              </a:rPr>
              <a:t>Identify determiners within sentences</a:t>
            </a:r>
          </a:p>
          <a:p>
            <a:pPr marL="457189" indent="-457189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latin typeface="Calibri" pitchFamily="34" charset="0"/>
                <a:ea typeface="Arial" panose="020B0604020202020204" pitchFamily="34" charset="0"/>
                <a:cs typeface="Calibri" pitchFamily="34" charset="0"/>
              </a:rPr>
              <a:t>Use determiners accurately within sentences</a:t>
            </a:r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64571B73-9D23-4274-B107-556A2B30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dirty="0">
                <a:solidFill>
                  <a:srgbClr val="FF0000"/>
                </a:solidFill>
                <a:latin typeface="Twinkl" pitchFamily="2" charset="0"/>
              </a:rPr>
              <a:t>What Can You See?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3C037789-159B-4D08-9506-54C2F0D59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1262064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this scene. Talk to your partner and tell them what you can see.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442BDBE2-AB45-471A-B2A2-E23D25B65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841501"/>
            <a:ext cx="57975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63;p2">
            <a:extLst>
              <a:ext uri="{FF2B5EF4-FFF2-40B4-BE49-F238E27FC236}">
                <a16:creationId xmlns:a16="http://schemas.microsoft.com/office/drawing/2014/main" id="{A71B3A55-0077-4D47-A0B3-B1D9FD7510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27816029-2AF7-445C-83DF-27AFA3D8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dirty="0">
                <a:solidFill>
                  <a:srgbClr val="FF0000"/>
                </a:solidFill>
                <a:latin typeface="Twinkl" pitchFamily="2" charset="0"/>
              </a:rPr>
              <a:t>What Can You See?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5B5D9261-EA6F-4F33-B84D-FEA615E28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1262063"/>
            <a:ext cx="76327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>
              <a:defRPr/>
            </a:pPr>
            <a:r>
              <a:rPr lang="en-GB" altLang="en-US" dirty="0"/>
              <a:t>Whilst you have been speaking, you have been using </a:t>
            </a:r>
            <a:r>
              <a:rPr lang="en-GB" altLang="en-US" b="1" dirty="0">
                <a:solidFill>
                  <a:schemeClr val="accent5"/>
                </a:solidFill>
              </a:rPr>
              <a:t>determiners</a:t>
            </a:r>
            <a:r>
              <a:rPr lang="en-GB" altLang="en-US" dirty="0"/>
              <a:t> before your nouns. </a:t>
            </a:r>
            <a:r>
              <a:rPr lang="en-GB" altLang="en-US" b="1" dirty="0">
                <a:solidFill>
                  <a:schemeClr val="accent5"/>
                </a:solidFill>
              </a:rPr>
              <a:t>Determiners</a:t>
            </a:r>
            <a:r>
              <a:rPr lang="en-GB" altLang="en-US" dirty="0"/>
              <a:t> come before nouns (or noun phrases) to introduce the noun and give the reader important information about them. 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A2345BCB-02DB-431A-AFFC-844131561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2343150"/>
            <a:ext cx="530225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">
            <a:extLst>
              <a:ext uri="{FF2B5EF4-FFF2-40B4-BE49-F238E27FC236}">
                <a16:creationId xmlns:a16="http://schemas.microsoft.com/office/drawing/2014/main" id="{4EACACD5-2B59-421F-90D2-7F9A03C2F437}"/>
              </a:ext>
            </a:extLst>
          </p:cNvPr>
          <p:cNvSpPr/>
          <p:nvPr/>
        </p:nvSpPr>
        <p:spPr>
          <a:xfrm>
            <a:off x="4191001" y="2535239"/>
            <a:ext cx="485775" cy="485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accent4"/>
                </a:solidFill>
              </a:rPr>
              <a:t>1</a:t>
            </a:r>
          </a:p>
        </p:txBody>
      </p:sp>
      <p:grpSp>
        <p:nvGrpSpPr>
          <p:cNvPr id="6" name="Next to">
            <a:extLst>
              <a:ext uri="{FF2B5EF4-FFF2-40B4-BE49-F238E27FC236}">
                <a16:creationId xmlns:a16="http://schemas.microsoft.com/office/drawing/2014/main" id="{75743292-EA13-43A8-AD7C-F638C5A6DDA8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535239"/>
            <a:ext cx="2203450" cy="485775"/>
            <a:chOff x="2071937" y="5765203"/>
            <a:chExt cx="2202770" cy="4860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C5D7F9-D9B3-4ABF-8FA8-D7A96F94C04F}"/>
                </a:ext>
              </a:extLst>
            </p:cNvPr>
            <p:cNvSpPr/>
            <p:nvPr/>
          </p:nvSpPr>
          <p:spPr>
            <a:xfrm>
              <a:off x="2667066" y="5789028"/>
              <a:ext cx="1607641" cy="433617"/>
            </a:xfrm>
            <a:prstGeom prst="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accent5"/>
                  </a:solidFill>
                </a:rPr>
                <a:t>an</a:t>
              </a:r>
              <a:r>
                <a:rPr lang="en-GB" dirty="0">
                  <a:solidFill>
                    <a:schemeClr val="tx1"/>
                  </a:solidFill>
                </a:rPr>
                <a:t> angel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20D1AB-4134-4241-B62F-6B120C8C3CE2}"/>
                </a:ext>
              </a:extLst>
            </p:cNvPr>
            <p:cNvSpPr/>
            <p:nvPr/>
          </p:nvSpPr>
          <p:spPr>
            <a:xfrm>
              <a:off x="2071937" y="5765203"/>
              <a:ext cx="485625" cy="486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accent4"/>
                  </a:solidFill>
                </a:rPr>
                <a:t>×</a:t>
              </a:r>
            </a:p>
          </p:txBody>
        </p:sp>
      </p:grpSp>
      <p:sp>
        <p:nvSpPr>
          <p:cNvPr id="13" name="1">
            <a:extLst>
              <a:ext uri="{FF2B5EF4-FFF2-40B4-BE49-F238E27FC236}">
                <a16:creationId xmlns:a16="http://schemas.microsoft.com/office/drawing/2014/main" id="{A733CAF4-2ACC-4BA9-A167-D1405192CB51}"/>
              </a:ext>
            </a:extLst>
          </p:cNvPr>
          <p:cNvSpPr/>
          <p:nvPr/>
        </p:nvSpPr>
        <p:spPr>
          <a:xfrm>
            <a:off x="3508376" y="4216401"/>
            <a:ext cx="485775" cy="487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accent4"/>
                </a:solidFill>
              </a:rPr>
              <a:t>2</a:t>
            </a:r>
          </a:p>
        </p:txBody>
      </p:sp>
      <p:grpSp>
        <p:nvGrpSpPr>
          <p:cNvPr id="14" name="Next to">
            <a:extLst>
              <a:ext uri="{FF2B5EF4-FFF2-40B4-BE49-F238E27FC236}">
                <a16:creationId xmlns:a16="http://schemas.microsoft.com/office/drawing/2014/main" id="{177F2FB1-ABAF-426F-89EC-40BF4ACE09B8}"/>
              </a:ext>
            </a:extLst>
          </p:cNvPr>
          <p:cNvGrpSpPr>
            <a:grpSpLocks/>
          </p:cNvGrpSpPr>
          <p:nvPr/>
        </p:nvGrpSpPr>
        <p:grpSpPr bwMode="auto">
          <a:xfrm>
            <a:off x="3508375" y="4216401"/>
            <a:ext cx="2203450" cy="487363"/>
            <a:chOff x="2071937" y="5765203"/>
            <a:chExt cx="2202770" cy="4860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91F5B7-BE49-4F06-8E3F-2D363BFE66C5}"/>
                </a:ext>
              </a:extLst>
            </p:cNvPr>
            <p:cNvSpPr/>
            <p:nvPr/>
          </p:nvSpPr>
          <p:spPr>
            <a:xfrm>
              <a:off x="2667066" y="5788951"/>
              <a:ext cx="1607641" cy="433787"/>
            </a:xfrm>
            <a:prstGeom prst="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accent5"/>
                  </a:solidFill>
                </a:rPr>
                <a:t>some</a:t>
              </a:r>
              <a:r>
                <a:rPr lang="en-GB" b="1" dirty="0">
                  <a:solidFill>
                    <a:srgbClr val="0070C0"/>
                  </a:solidFill>
                </a:rPr>
                <a:t> </a:t>
              </a:r>
              <a:r>
                <a:rPr lang="en-GB" dirty="0">
                  <a:solidFill>
                    <a:schemeClr val="tx1"/>
                  </a:solidFill>
                </a:rPr>
                <a:t>clouds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8E3A2E7-BD57-41CF-A71B-A6A187635A96}"/>
                </a:ext>
              </a:extLst>
            </p:cNvPr>
            <p:cNvSpPr/>
            <p:nvPr/>
          </p:nvSpPr>
          <p:spPr>
            <a:xfrm>
              <a:off x="2071937" y="5765203"/>
              <a:ext cx="485625" cy="486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accent4"/>
                  </a:solidFill>
                </a:rPr>
                <a:t>×</a:t>
              </a:r>
            </a:p>
          </p:txBody>
        </p:sp>
      </p:grpSp>
      <p:sp>
        <p:nvSpPr>
          <p:cNvPr id="17" name="1">
            <a:extLst>
              <a:ext uri="{FF2B5EF4-FFF2-40B4-BE49-F238E27FC236}">
                <a16:creationId xmlns:a16="http://schemas.microsoft.com/office/drawing/2014/main" id="{C007FD3F-DB05-4BDF-9CF1-0EB4E39A71F9}"/>
              </a:ext>
            </a:extLst>
          </p:cNvPr>
          <p:cNvSpPr/>
          <p:nvPr/>
        </p:nvSpPr>
        <p:spPr>
          <a:xfrm>
            <a:off x="8210551" y="2368551"/>
            <a:ext cx="487363" cy="485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accent4"/>
                </a:solidFill>
              </a:rPr>
              <a:t>3</a:t>
            </a:r>
          </a:p>
        </p:txBody>
      </p:sp>
      <p:grpSp>
        <p:nvGrpSpPr>
          <p:cNvPr id="18" name="Next to">
            <a:extLst>
              <a:ext uri="{FF2B5EF4-FFF2-40B4-BE49-F238E27FC236}">
                <a16:creationId xmlns:a16="http://schemas.microsoft.com/office/drawing/2014/main" id="{FFDC2A60-5FCB-4066-A05F-23CBC8CD70B2}"/>
              </a:ext>
            </a:extLst>
          </p:cNvPr>
          <p:cNvGrpSpPr>
            <a:grpSpLocks/>
          </p:cNvGrpSpPr>
          <p:nvPr/>
        </p:nvGrpSpPr>
        <p:grpSpPr bwMode="auto">
          <a:xfrm>
            <a:off x="8210550" y="2368551"/>
            <a:ext cx="2203450" cy="485775"/>
            <a:chOff x="2071937" y="5765203"/>
            <a:chExt cx="2202770" cy="4860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C3D255-1D24-4D4C-A1DB-0CB986A6E70D}"/>
                </a:ext>
              </a:extLst>
            </p:cNvPr>
            <p:cNvSpPr/>
            <p:nvPr/>
          </p:nvSpPr>
          <p:spPr>
            <a:xfrm>
              <a:off x="2667066" y="5789029"/>
              <a:ext cx="1607641" cy="433616"/>
            </a:xfrm>
            <a:prstGeom prst="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accent5"/>
                  </a:solidFill>
                </a:rPr>
                <a:t>the</a:t>
              </a:r>
              <a:r>
                <a:rPr lang="en-GB" b="1" dirty="0">
                  <a:solidFill>
                    <a:srgbClr val="0070C0"/>
                  </a:solidFill>
                </a:rPr>
                <a:t> </a:t>
              </a:r>
              <a:r>
                <a:rPr lang="en-GB" dirty="0">
                  <a:solidFill>
                    <a:schemeClr val="tx1"/>
                  </a:solidFill>
                </a:rPr>
                <a:t>moon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1E53E5-24F0-4B13-AC65-4FA37198873E}"/>
                </a:ext>
              </a:extLst>
            </p:cNvPr>
            <p:cNvSpPr/>
            <p:nvPr/>
          </p:nvSpPr>
          <p:spPr>
            <a:xfrm>
              <a:off x="2071937" y="5765203"/>
              <a:ext cx="485625" cy="486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accent4"/>
                  </a:solidFill>
                </a:rPr>
                <a:t>×</a:t>
              </a:r>
            </a:p>
          </p:txBody>
        </p:sp>
      </p:grpSp>
      <p:sp>
        <p:nvSpPr>
          <p:cNvPr id="22" name="1">
            <a:extLst>
              <a:ext uri="{FF2B5EF4-FFF2-40B4-BE49-F238E27FC236}">
                <a16:creationId xmlns:a16="http://schemas.microsoft.com/office/drawing/2014/main" id="{E2312BF3-31BA-4F7E-BB27-49B952CEA2A2}"/>
              </a:ext>
            </a:extLst>
          </p:cNvPr>
          <p:cNvSpPr/>
          <p:nvPr/>
        </p:nvSpPr>
        <p:spPr>
          <a:xfrm>
            <a:off x="7883526" y="3133726"/>
            <a:ext cx="485775" cy="485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accent4"/>
                </a:solidFill>
              </a:rPr>
              <a:t>4</a:t>
            </a:r>
          </a:p>
        </p:txBody>
      </p:sp>
      <p:grpSp>
        <p:nvGrpSpPr>
          <p:cNvPr id="23" name="Next to">
            <a:extLst>
              <a:ext uri="{FF2B5EF4-FFF2-40B4-BE49-F238E27FC236}">
                <a16:creationId xmlns:a16="http://schemas.microsoft.com/office/drawing/2014/main" id="{DD4845D9-7BDE-4B39-B077-7B7FE82D781B}"/>
              </a:ext>
            </a:extLst>
          </p:cNvPr>
          <p:cNvGrpSpPr>
            <a:grpSpLocks/>
          </p:cNvGrpSpPr>
          <p:nvPr/>
        </p:nvGrpSpPr>
        <p:grpSpPr bwMode="auto">
          <a:xfrm>
            <a:off x="7878763" y="3138489"/>
            <a:ext cx="2203450" cy="485775"/>
            <a:chOff x="2071937" y="5765203"/>
            <a:chExt cx="2202770" cy="4860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3AC57D-2F6D-46E3-AD64-A35AF1F5DD07}"/>
                </a:ext>
              </a:extLst>
            </p:cNvPr>
            <p:cNvSpPr/>
            <p:nvPr/>
          </p:nvSpPr>
          <p:spPr>
            <a:xfrm>
              <a:off x="2667065" y="5789028"/>
              <a:ext cx="1607642" cy="433617"/>
            </a:xfrm>
            <a:prstGeom prst="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accent5"/>
                  </a:solidFill>
                </a:rPr>
                <a:t>a</a:t>
              </a:r>
              <a:r>
                <a:rPr lang="en-GB" dirty="0">
                  <a:solidFill>
                    <a:schemeClr val="tx1"/>
                  </a:solidFill>
                </a:rPr>
                <a:t> window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4368594-65A4-4C7C-9189-F794B285CDBE}"/>
                </a:ext>
              </a:extLst>
            </p:cNvPr>
            <p:cNvSpPr/>
            <p:nvPr/>
          </p:nvSpPr>
          <p:spPr>
            <a:xfrm>
              <a:off x="2071937" y="5765203"/>
              <a:ext cx="485625" cy="486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accent4"/>
                  </a:solidFill>
                </a:rPr>
                <a:t>×</a:t>
              </a:r>
            </a:p>
          </p:txBody>
        </p:sp>
      </p:grpSp>
      <p:sp>
        <p:nvSpPr>
          <p:cNvPr id="26" name="1">
            <a:extLst>
              <a:ext uri="{FF2B5EF4-FFF2-40B4-BE49-F238E27FC236}">
                <a16:creationId xmlns:a16="http://schemas.microsoft.com/office/drawing/2014/main" id="{8C4F4069-A8CB-4906-BDC7-7657426E4AC8}"/>
              </a:ext>
            </a:extLst>
          </p:cNvPr>
          <p:cNvSpPr/>
          <p:nvPr/>
        </p:nvSpPr>
        <p:spPr>
          <a:xfrm>
            <a:off x="7607301" y="4610101"/>
            <a:ext cx="485775" cy="485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accent4"/>
                </a:solidFill>
              </a:rPr>
              <a:t>5</a:t>
            </a:r>
          </a:p>
        </p:txBody>
      </p:sp>
      <p:grpSp>
        <p:nvGrpSpPr>
          <p:cNvPr id="27" name="Next to">
            <a:extLst>
              <a:ext uri="{FF2B5EF4-FFF2-40B4-BE49-F238E27FC236}">
                <a16:creationId xmlns:a16="http://schemas.microsoft.com/office/drawing/2014/main" id="{2BA63C8B-A5F6-4EE9-9DF2-00D75AFAA544}"/>
              </a:ext>
            </a:extLst>
          </p:cNvPr>
          <p:cNvGrpSpPr>
            <a:grpSpLocks/>
          </p:cNvGrpSpPr>
          <p:nvPr/>
        </p:nvGrpSpPr>
        <p:grpSpPr bwMode="auto">
          <a:xfrm>
            <a:off x="7607300" y="4606926"/>
            <a:ext cx="2203450" cy="485775"/>
            <a:chOff x="2071937" y="5765203"/>
            <a:chExt cx="2202770" cy="4860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516D496-018B-4D52-8B9F-ED3565EADB1A}"/>
                </a:ext>
              </a:extLst>
            </p:cNvPr>
            <p:cNvSpPr/>
            <p:nvPr/>
          </p:nvSpPr>
          <p:spPr>
            <a:xfrm>
              <a:off x="2667066" y="5789029"/>
              <a:ext cx="1607641" cy="433616"/>
            </a:xfrm>
            <a:prstGeom prst="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accent5"/>
                  </a:solidFill>
                </a:rPr>
                <a:t>three</a:t>
              </a:r>
              <a:r>
                <a:rPr lang="en-GB" b="1" dirty="0">
                  <a:solidFill>
                    <a:srgbClr val="0070C0"/>
                  </a:solidFill>
                </a:rPr>
                <a:t> </a:t>
              </a:r>
              <a:r>
                <a:rPr lang="en-GB" dirty="0">
                  <a:solidFill>
                    <a:schemeClr val="tx1"/>
                  </a:solidFill>
                </a:rPr>
                <a:t>vases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AA8162-A5E4-42E0-830B-D7B4E8BFF1FB}"/>
                </a:ext>
              </a:extLst>
            </p:cNvPr>
            <p:cNvSpPr/>
            <p:nvPr/>
          </p:nvSpPr>
          <p:spPr>
            <a:xfrm>
              <a:off x="2071937" y="5765203"/>
              <a:ext cx="485625" cy="486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accent4"/>
                  </a:solidFill>
                </a:rPr>
                <a:t>×</a:t>
              </a:r>
            </a:p>
          </p:txBody>
        </p:sp>
      </p:grpSp>
      <p:sp>
        <p:nvSpPr>
          <p:cNvPr id="30" name="1">
            <a:extLst>
              <a:ext uri="{FF2B5EF4-FFF2-40B4-BE49-F238E27FC236}">
                <a16:creationId xmlns:a16="http://schemas.microsoft.com/office/drawing/2014/main" id="{D31FDAED-7F24-440D-8B45-C9B098F9BEAA}"/>
              </a:ext>
            </a:extLst>
          </p:cNvPr>
          <p:cNvSpPr/>
          <p:nvPr/>
        </p:nvSpPr>
        <p:spPr>
          <a:xfrm>
            <a:off x="6278564" y="5248276"/>
            <a:ext cx="485775" cy="485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accent4"/>
                </a:solidFill>
              </a:rPr>
              <a:t>5</a:t>
            </a:r>
          </a:p>
        </p:txBody>
      </p:sp>
      <p:grpSp>
        <p:nvGrpSpPr>
          <p:cNvPr id="31" name="Next to">
            <a:extLst>
              <a:ext uri="{FF2B5EF4-FFF2-40B4-BE49-F238E27FC236}">
                <a16:creationId xmlns:a16="http://schemas.microsoft.com/office/drawing/2014/main" id="{4EE6BE92-55EF-4E64-A80B-01AAFEC400DD}"/>
              </a:ext>
            </a:extLst>
          </p:cNvPr>
          <p:cNvGrpSpPr>
            <a:grpSpLocks/>
          </p:cNvGrpSpPr>
          <p:nvPr/>
        </p:nvGrpSpPr>
        <p:grpSpPr bwMode="auto">
          <a:xfrm>
            <a:off x="6278563" y="5248276"/>
            <a:ext cx="2203450" cy="485775"/>
            <a:chOff x="2071937" y="5765203"/>
            <a:chExt cx="2202770" cy="4860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45625D-849F-4E29-A123-948D3672D6D4}"/>
                </a:ext>
              </a:extLst>
            </p:cNvPr>
            <p:cNvSpPr/>
            <p:nvPr/>
          </p:nvSpPr>
          <p:spPr>
            <a:xfrm>
              <a:off x="2667065" y="5789029"/>
              <a:ext cx="1607642" cy="433616"/>
            </a:xfrm>
            <a:prstGeom prst="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accent5"/>
                  </a:solidFill>
                </a:rPr>
                <a:t>a</a:t>
              </a:r>
              <a:r>
                <a:rPr lang="en-GB" b="1" dirty="0">
                  <a:solidFill>
                    <a:srgbClr val="0070C0"/>
                  </a:solidFill>
                </a:rPr>
                <a:t> </a:t>
              </a:r>
              <a:r>
                <a:rPr lang="en-GB" dirty="0">
                  <a:solidFill>
                    <a:schemeClr val="tx1"/>
                  </a:solidFill>
                </a:rPr>
                <a:t>lady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EAE98E-0F5E-462A-A14F-000F0E733758}"/>
                </a:ext>
              </a:extLst>
            </p:cNvPr>
            <p:cNvSpPr/>
            <p:nvPr/>
          </p:nvSpPr>
          <p:spPr>
            <a:xfrm>
              <a:off x="2071937" y="5765203"/>
              <a:ext cx="485625" cy="486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accent4"/>
                  </a:solidFill>
                </a:rPr>
                <a:t>×</a:t>
              </a:r>
            </a:p>
          </p:txBody>
        </p:sp>
      </p:grpSp>
      <p:pic>
        <p:nvPicPr>
          <p:cNvPr id="34" name="Google Shape;63;p2">
            <a:extLst>
              <a:ext uri="{FF2B5EF4-FFF2-40B4-BE49-F238E27FC236}">
                <a16:creationId xmlns:a16="http://schemas.microsoft.com/office/drawing/2014/main" id="{F23B9D39-7B5A-452A-8748-CA68387402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B439-16B4-4C46-AB4E-9CA57586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03668"/>
            <a:ext cx="11360800" cy="815833"/>
          </a:xfrm>
        </p:spPr>
        <p:txBody>
          <a:bodyPr/>
          <a:lstStyle/>
          <a:p>
            <a:r>
              <a:rPr lang="en-IN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A18BE-9B02-4F9B-8456-EC4AC93BD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878959"/>
            <a:ext cx="11492865" cy="4959541"/>
          </a:xfrm>
        </p:spPr>
        <p:txBody>
          <a:bodyPr/>
          <a:lstStyle/>
          <a:p>
            <a:pPr algn="l"/>
            <a:endParaRPr lang="en-IN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52396" indent="0">
              <a:buNone/>
            </a:pPr>
            <a:r>
              <a:rPr lang="en-IN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N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Determiners </a:t>
            </a:r>
          </a:p>
          <a:p>
            <a:pPr marL="152396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Determiners are words which come before nouns determining or limiting the use of the noun by giving some additional information. They indicate the singularity or the plurality of a noun, amount or quantity of a noun, possessive aspect of a noun, the number and order of a noun or the distributive or demonstrative aspect of a noun. </a:t>
            </a:r>
          </a:p>
          <a:p>
            <a:pPr marL="152396" indent="0">
              <a:buNone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52396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Adjectives and determiners must be carefully distinguished from each other. </a:t>
            </a:r>
          </a:p>
          <a:p>
            <a:pPr marL="152396" indent="0">
              <a:buNone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52396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 </a:t>
            </a:r>
            <a:r>
              <a:rPr lang="en-US" sz="20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adjective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is used to limit the application of a noun by describing it i.e. by giving information about the size 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colour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beauty, age and other such qualities whereas a </a:t>
            </a:r>
            <a:r>
              <a:rPr lang="en-US" sz="20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is used to limit the application of a noun without describing it. We don’t know anything about the quality of the noun from a determiner. </a:t>
            </a:r>
            <a:endParaRPr lang="en-US" sz="18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63;p2">
            <a:extLst>
              <a:ext uri="{FF2B5EF4-FFF2-40B4-BE49-F238E27FC236}">
                <a16:creationId xmlns:a16="http://schemas.microsoft.com/office/drawing/2014/main" id="{22625040-4FA0-42BA-9B95-A1B7A0EF13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690165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E586-46EF-49E3-ADDE-04457288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203666"/>
            <a:ext cx="11360800" cy="684230"/>
          </a:xfrm>
        </p:spPr>
        <p:txBody>
          <a:bodyPr/>
          <a:lstStyle/>
          <a:p>
            <a:br>
              <a:rPr lang="en-IN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4267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63;p2">
            <a:extLst>
              <a:ext uri="{FF2B5EF4-FFF2-40B4-BE49-F238E27FC236}">
                <a16:creationId xmlns:a16="http://schemas.microsoft.com/office/drawing/2014/main" id="{84638214-24DA-4F1A-978C-9263886531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Jhalkari Bai: 5 Mysterious Facts About Another Rani Lakshmibai - Realbharat  | Martial arts, Martial arts women, Martial">
            <a:extLst>
              <a:ext uri="{FF2B5EF4-FFF2-40B4-BE49-F238E27FC236}">
                <a16:creationId xmlns:a16="http://schemas.microsoft.com/office/drawing/2014/main" id="{40F63231-CC78-474B-818C-388E27700F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N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21F80-6CC4-44D6-B83E-6114AA3C4250}"/>
              </a:ext>
            </a:extLst>
          </p:cNvPr>
          <p:cNvSpPr txBox="1"/>
          <p:nvPr/>
        </p:nvSpPr>
        <p:spPr>
          <a:xfrm>
            <a:off x="318052" y="1087351"/>
            <a:ext cx="1170874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Identify the Adjectives and the Determiners in the following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4541D9-48A4-434E-AD34-9A9C93DEF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99" y="1611370"/>
            <a:ext cx="8534035" cy="49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60003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E586-46EF-49E3-ADDE-04457288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89023"/>
            <a:ext cx="11360800" cy="576316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classes of words come under the heading ‘Determiners’</a:t>
            </a:r>
            <a:endParaRPr lang="en-IN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267D0-CA0D-4F4A-8421-842BC8EA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430" y="895331"/>
            <a:ext cx="11913570" cy="5537867"/>
          </a:xfrm>
        </p:spPr>
        <p:txBody>
          <a:bodyPr/>
          <a:lstStyle/>
          <a:p>
            <a:pPr marL="152396" indent="0">
              <a:buNone/>
            </a:pPr>
            <a:r>
              <a:rPr lang="en-US" sz="1867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lang="en-IN" sz="18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63;p2">
            <a:extLst>
              <a:ext uri="{FF2B5EF4-FFF2-40B4-BE49-F238E27FC236}">
                <a16:creationId xmlns:a16="http://schemas.microsoft.com/office/drawing/2014/main" id="{84638214-24DA-4F1A-978C-9263886531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Jhalkari Bai: 5 Mysterious Facts About Another Rani Lakshmibai - Realbharat  | Martial arts, Martial arts women, Martial">
            <a:extLst>
              <a:ext uri="{FF2B5EF4-FFF2-40B4-BE49-F238E27FC236}">
                <a16:creationId xmlns:a16="http://schemas.microsoft.com/office/drawing/2014/main" id="{40F63231-CC78-474B-818C-388E27700F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N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9559F-A387-446A-9F24-B9D15147A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" y="771525"/>
            <a:ext cx="9644886" cy="58974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40DC3F-B9F5-4710-A92D-4725D713AA7C}"/>
              </a:ext>
            </a:extLst>
          </p:cNvPr>
          <p:cNvCxnSpPr/>
          <p:nvPr/>
        </p:nvCxnSpPr>
        <p:spPr>
          <a:xfrm>
            <a:off x="8759687" y="1179443"/>
            <a:ext cx="2054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93FC7D-80C0-4888-9EF1-C142FA1C58F4}"/>
              </a:ext>
            </a:extLst>
          </p:cNvPr>
          <p:cNvCxnSpPr/>
          <p:nvPr/>
        </p:nvCxnSpPr>
        <p:spPr>
          <a:xfrm>
            <a:off x="10866783" y="1219200"/>
            <a:ext cx="0" cy="1020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5F2F6-C315-44FB-A5F7-45DCFAEFFAE7}"/>
              </a:ext>
            </a:extLst>
          </p:cNvPr>
          <p:cNvSpPr/>
          <p:nvPr/>
        </p:nvSpPr>
        <p:spPr>
          <a:xfrm>
            <a:off x="10089662" y="1179443"/>
            <a:ext cx="1578945" cy="866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Interrogatives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E2A8C7-1586-4F78-8793-818F2A317F01}"/>
              </a:ext>
            </a:extLst>
          </p:cNvPr>
          <p:cNvSpPr/>
          <p:nvPr/>
        </p:nvSpPr>
        <p:spPr>
          <a:xfrm>
            <a:off x="10535478" y="2332383"/>
            <a:ext cx="861392" cy="17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Whose</a:t>
            </a:r>
          </a:p>
          <a:p>
            <a:pPr algn="ctr"/>
            <a:r>
              <a:rPr lang="en-US" sz="1600" dirty="0"/>
              <a:t>What</a:t>
            </a:r>
          </a:p>
          <a:p>
            <a:pPr algn="ctr"/>
            <a:r>
              <a:rPr lang="en-US" sz="1600" dirty="0"/>
              <a:t>Which</a:t>
            </a:r>
          </a:p>
        </p:txBody>
      </p:sp>
    </p:spTree>
    <p:extLst>
      <p:ext uri="{BB962C8B-B14F-4D97-AF65-F5344CB8AC3E}">
        <p14:creationId xmlns:p14="http://schemas.microsoft.com/office/powerpoint/2010/main" val="137154623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E586-46EF-49E3-ADDE-04457288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89022"/>
            <a:ext cx="11360800" cy="815833"/>
          </a:xfrm>
        </p:spPr>
        <p:txBody>
          <a:bodyPr/>
          <a:lstStyle/>
          <a:p>
            <a:r>
              <a:rPr lang="en-IN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determiners</a:t>
            </a:r>
            <a:br>
              <a:rPr lang="en-IN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4267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267D0-CA0D-4F4A-8421-842BC8EA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66191"/>
            <a:ext cx="11360800" cy="5267007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 </a:t>
            </a:r>
          </a:p>
          <a:p>
            <a:pPr marL="152396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specific determiners are:</a:t>
            </a:r>
          </a:p>
          <a:p>
            <a:pPr marL="152396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396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definite article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the </a:t>
            </a:r>
          </a:p>
          <a:p>
            <a:pPr marL="152396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possessives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my, your, his, her, its, our, their, whose</a:t>
            </a:r>
          </a:p>
          <a:p>
            <a:pPr marL="152396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demonstratives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this, that, these, those</a:t>
            </a:r>
          </a:p>
          <a:p>
            <a:pPr marL="152396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use a specific determiner when we believe the listener/reader knows exactly what we are referring to:</a:t>
            </a:r>
          </a:p>
          <a:p>
            <a:pPr marL="152396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396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Can you pass me 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the salt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please?</a:t>
            </a:r>
          </a:p>
          <a:p>
            <a:pPr marL="152396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Thank you very much for 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your letter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52396" indent="0">
              <a:buNone/>
            </a:pP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Whose coat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is this?</a:t>
            </a:r>
          </a:p>
          <a:p>
            <a:pPr marL="152396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Look at 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those lovely flowers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63;p2">
            <a:extLst>
              <a:ext uri="{FF2B5EF4-FFF2-40B4-BE49-F238E27FC236}">
                <a16:creationId xmlns:a16="http://schemas.microsoft.com/office/drawing/2014/main" id="{84638214-24DA-4F1A-978C-9263886531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Jhalkari Bai: 5 Mysterious Facts About Another Rani Lakshmibai - Realbharat  | Martial arts, Martial arts women, Martial">
            <a:extLst>
              <a:ext uri="{FF2B5EF4-FFF2-40B4-BE49-F238E27FC236}">
                <a16:creationId xmlns:a16="http://schemas.microsoft.com/office/drawing/2014/main" id="{40F63231-CC78-474B-818C-388E27700F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415296684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E586-46EF-49E3-ADDE-04457288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89022"/>
            <a:ext cx="11360800" cy="815833"/>
          </a:xfrm>
        </p:spPr>
        <p:txBody>
          <a:bodyPr/>
          <a:lstStyle/>
          <a:p>
            <a:r>
              <a:rPr lang="en-IN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General Determiners</a:t>
            </a:r>
            <a:br>
              <a:rPr lang="en-IN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4267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267D0-CA0D-4F4A-8421-842BC8EA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848139"/>
            <a:ext cx="11360800" cy="5585059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use a general determiner when we are talking about things in general and the listener/reader does not know exactly what we are referring 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general determiners are: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a/an	0 (no determiner)	any	another	other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most frequent general determiner is the indefinite article a/an used with singular nouns: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man came this morning and left a parcel.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was wearing a big coat and a cap.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use no determiner with plural nouns and uncountable nouns: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Girls normally do better in school than boys. (plural nouns)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Milk is very good for you. (uncountable noun)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 and education are very important. (uncountable nouns)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Google Shape;63;p2">
            <a:extLst>
              <a:ext uri="{FF2B5EF4-FFF2-40B4-BE49-F238E27FC236}">
                <a16:creationId xmlns:a16="http://schemas.microsoft.com/office/drawing/2014/main" id="{84638214-24DA-4F1A-978C-9263886531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Jhalkari Bai: 5 Mysterious Facts About Another Rani Lakshmibai - Realbharat  | Martial arts, Martial arts women, Martial">
            <a:extLst>
              <a:ext uri="{FF2B5EF4-FFF2-40B4-BE49-F238E27FC236}">
                <a16:creationId xmlns:a16="http://schemas.microsoft.com/office/drawing/2014/main" id="{40F63231-CC78-474B-818C-388E27700F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4142750326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963</Words>
  <Application>Microsoft Office PowerPoint</Application>
  <PresentationFormat>Widescreen</PresentationFormat>
  <Paragraphs>131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Twinkl</vt:lpstr>
      <vt:lpstr>Twinkl SemiBold</vt:lpstr>
      <vt:lpstr>Office Theme</vt:lpstr>
      <vt:lpstr>PowerPoint Presentation</vt:lpstr>
      <vt:lpstr>PowerPoint Presentation</vt:lpstr>
      <vt:lpstr>What Can You See?</vt:lpstr>
      <vt:lpstr>What Can You See?</vt:lpstr>
      <vt:lpstr>INTRODUCTION</vt:lpstr>
      <vt:lpstr> </vt:lpstr>
      <vt:lpstr>Several classes of words come under the heading ‘Determiners’</vt:lpstr>
      <vt:lpstr>Specific determiners </vt:lpstr>
      <vt:lpstr> General Determiners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25</cp:revision>
  <cp:lastPrinted>2021-06-02T05:39:47Z</cp:lastPrinted>
  <dcterms:created xsi:type="dcterms:W3CDTF">2021-04-05T09:38:58Z</dcterms:created>
  <dcterms:modified xsi:type="dcterms:W3CDTF">2021-06-02T05:39:57Z</dcterms:modified>
</cp:coreProperties>
</file>