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74" r:id="rId3"/>
    <p:sldId id="277" r:id="rId4"/>
    <p:sldId id="295" r:id="rId5"/>
    <p:sldId id="296" r:id="rId6"/>
    <p:sldId id="297" r:id="rId7"/>
    <p:sldId id="288" r:id="rId8"/>
    <p:sldId id="298" r:id="rId9"/>
    <p:sldId id="299" r:id="rId10"/>
    <p:sldId id="301"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21" roundtripDataSignature="AMtx7mhNUS/QTUYtYNxzDiNl+A6ykNrkC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90" d="100"/>
          <a:sy n="90" d="100"/>
        </p:scale>
        <p:origin x="99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I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3000" b="1" i="0" u="none" strike="noStrike" cap="none" dirty="0">
                <a:solidFill>
                  <a:srgbClr val="FF0000"/>
                </a:solidFill>
                <a:latin typeface="Calibri"/>
                <a:ea typeface="Calibri"/>
                <a:cs typeface="Calibri"/>
                <a:sym typeface="Calibri"/>
              </a:rPr>
              <a:t>MCB</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500" b="0" i="0" u="none" strike="noStrike" cap="none" dirty="0">
                <a:solidFill>
                  <a:srgbClr val="000000"/>
                </a:solidFill>
                <a:latin typeface="Calibri"/>
                <a:ea typeface="Calibri"/>
                <a:cs typeface="Calibri"/>
                <a:sym typeface="Calibri"/>
              </a:rPr>
              <a:t>STD-VI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b="1" dirty="0"/>
              <a:t>: ENGLISH</a:t>
            </a: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 7</a:t>
            </a:r>
          </a:p>
          <a:p>
            <a:pPr marL="0" marR="0" lvl="0" indent="0" algn="l" rtl="0">
              <a:lnSpc>
                <a:spcPct val="100000"/>
              </a:lnSpc>
              <a:spcBef>
                <a:spcPts val="0"/>
              </a:spcBef>
              <a:spcAft>
                <a:spcPts val="0"/>
              </a:spcAft>
              <a:buClr>
                <a:srgbClr val="000000"/>
              </a:buClr>
              <a:buSzPts val="1400"/>
              <a:buFont typeface="Arial"/>
              <a:buNone/>
            </a:pPr>
            <a:r>
              <a:rPr lang="en" b="1" dirty="0"/>
              <a:t>PERIOD NUMBER : 1</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NAME :</a:t>
            </a:r>
            <a:r>
              <a:rPr lang="en-IN" sz="1400" b="1" i="0" u="none" strike="noStrike" cap="none" dirty="0">
                <a:solidFill>
                  <a:srgbClr val="000000"/>
                </a:solidFill>
                <a:latin typeface="Arial"/>
                <a:ea typeface="Arial"/>
                <a:cs typeface="Arial"/>
                <a:sym typeface="Arial"/>
              </a:rPr>
              <a:t>Christmas Truce</a:t>
            </a:r>
          </a:p>
          <a:p>
            <a:pPr marL="0" marR="0" lvl="0" indent="0" algn="l" rtl="0">
              <a:lnSpc>
                <a:spcPct val="100000"/>
              </a:lnSpc>
              <a:spcBef>
                <a:spcPts val="0"/>
              </a:spcBef>
              <a:spcAft>
                <a:spcPts val="0"/>
              </a:spcAft>
              <a:buClr>
                <a:srgbClr val="000000"/>
              </a:buClr>
              <a:buSzPts val="1400"/>
              <a:buFont typeface="Arial"/>
              <a:buNone/>
            </a:pPr>
            <a:endParaRPr lang="en-IN" sz="1400" b="1" i="0" u="none" strike="noStrike" cap="none" dirty="0">
              <a:solidFill>
                <a:srgbClr val="000000"/>
              </a:solidFill>
              <a:latin typeface="Arial"/>
              <a:ea typeface="Arial"/>
              <a:cs typeface="Arial"/>
              <a:sym typeface="Arial"/>
            </a:endParaRPr>
          </a:p>
        </p:txBody>
      </p:sp>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311700" y="152750"/>
            <a:ext cx="8520600" cy="463938"/>
          </a:xfrm>
        </p:spPr>
        <p:txBody>
          <a:bodyPr/>
          <a:lstStyle/>
          <a:p>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701749"/>
            <a:ext cx="8520600" cy="4289001"/>
          </a:xfrm>
        </p:spPr>
        <p:txBody>
          <a:bodyPr/>
          <a:lstStyle/>
          <a:p>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911474" y="4378874"/>
            <a:ext cx="1232526" cy="611875"/>
          </a:xfrm>
          <a:prstGeom prst="rect">
            <a:avLst/>
          </a:prstGeom>
          <a:noFill/>
          <a:ln>
            <a:noFill/>
          </a:ln>
        </p:spPr>
      </p:pic>
    </p:spTree>
    <p:extLst>
      <p:ext uri="{BB962C8B-B14F-4D97-AF65-F5344CB8AC3E}">
        <p14:creationId xmlns:p14="http://schemas.microsoft.com/office/powerpoint/2010/main" val="1329858632"/>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transition>
    <p:whee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44F8B-2363-41C4-AC7F-8E18822F536B}"/>
              </a:ext>
            </a:extLst>
          </p:cNvPr>
          <p:cNvSpPr>
            <a:spLocks noGrp="1"/>
          </p:cNvSpPr>
          <p:nvPr>
            <p:ph type="title"/>
          </p:nvPr>
        </p:nvSpPr>
        <p:spPr>
          <a:xfrm>
            <a:off x="164743" y="209894"/>
            <a:ext cx="8520600" cy="572700"/>
          </a:xfrm>
        </p:spPr>
        <p:txBody>
          <a:bodyPr/>
          <a:lstStyle/>
          <a:p>
            <a:r>
              <a:rPr lang="en-US" b="1" dirty="0">
                <a:solidFill>
                  <a:srgbClr val="FF0000"/>
                </a:solidFill>
              </a:rPr>
              <a:t>EXPECTED LEARNING OUTCOMES</a:t>
            </a:r>
            <a:endParaRPr lang="en-US" dirty="0">
              <a:solidFill>
                <a:srgbClr val="FF0000"/>
              </a:solidFill>
            </a:endParaRPr>
          </a:p>
        </p:txBody>
      </p:sp>
      <p:sp>
        <p:nvSpPr>
          <p:cNvPr id="3" name="Text Placeholder 2">
            <a:extLst>
              <a:ext uri="{FF2B5EF4-FFF2-40B4-BE49-F238E27FC236}">
                <a16:creationId xmlns:a16="http://schemas.microsoft.com/office/drawing/2014/main" id="{62840E4B-095D-4325-BA4E-CD1914F0DF3E}"/>
              </a:ext>
            </a:extLst>
          </p:cNvPr>
          <p:cNvSpPr>
            <a:spLocks noGrp="1"/>
          </p:cNvSpPr>
          <p:nvPr>
            <p:ph type="body" idx="1"/>
          </p:nvPr>
        </p:nvSpPr>
        <p:spPr>
          <a:xfrm>
            <a:off x="311700" y="887654"/>
            <a:ext cx="8520600" cy="3822569"/>
          </a:xfrm>
        </p:spPr>
        <p:txBody>
          <a:bodyPr/>
          <a:lstStyle/>
          <a:p>
            <a:pPr marL="342891" indent="-342891">
              <a:buNone/>
            </a:pPr>
            <a:r>
              <a:rPr lang="en-US" sz="1400" dirty="0">
                <a:latin typeface="Arial" panose="020B0604020202020204" pitchFamily="34" charset="0"/>
                <a:ea typeface="Arial" panose="020B0604020202020204" pitchFamily="34" charset="0"/>
              </a:rPr>
              <a:t>GENERAL OBJECTIVES</a:t>
            </a:r>
          </a:p>
          <a:p>
            <a:pPr marL="342891" indent="-342891">
              <a:buNone/>
            </a:pPr>
            <a:r>
              <a:rPr lang="en-US" sz="1400" dirty="0">
                <a:latin typeface="Arial" panose="020B0604020202020204" pitchFamily="34" charset="0"/>
                <a:ea typeface="Arial" panose="020B0604020202020204" pitchFamily="34" charset="0"/>
              </a:rPr>
              <a:t>Reading Comprehension followed by questions</a:t>
            </a:r>
          </a:p>
          <a:p>
            <a:pPr marL="342891" indent="-342891">
              <a:buNone/>
            </a:pPr>
            <a:r>
              <a:rPr lang="en-US" sz="1400" dirty="0">
                <a:latin typeface="Arial" panose="020B0604020202020204" pitchFamily="34" charset="0"/>
                <a:ea typeface="Arial" panose="020B0604020202020204" pitchFamily="34" charset="0"/>
              </a:rPr>
              <a:t>Be acquainted with short story/Fiction</a:t>
            </a:r>
          </a:p>
          <a:p>
            <a:pPr marL="342891" indent="-342891">
              <a:buNone/>
            </a:pPr>
            <a:r>
              <a:rPr lang="en-US" sz="1400" dirty="0">
                <a:latin typeface="Arial" panose="020B0604020202020204" pitchFamily="34" charset="0"/>
                <a:ea typeface="Arial" panose="020B0604020202020204" pitchFamily="34" charset="0"/>
              </a:rPr>
              <a:t>Understanding the plot</a:t>
            </a:r>
          </a:p>
          <a:p>
            <a:pPr marL="342891" indent="-342891">
              <a:buNone/>
            </a:pPr>
            <a:r>
              <a:rPr lang="en-US" sz="1400" dirty="0">
                <a:latin typeface="Arial" panose="020B0604020202020204" pitchFamily="34" charset="0"/>
                <a:ea typeface="Arial" panose="020B0604020202020204" pitchFamily="34" charset="0"/>
              </a:rPr>
              <a:t>Understanding characters</a:t>
            </a:r>
          </a:p>
          <a:p>
            <a:pPr marL="342891" indent="-342891">
              <a:buNone/>
            </a:pPr>
            <a:r>
              <a:rPr lang="en-US" sz="1400" dirty="0">
                <a:latin typeface="Arial" panose="020B0604020202020204" pitchFamily="34" charset="0"/>
                <a:ea typeface="Arial" panose="020B0604020202020204" pitchFamily="34" charset="0"/>
              </a:rPr>
              <a:t>Developing LSRW Skills</a:t>
            </a:r>
          </a:p>
          <a:p>
            <a:pPr marL="342891" indent="-342891">
              <a:buNone/>
            </a:pPr>
            <a:r>
              <a:rPr lang="en-US" sz="1400" dirty="0">
                <a:latin typeface="Arial" panose="020B0604020202020204" pitchFamily="34" charset="0"/>
                <a:ea typeface="Arial" panose="020B0604020202020204" pitchFamily="34" charset="0"/>
              </a:rPr>
              <a:t>Know how to write a story- Beginning, middle and end</a:t>
            </a:r>
          </a:p>
          <a:p>
            <a:pPr marL="342891" indent="-342891">
              <a:buNone/>
            </a:pPr>
            <a:endParaRPr lang="en-US" sz="1400" dirty="0">
              <a:latin typeface="Arial" panose="020B0604020202020204" pitchFamily="34" charset="0"/>
              <a:ea typeface="Arial" panose="020B0604020202020204" pitchFamily="34" charset="0"/>
            </a:endParaRPr>
          </a:p>
          <a:p>
            <a:pPr marL="342891" indent="-342891">
              <a:buNone/>
            </a:pPr>
            <a:r>
              <a:rPr lang="en-US" sz="1400" dirty="0">
                <a:latin typeface="Arial" panose="020B0604020202020204" pitchFamily="34" charset="0"/>
                <a:ea typeface="Arial" panose="020B0604020202020204" pitchFamily="34" charset="0"/>
              </a:rPr>
              <a:t>SPECIFIC OBJECTIVES/ EXTENDED OBJECTIVES</a:t>
            </a:r>
          </a:p>
          <a:p>
            <a:pPr marL="342891" indent="-342891">
              <a:buNone/>
            </a:pPr>
            <a:r>
              <a:rPr lang="en-US" sz="1400" dirty="0">
                <a:latin typeface="Arial" panose="020B0604020202020204" pitchFamily="34" charset="0"/>
                <a:ea typeface="Arial" panose="020B0604020202020204" pitchFamily="34" charset="0"/>
              </a:rPr>
              <a:t>Develop LSRW</a:t>
            </a:r>
          </a:p>
          <a:p>
            <a:pPr marL="342891" indent="-342891">
              <a:buNone/>
            </a:pPr>
            <a:r>
              <a:rPr lang="en-US" sz="1400" dirty="0">
                <a:latin typeface="Arial" panose="020B0604020202020204" pitchFamily="34" charset="0"/>
                <a:ea typeface="Arial" panose="020B0604020202020204" pitchFamily="34" charset="0"/>
              </a:rPr>
              <a:t>Appreciating the story, plot, characters</a:t>
            </a:r>
          </a:p>
          <a:p>
            <a:pPr marL="342891" indent="-342891">
              <a:buNone/>
            </a:pPr>
            <a:r>
              <a:rPr lang="en-US" sz="1400" dirty="0">
                <a:latin typeface="Arial" panose="020B0604020202020204" pitchFamily="34" charset="0"/>
                <a:ea typeface="Arial" panose="020B0604020202020204" pitchFamily="34" charset="0"/>
              </a:rPr>
              <a:t> Developing skill of  Critical appreciation</a:t>
            </a:r>
          </a:p>
          <a:p>
            <a:pPr marL="342891" indent="-342891">
              <a:buNone/>
            </a:pPr>
            <a:r>
              <a:rPr lang="en-US" sz="1400" dirty="0">
                <a:latin typeface="Arial" panose="020B0604020202020204" pitchFamily="34" charset="0"/>
                <a:ea typeface="Arial" panose="020B0604020202020204" pitchFamily="34" charset="0"/>
              </a:rPr>
              <a:t>Be acquainted with typical vocabulary meant for story writing</a:t>
            </a:r>
          </a:p>
          <a:p>
            <a:pPr marL="342891" indent="-342891">
              <a:buNone/>
            </a:pPr>
            <a:r>
              <a:rPr lang="en-US" sz="1400" dirty="0">
                <a:latin typeface="Arial" panose="020B0604020202020204" pitchFamily="34" charset="0"/>
                <a:ea typeface="Arial" panose="020B0604020202020204" pitchFamily="34" charset="0"/>
              </a:rPr>
              <a:t>Understanding the importance of peace</a:t>
            </a:r>
          </a:p>
          <a:p>
            <a:pPr marL="342891" indent="-342891">
              <a:buNone/>
            </a:pPr>
            <a:r>
              <a:rPr lang="en-US" sz="1400" dirty="0">
                <a:latin typeface="Arial" panose="020B0604020202020204" pitchFamily="34" charset="0"/>
                <a:ea typeface="Arial" panose="020B0604020202020204" pitchFamily="34" charset="0"/>
              </a:rPr>
              <a:t>Appreciating varieties of style and diction in literary writing</a:t>
            </a:r>
          </a:p>
          <a:p>
            <a:pPr marL="257175" indent="-257175">
              <a:buNone/>
            </a:pPr>
            <a:endParaRPr lang="en-US" sz="1350" dirty="0">
              <a:latin typeface="Arial" panose="020B0604020202020204" pitchFamily="34" charset="0"/>
              <a:ea typeface="Arial" panose="020B0604020202020204" pitchFamily="34" charset="0"/>
            </a:endParaRPr>
          </a:p>
        </p:txBody>
      </p:sp>
      <p:pic>
        <p:nvPicPr>
          <p:cNvPr id="4" name="Google Shape;63;p2"/>
          <p:cNvPicPr preferRelativeResize="0"/>
          <p:nvPr/>
        </p:nvPicPr>
        <p:blipFill rotWithShape="1">
          <a:blip r:embed="rId2" cstate="print">
            <a:alphaModFix/>
          </a:blip>
          <a:srcRect/>
          <a:stretch/>
        </p:blipFill>
        <p:spPr>
          <a:xfrm>
            <a:off x="7787575" y="4378876"/>
            <a:ext cx="1232526" cy="611875"/>
          </a:xfrm>
          <a:prstGeom prst="rect">
            <a:avLst/>
          </a:prstGeom>
          <a:noFill/>
          <a:ln>
            <a:noFill/>
          </a:ln>
        </p:spPr>
      </p:pic>
      <p:pic>
        <p:nvPicPr>
          <p:cNvPr id="5" name="Google Shape;63;p2"/>
          <p:cNvPicPr preferRelativeResize="0"/>
          <p:nvPr/>
        </p:nvPicPr>
        <p:blipFill rotWithShape="1">
          <a:blip r:embed="rId2" cstate="print">
            <a:alphaModFix/>
          </a:blip>
          <a:srcRect/>
          <a:stretch/>
        </p:blipFill>
        <p:spPr>
          <a:xfrm>
            <a:off x="7787575" y="4378876"/>
            <a:ext cx="1232526" cy="611875"/>
          </a:xfrm>
          <a:prstGeom prst="rect">
            <a:avLst/>
          </a:prstGeom>
          <a:noFill/>
          <a:ln>
            <a:noFill/>
          </a:ln>
        </p:spPr>
      </p:pic>
      <p:sp>
        <p:nvSpPr>
          <p:cNvPr id="6"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a:buClr>
                <a:srgbClr val="000000"/>
              </a:buClr>
              <a:buSzPts val="2200"/>
            </a:pPr>
            <a:endParaRPr lang="en-US" sz="2400" b="1" dirty="0">
              <a:solidFill>
                <a:srgbClr val="FF0000"/>
              </a:solidFill>
            </a:endParaRPr>
          </a:p>
        </p:txBody>
      </p:sp>
    </p:spTree>
    <p:extLst>
      <p:ext uri="{BB962C8B-B14F-4D97-AF65-F5344CB8AC3E}">
        <p14:creationId xmlns:p14="http://schemas.microsoft.com/office/powerpoint/2010/main" val="739228816"/>
      </p:ext>
    </p:extLst>
  </p:cSld>
  <p:clrMapOvr>
    <a:masterClrMapping/>
  </p:clrMapOvr>
  <p:transition>
    <p:blinds/>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44F8B-2363-41C4-AC7F-8E18822F536B}"/>
              </a:ext>
            </a:extLst>
          </p:cNvPr>
          <p:cNvSpPr>
            <a:spLocks noGrp="1"/>
          </p:cNvSpPr>
          <p:nvPr>
            <p:ph type="title"/>
          </p:nvPr>
        </p:nvSpPr>
        <p:spPr>
          <a:xfrm>
            <a:off x="164743" y="51487"/>
            <a:ext cx="8520600" cy="398404"/>
          </a:xfrm>
        </p:spPr>
        <p:txBody>
          <a:bodyPr/>
          <a:lstStyle/>
          <a:p>
            <a:r>
              <a:rPr lang="en-US" dirty="0">
                <a:solidFill>
                  <a:srgbClr val="FF0000"/>
                </a:solidFill>
              </a:rPr>
              <a:t>Warm-up</a:t>
            </a:r>
            <a:br>
              <a:rPr lang="en-US" dirty="0">
                <a:solidFill>
                  <a:srgbClr val="FF0000"/>
                </a:solidFill>
              </a:rPr>
            </a:br>
            <a:endParaRPr lang="en-US" dirty="0">
              <a:solidFill>
                <a:srgbClr val="FF0000"/>
              </a:solidFill>
            </a:endParaRPr>
          </a:p>
        </p:txBody>
      </p:sp>
      <p:sp>
        <p:nvSpPr>
          <p:cNvPr id="3" name="Text Placeholder 2">
            <a:extLst>
              <a:ext uri="{FF2B5EF4-FFF2-40B4-BE49-F238E27FC236}">
                <a16:creationId xmlns:a16="http://schemas.microsoft.com/office/drawing/2014/main" id="{62840E4B-095D-4325-BA4E-CD1914F0DF3E}"/>
              </a:ext>
            </a:extLst>
          </p:cNvPr>
          <p:cNvSpPr>
            <a:spLocks noGrp="1"/>
          </p:cNvSpPr>
          <p:nvPr>
            <p:ph type="body" idx="1"/>
          </p:nvPr>
        </p:nvSpPr>
        <p:spPr>
          <a:xfrm>
            <a:off x="164743" y="691116"/>
            <a:ext cx="8667557" cy="3877759"/>
          </a:xfrm>
        </p:spPr>
        <p:txBody>
          <a:bodyPr/>
          <a:lstStyle/>
          <a:p>
            <a:pPr marL="257175" indent="-257175">
              <a:buNone/>
            </a:pPr>
            <a:endParaRPr lang="en-US" sz="1350" dirty="0">
              <a:latin typeface="Arial" panose="020B0604020202020204" pitchFamily="34" charset="0"/>
              <a:ea typeface="Arial" panose="020B0604020202020204" pitchFamily="34" charset="0"/>
            </a:endParaRPr>
          </a:p>
          <a:p>
            <a:pPr marL="257175" indent="-257175">
              <a:buNone/>
            </a:pPr>
            <a:r>
              <a:rPr lang="en-US" sz="1350" dirty="0">
                <a:solidFill>
                  <a:schemeClr val="tx1"/>
                </a:solidFill>
                <a:latin typeface="Arial" panose="020B0604020202020204" pitchFamily="34" charset="0"/>
                <a:ea typeface="Arial" panose="020B0604020202020204" pitchFamily="34" charset="0"/>
              </a:rPr>
              <a:t> List four reasons that can lead to war between nations.</a:t>
            </a:r>
          </a:p>
          <a:p>
            <a:pPr marL="257175" indent="-257175">
              <a:buNone/>
            </a:pPr>
            <a:endParaRPr lang="en-US" sz="1350" dirty="0">
              <a:solidFill>
                <a:schemeClr val="tx1"/>
              </a:solidFill>
              <a:latin typeface="Arial" panose="020B0604020202020204" pitchFamily="34" charset="0"/>
              <a:ea typeface="Arial" panose="020B0604020202020204" pitchFamily="34" charset="0"/>
            </a:endParaRPr>
          </a:p>
          <a:p>
            <a:pPr marL="257175" indent="-257175">
              <a:buNone/>
            </a:pPr>
            <a:endParaRPr lang="en-US" sz="1350" dirty="0">
              <a:solidFill>
                <a:schemeClr val="tx1"/>
              </a:solidFill>
              <a:latin typeface="Arial" panose="020B0604020202020204" pitchFamily="34" charset="0"/>
              <a:ea typeface="Arial" panose="020B0604020202020204" pitchFamily="34" charset="0"/>
            </a:endParaRPr>
          </a:p>
          <a:p>
            <a:pPr marL="257175" indent="-257175">
              <a:buNone/>
            </a:pPr>
            <a:endParaRPr lang="en-US" sz="1350" dirty="0">
              <a:solidFill>
                <a:schemeClr val="tx1"/>
              </a:solidFill>
              <a:latin typeface="Arial" panose="020B0604020202020204" pitchFamily="34" charset="0"/>
              <a:ea typeface="Arial" panose="020B0604020202020204" pitchFamily="34" charset="0"/>
            </a:endParaRPr>
          </a:p>
          <a:p>
            <a:pPr marL="257175" indent="-257175">
              <a:buNone/>
            </a:pPr>
            <a:endParaRPr lang="en-US" sz="1350" dirty="0">
              <a:solidFill>
                <a:schemeClr val="tx1"/>
              </a:solidFill>
              <a:latin typeface="Arial" panose="020B0604020202020204" pitchFamily="34" charset="0"/>
              <a:ea typeface="Arial" panose="020B0604020202020204" pitchFamily="34" charset="0"/>
            </a:endParaRPr>
          </a:p>
          <a:p>
            <a:pPr marL="257175" indent="-257175">
              <a:buNone/>
            </a:pPr>
            <a:endParaRPr lang="en-US" sz="1350" dirty="0">
              <a:solidFill>
                <a:schemeClr val="tx1"/>
              </a:solidFill>
              <a:latin typeface="Arial" panose="020B0604020202020204" pitchFamily="34" charset="0"/>
              <a:ea typeface="Arial" panose="020B0604020202020204" pitchFamily="34" charset="0"/>
            </a:endParaRPr>
          </a:p>
          <a:p>
            <a:pPr marL="257175" indent="-257175">
              <a:buNone/>
            </a:pPr>
            <a:endParaRPr lang="en-US" sz="1350" dirty="0">
              <a:solidFill>
                <a:schemeClr val="tx1"/>
              </a:solidFill>
              <a:latin typeface="Arial" panose="020B0604020202020204" pitchFamily="34" charset="0"/>
              <a:ea typeface="Arial" panose="020B0604020202020204" pitchFamily="34" charset="0"/>
            </a:endParaRPr>
          </a:p>
          <a:p>
            <a:pPr marL="257175" indent="-257175">
              <a:buNone/>
            </a:pPr>
            <a:r>
              <a:rPr lang="en-US" sz="1350" dirty="0">
                <a:solidFill>
                  <a:schemeClr val="tx1"/>
                </a:solidFill>
                <a:latin typeface="Arial" panose="020B0604020202020204" pitchFamily="34" charset="0"/>
                <a:ea typeface="Arial" panose="020B0604020202020204" pitchFamily="34" charset="0"/>
              </a:rPr>
              <a:t>Do you think war between two or more nations can eventually result in peace? Why do you think people wage wars?</a:t>
            </a:r>
          </a:p>
        </p:txBody>
      </p:sp>
      <p:pic>
        <p:nvPicPr>
          <p:cNvPr id="4" name="Google Shape;63;p2"/>
          <p:cNvPicPr preferRelativeResize="0"/>
          <p:nvPr/>
        </p:nvPicPr>
        <p:blipFill rotWithShape="1">
          <a:blip r:embed="rId2" cstate="print">
            <a:alphaModFix/>
          </a:blip>
          <a:srcRect/>
          <a:stretch/>
        </p:blipFill>
        <p:spPr>
          <a:xfrm>
            <a:off x="7787575" y="4810100"/>
            <a:ext cx="1232526" cy="180651"/>
          </a:xfrm>
          <a:prstGeom prst="rect">
            <a:avLst/>
          </a:prstGeom>
          <a:noFill/>
          <a:ln>
            <a:noFill/>
          </a:ln>
        </p:spPr>
      </p:pic>
      <p:pic>
        <p:nvPicPr>
          <p:cNvPr id="5" name="Google Shape;63;p2"/>
          <p:cNvPicPr preferRelativeResize="0"/>
          <p:nvPr/>
        </p:nvPicPr>
        <p:blipFill rotWithShape="1">
          <a:blip r:embed="rId2" cstate="print">
            <a:alphaModFix/>
          </a:blip>
          <a:srcRect/>
          <a:stretch/>
        </p:blipFill>
        <p:spPr>
          <a:xfrm>
            <a:off x="7787575" y="4775198"/>
            <a:ext cx="1232526" cy="316816"/>
          </a:xfrm>
          <a:prstGeom prst="rect">
            <a:avLst/>
          </a:prstGeom>
          <a:noFill/>
          <a:ln>
            <a:noFill/>
          </a:ln>
        </p:spPr>
      </p:pic>
    </p:spTree>
    <p:extLst>
      <p:ext uri="{BB962C8B-B14F-4D97-AF65-F5344CB8AC3E}">
        <p14:creationId xmlns:p14="http://schemas.microsoft.com/office/powerpoint/2010/main" val="3452402948"/>
      </p:ext>
    </p:extLst>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311700" y="152750"/>
            <a:ext cx="8520600" cy="463938"/>
          </a:xfrm>
        </p:spPr>
        <p:txBody>
          <a:bodyPr/>
          <a:lstStyle/>
          <a:p>
            <a:r>
              <a:rPr lang="en-IN" sz="2400" b="1" dirty="0">
                <a:solidFill>
                  <a:srgbClr val="FF0000"/>
                </a:solidFill>
                <a:latin typeface="Calibri" panose="020F0502020204030204" pitchFamily="34" charset="0"/>
                <a:cs typeface="Calibri" panose="020F0502020204030204" pitchFamily="34" charset="0"/>
              </a:rPr>
              <a:t>INTRODUCTION</a:t>
            </a: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701749"/>
            <a:ext cx="8520600" cy="4289001"/>
          </a:xfrm>
        </p:spPr>
        <p:txBody>
          <a:bodyPr/>
          <a:lstStyle/>
          <a:p>
            <a:pPr marL="114300" indent="0">
              <a:buNone/>
            </a:pP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At the end of 1914, the world found itself in difficult circumstances. World War I had begun that summer and many soldiers were facing their first winter in war trenches. However, in the weeks leading up to Christmas, troops on all sides experienced a remarkable change of heart.</a:t>
            </a: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911474" y="4378874"/>
            <a:ext cx="1232526" cy="611875"/>
          </a:xfrm>
          <a:prstGeom prst="rect">
            <a:avLst/>
          </a:prstGeom>
          <a:noFill/>
          <a:ln>
            <a:noFill/>
          </a:ln>
        </p:spPr>
      </p:pic>
    </p:spTree>
    <p:extLst>
      <p:ext uri="{BB962C8B-B14F-4D97-AF65-F5344CB8AC3E}">
        <p14:creationId xmlns:p14="http://schemas.microsoft.com/office/powerpoint/2010/main" val="2467107400"/>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311700" y="152750"/>
            <a:ext cx="8520600" cy="463938"/>
          </a:xfrm>
        </p:spPr>
        <p:txBody>
          <a:bodyPr/>
          <a:lstStyle/>
          <a:p>
            <a:r>
              <a:rPr lang="en-IN" sz="2400" b="1" dirty="0">
                <a:solidFill>
                  <a:srgbClr val="FF0000"/>
                </a:solidFill>
                <a:latin typeface="Calibri" panose="020F0502020204030204" pitchFamily="34" charset="0"/>
                <a:cs typeface="Calibri" panose="020F0502020204030204" pitchFamily="34" charset="0"/>
              </a:rPr>
              <a:t> It was 1914, the first year of World War I.</a:t>
            </a: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701749"/>
            <a:ext cx="4398523" cy="4289001"/>
          </a:xfrm>
        </p:spPr>
        <p:txBody>
          <a:bodyPr/>
          <a:lstStyle/>
          <a:p>
            <a:r>
              <a:rPr lang="en-US" sz="1400" dirty="0">
                <a:solidFill>
                  <a:schemeClr val="tx1"/>
                </a:solidFill>
                <a:latin typeface="Calibri" panose="020F0502020204030204" pitchFamily="34" charset="0"/>
                <a:cs typeface="Calibri" panose="020F0502020204030204" pitchFamily="34" charset="0"/>
              </a:rPr>
              <a:t>The war had reached a difficult situation where no progress was possible due to disagreement.</a:t>
            </a:r>
          </a:p>
          <a:p>
            <a:r>
              <a:rPr lang="en-US" sz="1400" dirty="0">
                <a:solidFill>
                  <a:schemeClr val="tx1"/>
                </a:solidFill>
                <a:latin typeface="Calibri" panose="020F0502020204030204" pitchFamily="34" charset="0"/>
                <a:cs typeface="Calibri" panose="020F0502020204030204" pitchFamily="34" charset="0"/>
              </a:rPr>
              <a:t>The soldiers were tired and helpless.</a:t>
            </a:r>
          </a:p>
          <a:p>
            <a:r>
              <a:rPr lang="en-US" sz="1400" dirty="0">
                <a:solidFill>
                  <a:schemeClr val="tx1"/>
                </a:solidFill>
                <a:latin typeface="Calibri" panose="020F0502020204030204" pitchFamily="34" charset="0"/>
                <a:cs typeface="Calibri" panose="020F0502020204030204" pitchFamily="34" charset="0"/>
              </a:rPr>
              <a:t>They had thought, while joining the army, that the war will be over soon. </a:t>
            </a:r>
          </a:p>
          <a:p>
            <a:r>
              <a:rPr lang="en-US" sz="1400" dirty="0">
                <a:solidFill>
                  <a:schemeClr val="tx1"/>
                </a:solidFill>
                <a:latin typeface="Calibri" panose="020F0502020204030204" pitchFamily="34" charset="0"/>
                <a:cs typeface="Calibri" panose="020F0502020204030204" pitchFamily="34" charset="0"/>
              </a:rPr>
              <a:t>But the war was lingering unexpectedly.</a:t>
            </a:r>
          </a:p>
          <a:p>
            <a:r>
              <a:rPr lang="en-US" sz="1400" dirty="0">
                <a:solidFill>
                  <a:schemeClr val="tx1"/>
                </a:solidFill>
                <a:latin typeface="Calibri" panose="020F0502020204030204" pitchFamily="34" charset="0"/>
                <a:cs typeface="Calibri" panose="020F0502020204030204" pitchFamily="34" charset="0"/>
              </a:rPr>
              <a:t>So the soldiers dug up long deep holes in the ground and continued firing</a:t>
            </a:r>
          </a:p>
          <a:p>
            <a:r>
              <a:rPr lang="en-US" sz="1400" dirty="0">
                <a:solidFill>
                  <a:schemeClr val="tx1"/>
                </a:solidFill>
                <a:latin typeface="Calibri" panose="020F0502020204030204" pitchFamily="34" charset="0"/>
                <a:cs typeface="Calibri" panose="020F0502020204030204" pitchFamily="34" charset="0"/>
              </a:rPr>
              <a:t>Something unusual happened on the day before Christmas.</a:t>
            </a:r>
          </a:p>
          <a:p>
            <a:r>
              <a:rPr lang="en-US" sz="1400" dirty="0">
                <a:solidFill>
                  <a:schemeClr val="tx1"/>
                </a:solidFill>
                <a:latin typeface="Calibri" panose="020F0502020204030204" pitchFamily="34" charset="0"/>
                <a:cs typeface="Calibri" panose="020F0502020204030204" pitchFamily="34" charset="0"/>
              </a:rPr>
              <a:t>Without any permission from higher authorities, troops from both the sides stopped firing at each other.</a:t>
            </a:r>
          </a:p>
          <a:p>
            <a:r>
              <a:rPr lang="en-US" sz="1400" dirty="0">
                <a:solidFill>
                  <a:schemeClr val="tx1"/>
                </a:solidFill>
                <a:latin typeface="Calibri" panose="020F0502020204030204" pitchFamily="34" charset="0"/>
                <a:cs typeface="Calibri" panose="020F0502020204030204" pitchFamily="34" charset="0"/>
              </a:rPr>
              <a:t>They were also warned to stay alert, in case the opponent tried to catch them unprepared and attacked.</a:t>
            </a:r>
          </a:p>
          <a:p>
            <a:endParaRPr lang="en-US" sz="1400" dirty="0">
              <a:solidFill>
                <a:schemeClr val="tx1"/>
              </a:solidFill>
              <a:latin typeface="Calibri" panose="020F0502020204030204" pitchFamily="34" charset="0"/>
              <a:cs typeface="Calibri" panose="020F0502020204030204" pitchFamily="34" charset="0"/>
            </a:endParaRPr>
          </a:p>
          <a:p>
            <a:endParaRPr lang="en-US" sz="1400" dirty="0">
              <a:solidFill>
                <a:schemeClr val="tx1"/>
              </a:solidFill>
              <a:latin typeface="Calibri" panose="020F0502020204030204" pitchFamily="34" charset="0"/>
              <a:cs typeface="Calibri" panose="020F0502020204030204" pitchFamily="34" charset="0"/>
            </a:endParaRPr>
          </a:p>
          <a:p>
            <a:pPr marL="114300" indent="0">
              <a:buNone/>
            </a:pPr>
            <a:endParaRPr lang="en-US" sz="1400" dirty="0">
              <a:solidFill>
                <a:schemeClr val="tx1"/>
              </a:solidFill>
              <a:latin typeface="Calibri" panose="020F0502020204030204" pitchFamily="34" charset="0"/>
              <a:cs typeface="Calibri" panose="020F0502020204030204" pitchFamily="34" charset="0"/>
            </a:endParaRPr>
          </a:p>
          <a:p>
            <a:pPr marL="114300" indent="0">
              <a:buNone/>
            </a:pPr>
            <a:endParaRPr lang="en-US" sz="1400" dirty="0">
              <a:solidFill>
                <a:schemeClr val="tx1"/>
              </a:solidFill>
              <a:latin typeface="Calibri" panose="020F0502020204030204" pitchFamily="34" charset="0"/>
              <a:cs typeface="Calibri" panose="020F0502020204030204" pitchFamily="34" charset="0"/>
            </a:endParaRPr>
          </a:p>
          <a:p>
            <a:pPr marL="114300" indent="0">
              <a:buNone/>
            </a:pPr>
            <a:endParaRPr lang="en-US"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911474" y="4378874"/>
            <a:ext cx="1232526" cy="611875"/>
          </a:xfrm>
          <a:prstGeom prst="rect">
            <a:avLst/>
          </a:prstGeom>
          <a:noFill/>
          <a:ln>
            <a:noFill/>
          </a:ln>
        </p:spPr>
      </p:pic>
      <p:pic>
        <p:nvPicPr>
          <p:cNvPr id="5" name="Picture 4">
            <a:extLst>
              <a:ext uri="{FF2B5EF4-FFF2-40B4-BE49-F238E27FC236}">
                <a16:creationId xmlns:a16="http://schemas.microsoft.com/office/drawing/2014/main" id="{A64AE67F-2231-42CD-B611-ED97E7C7F0D2}"/>
              </a:ext>
            </a:extLst>
          </p:cNvPr>
          <p:cNvPicPr>
            <a:picLocks noChangeAspect="1"/>
          </p:cNvPicPr>
          <p:nvPr/>
        </p:nvPicPr>
        <p:blipFill rotWithShape="1">
          <a:blip r:embed="rId3"/>
          <a:srcRect b="7486"/>
          <a:stretch/>
        </p:blipFill>
        <p:spPr>
          <a:xfrm>
            <a:off x="5578737" y="701749"/>
            <a:ext cx="3253563" cy="3075468"/>
          </a:xfrm>
          <a:prstGeom prst="rect">
            <a:avLst/>
          </a:prstGeom>
          <a:ln w="28575">
            <a:solidFill>
              <a:schemeClr val="accent2"/>
            </a:solidFill>
          </a:ln>
        </p:spPr>
      </p:pic>
    </p:spTree>
    <p:extLst>
      <p:ext uri="{BB962C8B-B14F-4D97-AF65-F5344CB8AC3E}">
        <p14:creationId xmlns:p14="http://schemas.microsoft.com/office/powerpoint/2010/main" val="827512960"/>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311700" y="152750"/>
            <a:ext cx="8520600" cy="463938"/>
          </a:xfrm>
        </p:spPr>
        <p:txBody>
          <a:bodyPr/>
          <a:lstStyle/>
          <a:p>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701749"/>
            <a:ext cx="8520600" cy="4289001"/>
          </a:xfrm>
        </p:spPr>
        <p:txBody>
          <a:bodyPr/>
          <a:lstStyle/>
          <a:p>
            <a:r>
              <a:rPr lang="en-US" sz="1400" dirty="0">
                <a:solidFill>
                  <a:schemeClr val="tx1"/>
                </a:solidFill>
                <a:latin typeface="Calibri" panose="020F0502020204030204" pitchFamily="34" charset="0"/>
                <a:cs typeface="Calibri" panose="020F0502020204030204" pitchFamily="34" charset="0"/>
              </a:rPr>
              <a:t>In many areas, the truce began when German troops began to light candles and sing Christmas Carols.</a:t>
            </a:r>
          </a:p>
          <a:p>
            <a:r>
              <a:rPr lang="en-US" sz="1400" dirty="0">
                <a:solidFill>
                  <a:schemeClr val="tx1"/>
                </a:solidFill>
                <a:latin typeface="Calibri" panose="020F0502020204030204" pitchFamily="34" charset="0"/>
                <a:cs typeface="Calibri" panose="020F0502020204030204" pitchFamily="34" charset="0"/>
              </a:rPr>
              <a:t> Soon British troops across the lines began to join in or sing their own carols.</a:t>
            </a:r>
          </a:p>
          <a:p>
            <a:r>
              <a:rPr lang="en-US" sz="1400" dirty="0">
                <a:solidFill>
                  <a:schemeClr val="tx1"/>
                </a:solidFill>
                <a:latin typeface="Calibri" panose="020F0502020204030204" pitchFamily="34" charset="0"/>
                <a:cs typeface="Calibri" panose="020F0502020204030204" pitchFamily="34" charset="0"/>
              </a:rPr>
              <a:t> Brave soldiers began to make their way into the area between the two lines called "No Man's Land." </a:t>
            </a:r>
          </a:p>
          <a:p>
            <a:r>
              <a:rPr lang="en-US" sz="1400" dirty="0">
                <a:solidFill>
                  <a:schemeClr val="tx1"/>
                </a:solidFill>
                <a:latin typeface="Calibri" panose="020F0502020204030204" pitchFamily="34" charset="0"/>
                <a:cs typeface="Calibri" panose="020F0502020204030204" pitchFamily="34" charset="0"/>
              </a:rPr>
              <a:t>They met up with enemy soldiers to exchange gifts and souvenirs. </a:t>
            </a:r>
          </a:p>
          <a:p>
            <a:r>
              <a:rPr lang="en-US" sz="1400" dirty="0">
                <a:solidFill>
                  <a:schemeClr val="tx1"/>
                </a:solidFill>
                <a:latin typeface="Calibri" panose="020F0502020204030204" pitchFamily="34" charset="0"/>
                <a:cs typeface="Calibri" panose="020F0502020204030204" pitchFamily="34" charset="0"/>
              </a:rPr>
              <a:t>The dead were given the proper </a:t>
            </a:r>
            <a:r>
              <a:rPr lang="en-US" sz="1400" dirty="0" err="1">
                <a:solidFill>
                  <a:schemeClr val="tx1"/>
                </a:solidFill>
                <a:latin typeface="Calibri" panose="020F0502020204030204" pitchFamily="34" charset="0"/>
                <a:cs typeface="Calibri" panose="020F0502020204030204" pitchFamily="34" charset="0"/>
              </a:rPr>
              <a:t>honour</a:t>
            </a:r>
            <a:r>
              <a:rPr lang="en-US" sz="1400" dirty="0">
                <a:solidFill>
                  <a:schemeClr val="tx1"/>
                </a:solidFill>
                <a:latin typeface="Calibri" panose="020F0502020204030204" pitchFamily="34" charset="0"/>
                <a:cs typeface="Calibri" panose="020F0502020204030204" pitchFamily="34" charset="0"/>
              </a:rPr>
              <a:t> and were buried.</a:t>
            </a:r>
          </a:p>
          <a:p>
            <a:r>
              <a:rPr lang="en-US" sz="1400" dirty="0">
                <a:solidFill>
                  <a:schemeClr val="tx1"/>
                </a:solidFill>
                <a:latin typeface="Calibri" panose="020F0502020204030204" pitchFamily="34" charset="0"/>
                <a:cs typeface="Calibri" panose="020F0502020204030204" pitchFamily="34" charset="0"/>
              </a:rPr>
              <a:t>There were stories of football matches being played.</a:t>
            </a:r>
          </a:p>
          <a:p>
            <a:r>
              <a:rPr lang="en-IN" sz="1400" dirty="0">
                <a:solidFill>
                  <a:schemeClr val="tx1"/>
                </a:solidFill>
                <a:latin typeface="Calibri" panose="020F0502020204030204" pitchFamily="34" charset="0"/>
                <a:cs typeface="Calibri" panose="020F0502020204030204" pitchFamily="34" charset="0"/>
              </a:rPr>
              <a:t>This agreement between the two enemies for a short period of time was appreciated all over the world.</a:t>
            </a:r>
          </a:p>
          <a:p>
            <a:r>
              <a:rPr lang="en-IN" sz="1400" dirty="0">
                <a:solidFill>
                  <a:schemeClr val="tx1"/>
                </a:solidFill>
                <a:latin typeface="Calibri" panose="020F0502020204030204" pitchFamily="34" charset="0"/>
                <a:cs typeface="Calibri" panose="020F0502020204030204" pitchFamily="34" charset="0"/>
              </a:rPr>
              <a:t>This was viewed as a symbol of humanity.</a:t>
            </a:r>
            <a:endParaRPr lang="en-US"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911474" y="4378874"/>
            <a:ext cx="1232526" cy="611875"/>
          </a:xfrm>
          <a:prstGeom prst="rect">
            <a:avLst/>
          </a:prstGeom>
          <a:noFill/>
          <a:ln>
            <a:noFill/>
          </a:ln>
        </p:spPr>
      </p:pic>
      <p:pic>
        <p:nvPicPr>
          <p:cNvPr id="5" name="Picture 4">
            <a:extLst>
              <a:ext uri="{FF2B5EF4-FFF2-40B4-BE49-F238E27FC236}">
                <a16:creationId xmlns:a16="http://schemas.microsoft.com/office/drawing/2014/main" id="{5885799F-F55C-4EFF-AC77-97B8B02749C6}"/>
              </a:ext>
            </a:extLst>
          </p:cNvPr>
          <p:cNvPicPr>
            <a:picLocks noChangeAspect="1"/>
          </p:cNvPicPr>
          <p:nvPr/>
        </p:nvPicPr>
        <p:blipFill>
          <a:blip r:embed="rId3"/>
          <a:stretch>
            <a:fillRect/>
          </a:stretch>
        </p:blipFill>
        <p:spPr>
          <a:xfrm>
            <a:off x="2615609" y="2846249"/>
            <a:ext cx="3710763" cy="1838562"/>
          </a:xfrm>
          <a:prstGeom prst="rect">
            <a:avLst/>
          </a:prstGeom>
        </p:spPr>
      </p:pic>
    </p:spTree>
    <p:extLst>
      <p:ext uri="{BB962C8B-B14F-4D97-AF65-F5344CB8AC3E}">
        <p14:creationId xmlns:p14="http://schemas.microsoft.com/office/powerpoint/2010/main" val="1123787220"/>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3B439-16B4-4C46-AB4E-9CA575869B64}"/>
              </a:ext>
            </a:extLst>
          </p:cNvPr>
          <p:cNvSpPr>
            <a:spLocks noGrp="1"/>
          </p:cNvSpPr>
          <p:nvPr>
            <p:ph type="title"/>
          </p:nvPr>
        </p:nvSpPr>
        <p:spPr>
          <a:xfrm>
            <a:off x="311700" y="152750"/>
            <a:ext cx="8520600" cy="611875"/>
          </a:xfrm>
        </p:spPr>
        <p:txBody>
          <a:bodyPr/>
          <a:lstStyle/>
          <a:p>
            <a:r>
              <a:rPr lang="en-IN" sz="3200" b="1" dirty="0">
                <a:solidFill>
                  <a:srgbClr val="FF0000"/>
                </a:solidFill>
                <a:latin typeface="Calibri" panose="020F0502020204030204" pitchFamily="34" charset="0"/>
                <a:cs typeface="Calibri" panose="020F0502020204030204" pitchFamily="34" charset="0"/>
              </a:rPr>
              <a:t>MESSAGE OF THE STORY</a:t>
            </a:r>
          </a:p>
        </p:txBody>
      </p:sp>
      <p:sp>
        <p:nvSpPr>
          <p:cNvPr id="3" name="Text Placeholder 2">
            <a:extLst>
              <a:ext uri="{FF2B5EF4-FFF2-40B4-BE49-F238E27FC236}">
                <a16:creationId xmlns:a16="http://schemas.microsoft.com/office/drawing/2014/main" id="{768A18BE-9B02-4F9B-8456-EC4AC93BD38F}"/>
              </a:ext>
            </a:extLst>
          </p:cNvPr>
          <p:cNvSpPr>
            <a:spLocks noGrp="1"/>
          </p:cNvSpPr>
          <p:nvPr>
            <p:ph type="body" idx="1"/>
          </p:nvPr>
        </p:nvSpPr>
        <p:spPr>
          <a:xfrm>
            <a:off x="311699" y="659218"/>
            <a:ext cx="8619649" cy="4331531"/>
          </a:xfrm>
        </p:spPr>
        <p:txBody>
          <a:bodyPr/>
          <a:lstStyle/>
          <a:p>
            <a:pPr marL="114300" indent="0">
              <a:buNone/>
            </a:pPr>
            <a:r>
              <a:rPr lang="en-IN" dirty="0">
                <a:solidFill>
                  <a:schemeClr val="tx1"/>
                </a:solidFill>
                <a:latin typeface="Calibri" panose="020F0502020204030204" pitchFamily="34" charset="0"/>
                <a:cs typeface="Calibri" panose="020F0502020204030204" pitchFamily="34" charset="0"/>
              </a:rPr>
              <a:t>  </a:t>
            </a:r>
            <a:r>
              <a:rPr lang="en-US" u="sng" dirty="0">
                <a:solidFill>
                  <a:schemeClr val="tx1"/>
                </a:solidFill>
                <a:latin typeface="Calibri" panose="020F0502020204030204" pitchFamily="34" charset="0"/>
                <a:cs typeface="Calibri" panose="020F0502020204030204" pitchFamily="34" charset="0"/>
              </a:rPr>
              <a:t>Humanity Can Conquer the Worst of Circumstances</a:t>
            </a:r>
          </a:p>
          <a:p>
            <a:pPr marL="114300" indent="0">
              <a:buNone/>
            </a:pPr>
            <a:r>
              <a:rPr lang="en-US" dirty="0">
                <a:solidFill>
                  <a:schemeClr val="tx1"/>
                </a:solidFill>
                <a:latin typeface="Calibri" panose="020F0502020204030204" pitchFamily="34" charset="0"/>
                <a:cs typeface="Calibri" panose="020F0502020204030204" pitchFamily="34" charset="0"/>
              </a:rPr>
              <a:t>The Christmas truce of 1914 is an incredible testament to what humanity can overcome. In a time when the world was at war—when killing and warfare were the daily occupation of hundreds of thousands of men—those most entrenched in the worst of circumstances decided to take a stand for humanity. The soldiers of 1914 remind us of the choice we all can make: We can see others as humans who matter like we matter—even when they’re our enemies. They also show us what can happen when we make that choice: enemies can become friends and, at least for a moment, there is peace.</a:t>
            </a:r>
          </a:p>
          <a:p>
            <a:pPr marL="114300" indent="0">
              <a:buNone/>
            </a:pPr>
            <a:r>
              <a:rPr lang="en-US" dirty="0">
                <a:solidFill>
                  <a:schemeClr val="tx1"/>
                </a:solidFill>
                <a:latin typeface="Calibri" panose="020F0502020204030204" pitchFamily="34" charset="0"/>
                <a:cs typeface="Calibri" panose="020F0502020204030204" pitchFamily="34" charset="0"/>
              </a:rPr>
              <a:t>Like the soldiers of 1914, we can choose to take a stand for humanity. We can choose to end the plague of dehumanization. We can choose to see others as people who matter like we matter. When we remember this choice, we also realize that we have the ability to make the most of the future.</a:t>
            </a:r>
          </a:p>
          <a:p>
            <a:pPr marL="114300" indent="0">
              <a:buNone/>
            </a:pPr>
            <a:r>
              <a:rPr lang="en-US" dirty="0">
                <a:solidFill>
                  <a:schemeClr val="tx1"/>
                </a:solidFill>
                <a:latin typeface="Calibri" panose="020F0502020204030204" pitchFamily="34" charset="0"/>
                <a:cs typeface="Calibri" panose="020F0502020204030204" pitchFamily="34" charset="0"/>
              </a:rPr>
              <a:t>So let’s resolve to take a stand for humanity. </a:t>
            </a:r>
            <a:endParaRPr lang="en-IN"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22625040-4FA0-42BA-9B95-A1B7A0EF139D}"/>
              </a:ext>
            </a:extLst>
          </p:cNvPr>
          <p:cNvPicPr preferRelativeResize="0"/>
          <p:nvPr/>
        </p:nvPicPr>
        <p:blipFill rotWithShape="1">
          <a:blip r:embed="rId2">
            <a:alphaModFix/>
          </a:blip>
          <a:srcRect/>
          <a:stretch/>
        </p:blipFill>
        <p:spPr>
          <a:xfrm>
            <a:off x="7787575" y="4378875"/>
            <a:ext cx="1232526" cy="611875"/>
          </a:xfrm>
          <a:prstGeom prst="rect">
            <a:avLst/>
          </a:prstGeom>
          <a:noFill/>
          <a:ln>
            <a:noFill/>
          </a:ln>
        </p:spPr>
      </p:pic>
    </p:spTree>
    <p:extLst>
      <p:ext uri="{BB962C8B-B14F-4D97-AF65-F5344CB8AC3E}">
        <p14:creationId xmlns:p14="http://schemas.microsoft.com/office/powerpoint/2010/main" val="3379506549"/>
      </p:ext>
    </p:extLst>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311700" y="152750"/>
            <a:ext cx="8520600" cy="463938"/>
          </a:xfrm>
        </p:spPr>
        <p:txBody>
          <a:bodyPr/>
          <a:lstStyle/>
          <a:p>
            <a:r>
              <a:rPr lang="en-IN" sz="2400" b="1" dirty="0">
                <a:solidFill>
                  <a:srgbClr val="FF0000"/>
                </a:solidFill>
                <a:latin typeface="Calibri" panose="020F0502020204030204" pitchFamily="34" charset="0"/>
                <a:cs typeface="Calibri" panose="020F0502020204030204" pitchFamily="34" charset="0"/>
              </a:rPr>
              <a:t>VOCABULARY</a:t>
            </a: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701749"/>
            <a:ext cx="8520600" cy="4289001"/>
          </a:xfrm>
        </p:spPr>
        <p:txBody>
          <a:bodyPr/>
          <a:lstStyle/>
          <a:p>
            <a:r>
              <a:rPr lang="en-IN" sz="1400" dirty="0">
                <a:solidFill>
                  <a:schemeClr val="tx1"/>
                </a:solidFill>
                <a:latin typeface="Calibri" panose="020F0502020204030204" pitchFamily="34" charset="0"/>
                <a:cs typeface="Calibri" panose="020F0502020204030204" pitchFamily="34" charset="0"/>
              </a:rPr>
              <a:t>Claimed many lives: </a:t>
            </a:r>
            <a:r>
              <a:rPr lang="en-US" sz="1400" dirty="0">
                <a:solidFill>
                  <a:schemeClr val="tx1"/>
                </a:solidFill>
                <a:latin typeface="Calibri" panose="020F0502020204030204" pitchFamily="34" charset="0"/>
                <a:cs typeface="Calibri" panose="020F0502020204030204" pitchFamily="34" charset="0"/>
              </a:rPr>
              <a:t>If a violent event, fighting, or a disease claims someone's life, it kills that person</a:t>
            </a:r>
            <a:endParaRPr lang="en-IN" sz="1400" dirty="0">
              <a:solidFill>
                <a:schemeClr val="tx1"/>
              </a:solidFill>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Christmas Eve: </a:t>
            </a:r>
            <a:r>
              <a:rPr lang="en-US" sz="1400" dirty="0">
                <a:solidFill>
                  <a:schemeClr val="tx1"/>
                </a:solidFill>
                <a:latin typeface="Calibri" panose="020F0502020204030204" pitchFamily="34" charset="0"/>
                <a:cs typeface="Calibri" panose="020F0502020204030204" pitchFamily="34" charset="0"/>
              </a:rPr>
              <a:t>24 December, the day before Christmas Day</a:t>
            </a:r>
            <a:endParaRPr lang="en-IN" sz="1400" dirty="0">
              <a:solidFill>
                <a:schemeClr val="tx1"/>
              </a:solidFill>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War-front: </a:t>
            </a:r>
            <a:r>
              <a:rPr lang="en-US" sz="1400" dirty="0">
                <a:solidFill>
                  <a:schemeClr val="tx1"/>
                </a:solidFill>
                <a:latin typeface="Calibri" panose="020F0502020204030204" pitchFamily="34" charset="0"/>
                <a:cs typeface="Calibri" panose="020F0502020204030204" pitchFamily="34" charset="0"/>
              </a:rPr>
              <a:t>The area where opponents meet or clash</a:t>
            </a:r>
            <a:endParaRPr lang="en-IN" sz="1400" dirty="0">
              <a:solidFill>
                <a:schemeClr val="tx1"/>
              </a:solidFill>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Approval: official permission</a:t>
            </a:r>
          </a:p>
          <a:p>
            <a:r>
              <a:rPr lang="en-IN" sz="1400" dirty="0">
                <a:solidFill>
                  <a:schemeClr val="tx1"/>
                </a:solidFill>
                <a:latin typeface="Calibri" panose="020F0502020204030204" pitchFamily="34" charset="0"/>
                <a:cs typeface="Calibri" panose="020F0502020204030204" pitchFamily="34" charset="0"/>
              </a:rPr>
              <a:t>Off guard: </a:t>
            </a:r>
            <a:r>
              <a:rPr lang="en-US" sz="1400" dirty="0">
                <a:solidFill>
                  <a:schemeClr val="tx1"/>
                </a:solidFill>
                <a:latin typeface="Calibri" panose="020F0502020204030204" pitchFamily="34" charset="0"/>
                <a:cs typeface="Calibri" panose="020F0502020204030204" pitchFamily="34" charset="0"/>
              </a:rPr>
              <a:t>to surprise someone, esp. in a way that makes the person feel confused or uncertain</a:t>
            </a:r>
            <a:endParaRPr lang="en-IN" sz="1400" dirty="0">
              <a:solidFill>
                <a:schemeClr val="tx1"/>
              </a:solidFill>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Carols: </a:t>
            </a:r>
            <a:r>
              <a:rPr lang="en-US" sz="1400" dirty="0">
                <a:solidFill>
                  <a:schemeClr val="tx1"/>
                </a:solidFill>
                <a:latin typeface="Calibri" panose="020F0502020204030204" pitchFamily="34" charset="0"/>
                <a:cs typeface="Calibri" panose="020F0502020204030204" pitchFamily="34" charset="0"/>
              </a:rPr>
              <a:t>a happy or religious song, usually one sung at Christmas</a:t>
            </a:r>
            <a:endParaRPr lang="en-IN" sz="1400" dirty="0">
              <a:solidFill>
                <a:schemeClr val="tx1"/>
              </a:solidFill>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Recounted: </a:t>
            </a:r>
            <a:r>
              <a:rPr lang="en-US" sz="1400" dirty="0">
                <a:solidFill>
                  <a:schemeClr val="tx1"/>
                </a:solidFill>
                <a:latin typeface="Calibri" panose="020F0502020204030204" pitchFamily="34" charset="0"/>
                <a:cs typeface="Calibri" panose="020F0502020204030204" pitchFamily="34" charset="0"/>
              </a:rPr>
              <a:t>to describe how something happened, or to tell a story</a:t>
            </a:r>
            <a:endParaRPr lang="en-IN" sz="1400" dirty="0">
              <a:solidFill>
                <a:schemeClr val="tx1"/>
              </a:solidFill>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Extraordinary: </a:t>
            </a:r>
            <a:r>
              <a:rPr lang="en-US" sz="1400" dirty="0">
                <a:solidFill>
                  <a:schemeClr val="tx1"/>
                </a:solidFill>
                <a:latin typeface="Calibri" panose="020F0502020204030204" pitchFamily="34" charset="0"/>
                <a:cs typeface="Calibri" panose="020F0502020204030204" pitchFamily="34" charset="0"/>
              </a:rPr>
              <a:t>very unusual, special, unexpected, or strange</a:t>
            </a:r>
            <a:endParaRPr lang="en-IN" sz="1400" dirty="0">
              <a:solidFill>
                <a:schemeClr val="tx1"/>
              </a:solidFill>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Assurance: a promise</a:t>
            </a:r>
          </a:p>
          <a:p>
            <a:r>
              <a:rPr lang="en-IN" sz="1400" dirty="0">
                <a:solidFill>
                  <a:schemeClr val="tx1"/>
                </a:solidFill>
                <a:latin typeface="Calibri" panose="020F0502020204030204" pitchFamily="34" charset="0"/>
                <a:cs typeface="Calibri" panose="020F0502020204030204" pitchFamily="34" charset="0"/>
              </a:rPr>
              <a:t>Burial: </a:t>
            </a:r>
            <a:r>
              <a:rPr lang="en-US" sz="1400" dirty="0">
                <a:solidFill>
                  <a:schemeClr val="tx1"/>
                </a:solidFill>
                <a:latin typeface="Calibri" panose="020F0502020204030204" pitchFamily="34" charset="0"/>
                <a:cs typeface="Calibri" panose="020F0502020204030204" pitchFamily="34" charset="0"/>
              </a:rPr>
              <a:t>the act of putting a dead body into the ground, or the ceremony connected with this</a:t>
            </a:r>
            <a:endParaRPr lang="en-IN" sz="1400" dirty="0">
              <a:solidFill>
                <a:schemeClr val="tx1"/>
              </a:solidFill>
              <a:latin typeface="Calibri" panose="020F0502020204030204" pitchFamily="34" charset="0"/>
              <a:cs typeface="Calibri" panose="020F0502020204030204" pitchFamily="34" charset="0"/>
            </a:endParaRPr>
          </a:p>
          <a:p>
            <a:r>
              <a:rPr lang="en-IN" sz="1400" dirty="0">
                <a:solidFill>
                  <a:schemeClr val="tx1"/>
                </a:solidFill>
                <a:latin typeface="Calibri" panose="020F0502020204030204" pitchFamily="34" charset="0"/>
                <a:cs typeface="Calibri" panose="020F0502020204030204" pitchFamily="34" charset="0"/>
              </a:rPr>
              <a:t>Stained: </a:t>
            </a:r>
            <a:r>
              <a:rPr lang="en-US" sz="1400" dirty="0">
                <a:solidFill>
                  <a:schemeClr val="tx1"/>
                </a:solidFill>
                <a:latin typeface="Calibri" panose="020F0502020204030204" pitchFamily="34" charset="0"/>
                <a:cs typeface="Calibri" panose="020F0502020204030204" pitchFamily="34" charset="0"/>
              </a:rPr>
              <a:t>to leave a mark on something that is difficult to remove</a:t>
            </a: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911474" y="4378874"/>
            <a:ext cx="1232526" cy="611875"/>
          </a:xfrm>
          <a:prstGeom prst="rect">
            <a:avLst/>
          </a:prstGeom>
          <a:noFill/>
          <a:ln>
            <a:noFill/>
          </a:ln>
        </p:spPr>
      </p:pic>
    </p:spTree>
    <p:extLst>
      <p:ext uri="{BB962C8B-B14F-4D97-AF65-F5344CB8AC3E}">
        <p14:creationId xmlns:p14="http://schemas.microsoft.com/office/powerpoint/2010/main" val="3323332636"/>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311700" y="152750"/>
            <a:ext cx="8520600" cy="463938"/>
          </a:xfrm>
        </p:spPr>
        <p:txBody>
          <a:bodyPr/>
          <a:lstStyle/>
          <a:p>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701749"/>
            <a:ext cx="8520600" cy="4289001"/>
          </a:xfrm>
        </p:spPr>
        <p:txBody>
          <a:bodyPr/>
          <a:lstStyle/>
          <a:p>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911474" y="4378874"/>
            <a:ext cx="1232526" cy="611875"/>
          </a:xfrm>
          <a:prstGeom prst="rect">
            <a:avLst/>
          </a:prstGeom>
          <a:noFill/>
          <a:ln>
            <a:noFill/>
          </a:ln>
        </p:spPr>
      </p:pic>
    </p:spTree>
    <p:extLst>
      <p:ext uri="{BB962C8B-B14F-4D97-AF65-F5344CB8AC3E}">
        <p14:creationId xmlns:p14="http://schemas.microsoft.com/office/powerpoint/2010/main" val="2851380666"/>
      </p:ext>
    </p:extLst>
  </p:cSld>
  <p:clrMapOvr>
    <a:masterClrMapping/>
  </p:clrMapOvr>
  <p:transition>
    <p:wheel spokes="1"/>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7232</TotalTime>
  <Words>773</Words>
  <Application>Microsoft Office PowerPoint</Application>
  <PresentationFormat>On-screen Show (16:9)</PresentationFormat>
  <Paragraphs>75</Paragraphs>
  <Slides>11</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Simple Light</vt:lpstr>
      <vt:lpstr>PowerPoint Presentation</vt:lpstr>
      <vt:lpstr>EXPECTED LEARNING OUTCOMES</vt:lpstr>
      <vt:lpstr>Warm-up </vt:lpstr>
      <vt:lpstr>INTRODUCTION</vt:lpstr>
      <vt:lpstr> It was 1914, the first year of World War I.</vt:lpstr>
      <vt:lpstr>PowerPoint Presentation</vt:lpstr>
      <vt:lpstr>MESSAGE OF THE STORY</vt:lpstr>
      <vt:lpstr>VOCABULARY</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254</cp:revision>
  <cp:lastPrinted>2021-02-24T06:02:48Z</cp:lastPrinted>
  <dcterms:modified xsi:type="dcterms:W3CDTF">2021-08-17T17:13:12Z</dcterms:modified>
</cp:coreProperties>
</file>