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69" r:id="rId2"/>
    <p:sldId id="271" r:id="rId3"/>
    <p:sldId id="257" r:id="rId4"/>
    <p:sldId id="262" r:id="rId5"/>
    <p:sldId id="268" r:id="rId6"/>
    <p:sldId id="264" r:id="rId7"/>
    <p:sldId id="270" r:id="rId8"/>
    <p:sldId id="259"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68" userDrawn="1">
          <p15:clr>
            <a:srgbClr val="A4A3A4"/>
          </p15:clr>
        </p15:guide>
        <p15:guide id="2" pos="28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3391" autoAdjust="0"/>
  </p:normalViewPr>
  <p:slideViewPr>
    <p:cSldViewPr snapToGrid="0">
      <p:cViewPr varScale="1">
        <p:scale>
          <a:sx n="89" d="100"/>
          <a:sy n="89" d="100"/>
        </p:scale>
        <p:origin x="1104" y="78"/>
      </p:cViewPr>
      <p:guideLst>
        <p:guide orient="horz" pos="1668"/>
        <p:guide pos="28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454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5D8AB81-1917-4038-8ED0-4DB8BA14781C}"/>
              </a:ext>
            </a:extLst>
          </p:cNvPr>
          <p:cNvPicPr>
            <a:picLocks noChangeAspect="1"/>
          </p:cNvPicPr>
          <p:nvPr/>
        </p:nvPicPr>
        <p:blipFill>
          <a:blip r:embed="rId2"/>
          <a:stretch>
            <a:fillRect/>
          </a:stretch>
        </p:blipFill>
        <p:spPr>
          <a:xfrm>
            <a:off x="252524" y="199857"/>
            <a:ext cx="1990725" cy="1000125"/>
          </a:xfrm>
          <a:prstGeom prst="rect">
            <a:avLst/>
          </a:prstGeom>
        </p:spPr>
      </p:pic>
      <p:sp>
        <p:nvSpPr>
          <p:cNvPr id="6" name="TextBox 5">
            <a:extLst>
              <a:ext uri="{FF2B5EF4-FFF2-40B4-BE49-F238E27FC236}">
                <a16:creationId xmlns:a16="http://schemas.microsoft.com/office/drawing/2014/main" id="{7503FE70-D5F6-4B98-AD06-911BA86AE0F8}"/>
              </a:ext>
            </a:extLst>
          </p:cNvPr>
          <p:cNvSpPr txBox="1"/>
          <p:nvPr/>
        </p:nvSpPr>
        <p:spPr>
          <a:xfrm>
            <a:off x="2006581" y="1205865"/>
            <a:ext cx="6104685" cy="523220"/>
          </a:xfrm>
          <a:prstGeom prst="rect">
            <a:avLst/>
          </a:prstGeom>
          <a:noFill/>
          <a:ln>
            <a:solidFill>
              <a:schemeClr val="tx1"/>
            </a:solidFill>
          </a:ln>
        </p:spPr>
        <p:txBody>
          <a:bodyPr wrap="square">
            <a:spAutoFit/>
          </a:bodyPr>
          <a:lstStyle/>
          <a:p>
            <a:r>
              <a:rPr lang="en-IN" sz="2800" b="1" dirty="0">
                <a:solidFill>
                  <a:srgbClr val="FF0000"/>
                </a:solidFill>
              </a:rPr>
              <a:t>WELCOME TO ONLINE CLASSES </a:t>
            </a:r>
          </a:p>
        </p:txBody>
      </p:sp>
      <p:sp>
        <p:nvSpPr>
          <p:cNvPr id="7" name="TextBox 6">
            <a:extLst>
              <a:ext uri="{FF2B5EF4-FFF2-40B4-BE49-F238E27FC236}">
                <a16:creationId xmlns:a16="http://schemas.microsoft.com/office/drawing/2014/main" id="{95EEA047-1F51-4B4C-AAE4-2D57F522D2E4}"/>
              </a:ext>
            </a:extLst>
          </p:cNvPr>
          <p:cNvSpPr txBox="1"/>
          <p:nvPr/>
        </p:nvSpPr>
        <p:spPr>
          <a:xfrm>
            <a:off x="1247886" y="2571750"/>
            <a:ext cx="6271709" cy="1323439"/>
          </a:xfrm>
          <a:prstGeom prst="rect">
            <a:avLst/>
          </a:prstGeom>
          <a:noFill/>
        </p:spPr>
        <p:txBody>
          <a:bodyPr wrap="square" rtlCol="0">
            <a:spAutoFit/>
          </a:bodyPr>
          <a:lstStyle/>
          <a:p>
            <a:r>
              <a:rPr lang="en-IN" sz="2000" b="1" dirty="0"/>
              <a:t> SUBJECT  :       ENGLISH   </a:t>
            </a:r>
          </a:p>
          <a:p>
            <a:r>
              <a:rPr lang="en-IN" sz="2000" b="1" dirty="0"/>
              <a:t> CLASS      :        UKG</a:t>
            </a:r>
          </a:p>
          <a:p>
            <a:r>
              <a:rPr lang="en-IN" sz="2000" b="1" dirty="0"/>
              <a:t> CHAPTER :        Unit - 4</a:t>
            </a:r>
          </a:p>
          <a:p>
            <a:r>
              <a:rPr lang="en-IN" sz="2000" b="1" dirty="0"/>
              <a:t> TOPIC        :        -</a:t>
            </a:r>
            <a:r>
              <a:rPr lang="en-IN" sz="2000" b="1" dirty="0" err="1"/>
              <a:t>ing</a:t>
            </a:r>
            <a:r>
              <a:rPr lang="en-IN" sz="2000" b="1" dirty="0"/>
              <a:t>  sound words(Introduction)</a:t>
            </a:r>
          </a:p>
        </p:txBody>
      </p:sp>
    </p:spTree>
    <p:extLst>
      <p:ext uri="{BB962C8B-B14F-4D97-AF65-F5344CB8AC3E}">
        <p14:creationId xmlns:p14="http://schemas.microsoft.com/office/powerpoint/2010/main" val="289971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3F94FAF-F5A7-4E62-A064-7F4B335A6392}"/>
              </a:ext>
            </a:extLst>
          </p:cNvPr>
          <p:cNvPicPr>
            <a:picLocks noChangeAspect="1"/>
          </p:cNvPicPr>
          <p:nvPr/>
        </p:nvPicPr>
        <p:blipFill>
          <a:blip r:embed="rId2"/>
          <a:stretch>
            <a:fillRect/>
          </a:stretch>
        </p:blipFill>
        <p:spPr>
          <a:xfrm>
            <a:off x="6933023" y="3889730"/>
            <a:ext cx="1990725" cy="1000125"/>
          </a:xfrm>
          <a:prstGeom prst="rect">
            <a:avLst/>
          </a:prstGeom>
        </p:spPr>
      </p:pic>
      <p:sp>
        <p:nvSpPr>
          <p:cNvPr id="4" name="TextBox 3">
            <a:extLst>
              <a:ext uri="{FF2B5EF4-FFF2-40B4-BE49-F238E27FC236}">
                <a16:creationId xmlns:a16="http://schemas.microsoft.com/office/drawing/2014/main" id="{DBF26E78-1B8B-4F74-A7E8-3C20BCCDED2F}"/>
              </a:ext>
            </a:extLst>
          </p:cNvPr>
          <p:cNvSpPr txBox="1"/>
          <p:nvPr/>
        </p:nvSpPr>
        <p:spPr>
          <a:xfrm>
            <a:off x="2205318" y="516367"/>
            <a:ext cx="2485016" cy="584775"/>
          </a:xfrm>
          <a:prstGeom prst="rect">
            <a:avLst/>
          </a:prstGeom>
          <a:noFill/>
          <a:ln>
            <a:solidFill>
              <a:schemeClr val="tx1"/>
            </a:solidFill>
          </a:ln>
        </p:spPr>
        <p:txBody>
          <a:bodyPr wrap="square" rtlCol="0">
            <a:spAutoFit/>
          </a:bodyPr>
          <a:lstStyle/>
          <a:p>
            <a:r>
              <a:rPr lang="en-IN" sz="3200" b="1" dirty="0">
                <a:solidFill>
                  <a:srgbClr val="FF0000"/>
                </a:solidFill>
              </a:rPr>
              <a:t>-</a:t>
            </a:r>
            <a:r>
              <a:rPr lang="en-IN" sz="3200" b="1" dirty="0" err="1">
                <a:solidFill>
                  <a:srgbClr val="FF0000"/>
                </a:solidFill>
              </a:rPr>
              <a:t>ing</a:t>
            </a:r>
            <a:r>
              <a:rPr lang="en-IN" sz="3200" b="1" dirty="0">
                <a:solidFill>
                  <a:srgbClr val="FF0000"/>
                </a:solidFill>
              </a:rPr>
              <a:t> sound</a:t>
            </a:r>
          </a:p>
        </p:txBody>
      </p:sp>
      <p:sp>
        <p:nvSpPr>
          <p:cNvPr id="5" name="TextBox 4">
            <a:extLst>
              <a:ext uri="{FF2B5EF4-FFF2-40B4-BE49-F238E27FC236}">
                <a16:creationId xmlns:a16="http://schemas.microsoft.com/office/drawing/2014/main" id="{A098156F-5324-435C-ACFB-7269496D1C8A}"/>
              </a:ext>
            </a:extLst>
          </p:cNvPr>
          <p:cNvSpPr txBox="1"/>
          <p:nvPr/>
        </p:nvSpPr>
        <p:spPr>
          <a:xfrm>
            <a:off x="1398493" y="1721224"/>
            <a:ext cx="5411097" cy="1200329"/>
          </a:xfrm>
          <a:prstGeom prst="rect">
            <a:avLst/>
          </a:prstGeom>
          <a:solidFill>
            <a:schemeClr val="accent3">
              <a:lumMod val="20000"/>
              <a:lumOff val="80000"/>
            </a:schemeClr>
          </a:solidFill>
          <a:ln>
            <a:solidFill>
              <a:schemeClr val="tx1"/>
            </a:solidFill>
          </a:ln>
        </p:spPr>
        <p:txBody>
          <a:bodyPr wrap="square" rtlCol="0">
            <a:spAutoFit/>
          </a:bodyPr>
          <a:lstStyle/>
          <a:p>
            <a:r>
              <a:rPr lang="en-IN" sz="2400" b="1" dirty="0">
                <a:solidFill>
                  <a:schemeClr val="tx1"/>
                </a:solidFill>
              </a:rPr>
              <a:t>If we see letters “–</a:t>
            </a:r>
            <a:r>
              <a:rPr lang="en-IN" sz="2400" b="1" dirty="0" err="1">
                <a:solidFill>
                  <a:schemeClr val="tx1"/>
                </a:solidFill>
              </a:rPr>
              <a:t>i</a:t>
            </a:r>
            <a:r>
              <a:rPr lang="en-IN" sz="2400" b="1" dirty="0">
                <a:solidFill>
                  <a:schemeClr val="tx1"/>
                </a:solidFill>
              </a:rPr>
              <a:t>-n-g” together at the end of a word , they make the sound “</a:t>
            </a:r>
            <a:r>
              <a:rPr lang="en-IN" sz="2400" b="1" dirty="0" err="1">
                <a:solidFill>
                  <a:schemeClr val="tx1"/>
                </a:solidFill>
              </a:rPr>
              <a:t>eeng</a:t>
            </a:r>
            <a:r>
              <a:rPr lang="en-IN" sz="2400" b="1" dirty="0">
                <a:solidFill>
                  <a:schemeClr val="tx1"/>
                </a:solidFill>
              </a:rPr>
              <a:t>” .</a:t>
            </a:r>
          </a:p>
        </p:txBody>
      </p:sp>
    </p:spTree>
    <p:extLst>
      <p:ext uri="{BB962C8B-B14F-4D97-AF65-F5344CB8AC3E}">
        <p14:creationId xmlns:p14="http://schemas.microsoft.com/office/powerpoint/2010/main" val="376586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5" name="Content Placeholder 2">
            <a:extLst>
              <a:ext uri="{FF2B5EF4-FFF2-40B4-BE49-F238E27FC236}">
                <a16:creationId xmlns:a16="http://schemas.microsoft.com/office/drawing/2014/main" id="{D7143E6C-A0F5-42CE-A491-839CA2B5218F}"/>
              </a:ext>
            </a:extLst>
          </p:cNvPr>
          <p:cNvSpPr txBox="1">
            <a:spLocks/>
          </p:cNvSpPr>
          <p:nvPr/>
        </p:nvSpPr>
        <p:spPr>
          <a:xfrm>
            <a:off x="2121944" y="1753495"/>
            <a:ext cx="814894" cy="4923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endParaRPr lang="en-US" sz="2400" dirty="0">
              <a:solidFill>
                <a:schemeClr val="tx1"/>
              </a:solidFill>
              <a:latin typeface="Calibri" panose="020F0502020204030204" pitchFamily="34" charset="0"/>
            </a:endParaRPr>
          </a:p>
        </p:txBody>
      </p:sp>
      <p:sp>
        <p:nvSpPr>
          <p:cNvPr id="6" name="Subtitle 2">
            <a:extLst>
              <a:ext uri="{FF2B5EF4-FFF2-40B4-BE49-F238E27FC236}">
                <a16:creationId xmlns:a16="http://schemas.microsoft.com/office/drawing/2014/main" id="{96860120-7B8E-408C-809A-9EB5E263CF69}"/>
              </a:ext>
            </a:extLst>
          </p:cNvPr>
          <p:cNvSpPr txBox="1">
            <a:spLocks/>
          </p:cNvSpPr>
          <p:nvPr/>
        </p:nvSpPr>
        <p:spPr>
          <a:xfrm>
            <a:off x="2529391" y="372737"/>
            <a:ext cx="4387776" cy="492348"/>
          </a:xfrm>
          <a:prstGeom prst="rect">
            <a:avLst/>
          </a:prstGeom>
          <a:noFill/>
          <a:ln w="28575">
            <a:solidFill>
              <a:schemeClr val="tx1"/>
            </a:solidFill>
          </a:ln>
        </p:spPr>
        <p:txBody>
          <a:bodyPr vert="horz" lIns="68580" tIns="34290" rIns="68580" bIns="3429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800" b="1" dirty="0">
                <a:solidFill>
                  <a:srgbClr val="FF0000"/>
                </a:solidFill>
                <a:latin typeface="Calibri" panose="020F0502020204030204" pitchFamily="34" charset="0"/>
              </a:rPr>
              <a:t>“ - </a:t>
            </a:r>
            <a:r>
              <a:rPr lang="en-US" sz="2800" b="1" dirty="0">
                <a:solidFill>
                  <a:srgbClr val="FF0000"/>
                </a:solidFill>
                <a:latin typeface="Calibri" panose="020F0502020204030204" pitchFamily="34" charset="0"/>
                <a:cs typeface="Aharoni" panose="02010803020104030203" pitchFamily="2" charset="-79"/>
              </a:rPr>
              <a:t>ING </a:t>
            </a:r>
            <a:r>
              <a:rPr lang="en-US" sz="2800" b="1" dirty="0">
                <a:solidFill>
                  <a:srgbClr val="FF0000"/>
                </a:solidFill>
                <a:latin typeface="Calibri" panose="020F0502020204030204" pitchFamily="34" charset="0"/>
              </a:rPr>
              <a:t>”  SOUND</a:t>
            </a:r>
            <a:r>
              <a:rPr lang="en-US" sz="3200" b="1" dirty="0">
                <a:solidFill>
                  <a:srgbClr val="FF0000"/>
                </a:solidFill>
                <a:latin typeface="Calibri" panose="020F0502020204030204" pitchFamily="34" charset="0"/>
              </a:rPr>
              <a:t> </a:t>
            </a:r>
            <a:r>
              <a:rPr lang="en-US" sz="2800" b="1" dirty="0">
                <a:solidFill>
                  <a:srgbClr val="FF0000"/>
                </a:solidFill>
                <a:latin typeface="Calibri" panose="020F0502020204030204" pitchFamily="34" charset="0"/>
              </a:rPr>
              <a:t>WORDS </a:t>
            </a:r>
          </a:p>
          <a:p>
            <a:pPr marL="0" indent="0" algn="ctr">
              <a:buNone/>
            </a:pPr>
            <a:endParaRPr lang="en-US" sz="2200" b="1" dirty="0">
              <a:solidFill>
                <a:srgbClr val="FF0000"/>
              </a:solidFill>
              <a:latin typeface="Calibri" panose="020F0502020204030204" pitchFamily="34" charset="0"/>
            </a:endParaRPr>
          </a:p>
        </p:txBody>
      </p:sp>
      <p:pic>
        <p:nvPicPr>
          <p:cNvPr id="3" name="Picture 2" descr="A picture containing text, clipart&#10;&#10;Description automatically generated">
            <a:extLst>
              <a:ext uri="{FF2B5EF4-FFF2-40B4-BE49-F238E27FC236}">
                <a16:creationId xmlns:a16="http://schemas.microsoft.com/office/drawing/2014/main" id="{1F156F5D-0D7B-43C8-9374-78DEC22EB895}"/>
              </a:ext>
            </a:extLst>
          </p:cNvPr>
          <p:cNvPicPr>
            <a:picLocks noChangeAspect="1"/>
          </p:cNvPicPr>
          <p:nvPr/>
        </p:nvPicPr>
        <p:blipFill>
          <a:blip r:embed="rId4"/>
          <a:stretch>
            <a:fillRect/>
          </a:stretch>
        </p:blipFill>
        <p:spPr>
          <a:xfrm>
            <a:off x="666974" y="763160"/>
            <a:ext cx="1339338" cy="1482683"/>
          </a:xfrm>
          <a:prstGeom prst="rect">
            <a:avLst/>
          </a:prstGeom>
          <a:ln>
            <a:solidFill>
              <a:schemeClr val="tx1"/>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90F80D4B-BD06-4483-8D66-EC0E2BFDC2FF}"/>
              </a:ext>
            </a:extLst>
          </p:cNvPr>
          <p:cNvSpPr txBox="1"/>
          <p:nvPr/>
        </p:nvSpPr>
        <p:spPr>
          <a:xfrm flipH="1">
            <a:off x="2283958" y="1621715"/>
            <a:ext cx="911063" cy="461665"/>
          </a:xfrm>
          <a:prstGeom prst="rect">
            <a:avLst/>
          </a:prstGeom>
          <a:solidFill>
            <a:schemeClr val="accent1">
              <a:lumMod val="20000"/>
              <a:lumOff val="80000"/>
            </a:schemeClr>
          </a:solidFill>
          <a:ln>
            <a:solidFill>
              <a:schemeClr val="tx1"/>
            </a:solidFill>
          </a:ln>
        </p:spPr>
        <p:txBody>
          <a:bodyPr wrap="square" rtlCol="0">
            <a:spAutoFit/>
          </a:bodyPr>
          <a:lstStyle/>
          <a:p>
            <a:r>
              <a:rPr lang="en-IN" sz="2400" b="1" dirty="0"/>
              <a:t>king</a:t>
            </a:r>
          </a:p>
        </p:txBody>
      </p:sp>
      <p:pic>
        <p:nvPicPr>
          <p:cNvPr id="15" name="Picture 14" descr="Shape&#10;&#10;Description automatically generated">
            <a:extLst>
              <a:ext uri="{FF2B5EF4-FFF2-40B4-BE49-F238E27FC236}">
                <a16:creationId xmlns:a16="http://schemas.microsoft.com/office/drawing/2014/main" id="{A0C5BCE4-054E-4700-88BF-6CCFBC2AABC1}"/>
              </a:ext>
            </a:extLst>
          </p:cNvPr>
          <p:cNvPicPr>
            <a:picLocks noChangeAspect="1"/>
          </p:cNvPicPr>
          <p:nvPr/>
        </p:nvPicPr>
        <p:blipFill>
          <a:blip r:embed="rId5"/>
          <a:stretch>
            <a:fillRect/>
          </a:stretch>
        </p:blipFill>
        <p:spPr>
          <a:xfrm>
            <a:off x="701942" y="2897658"/>
            <a:ext cx="1339338" cy="1102504"/>
          </a:xfrm>
          <a:prstGeom prst="rect">
            <a:avLst/>
          </a:prstGeom>
          <a:ln>
            <a:solidFill>
              <a:schemeClr val="tx1"/>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6DE286E5-1AC8-4D90-94E2-DC59593B07E2}"/>
              </a:ext>
            </a:extLst>
          </p:cNvPr>
          <p:cNvSpPr txBox="1"/>
          <p:nvPr/>
        </p:nvSpPr>
        <p:spPr>
          <a:xfrm>
            <a:off x="2283958" y="3448910"/>
            <a:ext cx="911063" cy="461665"/>
          </a:xfrm>
          <a:prstGeom prst="rect">
            <a:avLst/>
          </a:prstGeom>
          <a:solidFill>
            <a:schemeClr val="accent1">
              <a:lumMod val="20000"/>
              <a:lumOff val="80000"/>
            </a:schemeClr>
          </a:solidFill>
          <a:ln>
            <a:solidFill>
              <a:schemeClr val="tx1"/>
            </a:solidFill>
          </a:ln>
        </p:spPr>
        <p:txBody>
          <a:bodyPr wrap="square" rtlCol="0">
            <a:spAutoFit/>
          </a:bodyPr>
          <a:lstStyle/>
          <a:p>
            <a:r>
              <a:rPr lang="en-IN" sz="2400" b="1" dirty="0"/>
              <a:t>ring</a:t>
            </a:r>
          </a:p>
        </p:txBody>
      </p:sp>
      <p:pic>
        <p:nvPicPr>
          <p:cNvPr id="18" name="Picture 17" descr="A picture containing diagram&#10;&#10;Description automatically generated">
            <a:extLst>
              <a:ext uri="{FF2B5EF4-FFF2-40B4-BE49-F238E27FC236}">
                <a16:creationId xmlns:a16="http://schemas.microsoft.com/office/drawing/2014/main" id="{1DB2063E-DB00-49A9-9A98-43D341A1ACFB}"/>
              </a:ext>
            </a:extLst>
          </p:cNvPr>
          <p:cNvPicPr>
            <a:picLocks noChangeAspect="1"/>
          </p:cNvPicPr>
          <p:nvPr/>
        </p:nvPicPr>
        <p:blipFill>
          <a:blip r:embed="rId6"/>
          <a:stretch>
            <a:fillRect/>
          </a:stretch>
        </p:blipFill>
        <p:spPr>
          <a:xfrm>
            <a:off x="3712097" y="1104002"/>
            <a:ext cx="1141841" cy="1141841"/>
          </a:xfrm>
          <a:prstGeom prst="rect">
            <a:avLst/>
          </a:prstGeom>
          <a:ln>
            <a:solidFill>
              <a:schemeClr val="tx1"/>
            </a:solid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D3724172-3A0E-42FA-A37E-415B0F46A56B}"/>
              </a:ext>
            </a:extLst>
          </p:cNvPr>
          <p:cNvSpPr txBox="1"/>
          <p:nvPr/>
        </p:nvSpPr>
        <p:spPr>
          <a:xfrm>
            <a:off x="4959275" y="1674922"/>
            <a:ext cx="957431" cy="461665"/>
          </a:xfrm>
          <a:prstGeom prst="rect">
            <a:avLst/>
          </a:prstGeom>
          <a:solidFill>
            <a:schemeClr val="accent1">
              <a:lumMod val="20000"/>
              <a:lumOff val="80000"/>
            </a:schemeClr>
          </a:solidFill>
          <a:ln>
            <a:solidFill>
              <a:schemeClr val="tx1"/>
            </a:solidFill>
          </a:ln>
        </p:spPr>
        <p:txBody>
          <a:bodyPr wrap="square" rtlCol="0">
            <a:spAutoFit/>
          </a:bodyPr>
          <a:lstStyle/>
          <a:p>
            <a:r>
              <a:rPr lang="en-IN" sz="2400" b="1" dirty="0"/>
              <a:t>sing</a:t>
            </a:r>
          </a:p>
        </p:txBody>
      </p:sp>
      <p:pic>
        <p:nvPicPr>
          <p:cNvPr id="21" name="Picture 20" descr="A close-up of a rope&#10;&#10;Description automatically generated with medium confidence">
            <a:extLst>
              <a:ext uri="{FF2B5EF4-FFF2-40B4-BE49-F238E27FC236}">
                <a16:creationId xmlns:a16="http://schemas.microsoft.com/office/drawing/2014/main" id="{C7156529-208E-4929-9DC7-762E625D2185}"/>
              </a:ext>
            </a:extLst>
          </p:cNvPr>
          <p:cNvPicPr>
            <a:picLocks noChangeAspect="1"/>
          </p:cNvPicPr>
          <p:nvPr/>
        </p:nvPicPr>
        <p:blipFill>
          <a:blip r:embed="rId7"/>
          <a:stretch>
            <a:fillRect/>
          </a:stretch>
        </p:blipFill>
        <p:spPr>
          <a:xfrm>
            <a:off x="3712097" y="3045680"/>
            <a:ext cx="1331206" cy="897232"/>
          </a:xfrm>
          <a:prstGeom prst="rect">
            <a:avLst/>
          </a:prstGeom>
          <a:ln>
            <a:solidFill>
              <a:schemeClr val="tx1"/>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51D64EA1-830C-49AC-A902-4B94EF42D55E}"/>
              </a:ext>
            </a:extLst>
          </p:cNvPr>
          <p:cNvSpPr txBox="1"/>
          <p:nvPr/>
        </p:nvSpPr>
        <p:spPr>
          <a:xfrm>
            <a:off x="5237649" y="3340407"/>
            <a:ext cx="1296501" cy="461665"/>
          </a:xfrm>
          <a:prstGeom prst="rect">
            <a:avLst/>
          </a:prstGeom>
          <a:solidFill>
            <a:schemeClr val="accent1">
              <a:lumMod val="20000"/>
              <a:lumOff val="80000"/>
            </a:schemeClr>
          </a:solidFill>
          <a:ln>
            <a:solidFill>
              <a:schemeClr val="tx1"/>
            </a:solidFill>
          </a:ln>
        </p:spPr>
        <p:txBody>
          <a:bodyPr wrap="square" rtlCol="0">
            <a:spAutoFit/>
          </a:bodyPr>
          <a:lstStyle/>
          <a:p>
            <a:r>
              <a:rPr lang="en-IN" sz="2400" b="1" dirty="0"/>
              <a:t>string</a:t>
            </a:r>
          </a:p>
        </p:txBody>
      </p:sp>
      <p:pic>
        <p:nvPicPr>
          <p:cNvPr id="25" name="Picture 24" descr="A picture containing diagram&#10;&#10;Description automatically generated">
            <a:extLst>
              <a:ext uri="{FF2B5EF4-FFF2-40B4-BE49-F238E27FC236}">
                <a16:creationId xmlns:a16="http://schemas.microsoft.com/office/drawing/2014/main" id="{583C8F4C-CDB2-4886-887A-774B72AB9D07}"/>
              </a:ext>
            </a:extLst>
          </p:cNvPr>
          <p:cNvPicPr>
            <a:picLocks noChangeAspect="1"/>
          </p:cNvPicPr>
          <p:nvPr/>
        </p:nvPicPr>
        <p:blipFill>
          <a:blip r:embed="rId8"/>
          <a:stretch>
            <a:fillRect/>
          </a:stretch>
        </p:blipFill>
        <p:spPr>
          <a:xfrm>
            <a:off x="6570975" y="1018829"/>
            <a:ext cx="1842971" cy="1667435"/>
          </a:xfrm>
          <a:prstGeom prst="rect">
            <a:avLst/>
          </a:prstGeom>
          <a:ln>
            <a:solidFill>
              <a:schemeClr val="tx1"/>
            </a:solidFill>
          </a:ln>
          <a:effectLst>
            <a:outerShdw blurRad="50800" dist="38100" dir="2700000" algn="tl" rotWithShape="0">
              <a:prstClr val="black">
                <a:alpha val="40000"/>
              </a:prstClr>
            </a:outerShdw>
          </a:effectLst>
        </p:spPr>
      </p:pic>
      <p:sp>
        <p:nvSpPr>
          <p:cNvPr id="27" name="TextBox 26">
            <a:extLst>
              <a:ext uri="{FF2B5EF4-FFF2-40B4-BE49-F238E27FC236}">
                <a16:creationId xmlns:a16="http://schemas.microsoft.com/office/drawing/2014/main" id="{B7161DD6-91CB-4EC7-8553-2F66B6B99D6A}"/>
              </a:ext>
            </a:extLst>
          </p:cNvPr>
          <p:cNvSpPr txBox="1"/>
          <p:nvPr/>
        </p:nvSpPr>
        <p:spPr>
          <a:xfrm>
            <a:off x="7093893" y="2878742"/>
            <a:ext cx="1232526" cy="461665"/>
          </a:xfrm>
          <a:prstGeom prst="rect">
            <a:avLst/>
          </a:prstGeom>
          <a:solidFill>
            <a:schemeClr val="accent1">
              <a:lumMod val="20000"/>
              <a:lumOff val="80000"/>
            </a:schemeClr>
          </a:solidFill>
          <a:ln>
            <a:solidFill>
              <a:schemeClr val="tx1"/>
            </a:solidFill>
          </a:ln>
        </p:spPr>
        <p:txBody>
          <a:bodyPr wrap="square" rtlCol="0">
            <a:spAutoFit/>
          </a:bodyPr>
          <a:lstStyle/>
          <a:p>
            <a:r>
              <a:rPr lang="en-IN" sz="2400" b="1" dirty="0"/>
              <a:t>swing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1000"/>
                                        <p:tgtEl>
                                          <p:spTgt spid="19">
                                            <p:txEl>
                                              <p:pRg st="0" end="0"/>
                                            </p:txEl>
                                          </p:spTgt>
                                        </p:tgtEl>
                                      </p:cBhvr>
                                    </p:animEffect>
                                    <p:anim calcmode="lin" valueType="num">
                                      <p:cBhvr>
                                        <p:cTn id="2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1000"/>
                                        <p:tgtEl>
                                          <p:spTgt spid="23">
                                            <p:txEl>
                                              <p:pRg st="0" end="0"/>
                                            </p:txEl>
                                          </p:spTgt>
                                        </p:tgtEl>
                                      </p:cBhvr>
                                    </p:animEffect>
                                    <p:anim calcmode="lin" valueType="num">
                                      <p:cBhvr>
                                        <p:cTn id="29"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9F8C23-AFE1-436C-AE30-FBEC8AB594F6}"/>
              </a:ext>
            </a:extLst>
          </p:cNvPr>
          <p:cNvSpPr>
            <a:spLocks noGrp="1"/>
          </p:cNvSpPr>
          <p:nvPr>
            <p:ph type="title"/>
          </p:nvPr>
        </p:nvSpPr>
        <p:spPr>
          <a:xfrm>
            <a:off x="1656679" y="250895"/>
            <a:ext cx="4090419" cy="561332"/>
          </a:xfrm>
          <a:noFill/>
          <a:ln w="28575">
            <a:solidFill>
              <a:srgbClr val="FF0000"/>
            </a:solidFill>
          </a:ln>
        </p:spPr>
        <p:txBody>
          <a:bodyPr>
            <a:normAutofit/>
          </a:bodyPr>
          <a:lstStyle/>
          <a:p>
            <a:pPr algn="ctr"/>
            <a:r>
              <a:rPr lang="en-US" sz="2200" b="1" dirty="0">
                <a:solidFill>
                  <a:srgbClr val="FF0000"/>
                </a:solidFill>
                <a:latin typeface="Calibri" panose="020F0502020204030204" pitchFamily="34" charset="0"/>
              </a:rPr>
              <a:t>REPEAT THE FOLLOWING WORDS</a:t>
            </a:r>
          </a:p>
        </p:txBody>
      </p:sp>
      <p:sp>
        <p:nvSpPr>
          <p:cNvPr id="6" name="Content Placeholder 2">
            <a:extLst>
              <a:ext uri="{FF2B5EF4-FFF2-40B4-BE49-F238E27FC236}">
                <a16:creationId xmlns:a16="http://schemas.microsoft.com/office/drawing/2014/main" id="{31C8E784-7847-4132-9A23-215B95646633}"/>
              </a:ext>
            </a:extLst>
          </p:cNvPr>
          <p:cNvSpPr txBox="1">
            <a:spLocks/>
          </p:cNvSpPr>
          <p:nvPr/>
        </p:nvSpPr>
        <p:spPr>
          <a:xfrm>
            <a:off x="5216602" y="1463672"/>
            <a:ext cx="2570974" cy="2544802"/>
          </a:xfrm>
          <a:prstGeom prst="rect">
            <a:avLst/>
          </a:prstGeom>
        </p:spPr>
        <p:txBody>
          <a:bodyPr vert="horz" lIns="68580" tIns="34290" rIns="68580" bIns="3429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endParaRPr lang="en-US" sz="3600" b="1" dirty="0">
              <a:latin typeface="Calibri" panose="020F0502020204030204" pitchFamily="34" charset="0"/>
            </a:endParaRPr>
          </a:p>
        </p:txBody>
      </p:sp>
      <p:pic>
        <p:nvPicPr>
          <p:cNvPr id="10" name="Google Shape;63;p14">
            <a:extLst>
              <a:ext uri="{FF2B5EF4-FFF2-40B4-BE49-F238E27FC236}">
                <a16:creationId xmlns:a16="http://schemas.microsoft.com/office/drawing/2014/main" id="{669D025D-AA00-4E7D-B118-F1563C6CA8D5}"/>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sp>
        <p:nvSpPr>
          <p:cNvPr id="3" name="TextBox 2">
            <a:extLst>
              <a:ext uri="{FF2B5EF4-FFF2-40B4-BE49-F238E27FC236}">
                <a16:creationId xmlns:a16="http://schemas.microsoft.com/office/drawing/2014/main" id="{1E6D8389-0117-47EB-8583-DCFAB1EA43DB}"/>
              </a:ext>
            </a:extLst>
          </p:cNvPr>
          <p:cNvSpPr txBox="1"/>
          <p:nvPr/>
        </p:nvSpPr>
        <p:spPr>
          <a:xfrm>
            <a:off x="1656679" y="1093271"/>
            <a:ext cx="1494456" cy="1938992"/>
          </a:xfrm>
          <a:prstGeom prst="rect">
            <a:avLst/>
          </a:prstGeom>
          <a:solidFill>
            <a:schemeClr val="bg2">
              <a:lumMod val="20000"/>
              <a:lumOff val="80000"/>
            </a:schemeClr>
          </a:solidFill>
          <a:ln>
            <a:solidFill>
              <a:schemeClr val="tx1"/>
            </a:solidFill>
          </a:ln>
        </p:spPr>
        <p:txBody>
          <a:bodyPr wrap="square" rtlCol="0">
            <a:spAutoFit/>
          </a:bodyPr>
          <a:lstStyle/>
          <a:p>
            <a:pPr marL="342900" indent="-342900">
              <a:buAutoNum type="arabicPeriod"/>
            </a:pPr>
            <a:r>
              <a:rPr lang="en-IN" sz="2400" b="1" dirty="0"/>
              <a:t>King</a:t>
            </a:r>
          </a:p>
          <a:p>
            <a:pPr marL="342900" indent="-342900">
              <a:buAutoNum type="arabicPeriod"/>
            </a:pPr>
            <a:endParaRPr lang="en-IN" sz="2400" b="1" dirty="0"/>
          </a:p>
          <a:p>
            <a:pPr marL="342900" indent="-342900">
              <a:buAutoNum type="arabicPeriod"/>
            </a:pPr>
            <a:r>
              <a:rPr lang="en-IN" sz="2400" b="1" dirty="0"/>
              <a:t>Sing</a:t>
            </a:r>
          </a:p>
          <a:p>
            <a:pPr marL="342900" indent="-342900">
              <a:buAutoNum type="arabicPeriod"/>
            </a:pPr>
            <a:endParaRPr lang="en-IN" sz="2400" b="1" dirty="0"/>
          </a:p>
          <a:p>
            <a:pPr marL="342900" indent="-342900">
              <a:buAutoNum type="arabicPeriod"/>
            </a:pPr>
            <a:r>
              <a:rPr lang="en-IN" sz="2400" b="1" dirty="0"/>
              <a:t>Ring</a:t>
            </a:r>
            <a:endParaRPr lang="en-IN" dirty="0"/>
          </a:p>
        </p:txBody>
      </p:sp>
      <p:sp>
        <p:nvSpPr>
          <p:cNvPr id="5" name="TextBox 4">
            <a:extLst>
              <a:ext uri="{FF2B5EF4-FFF2-40B4-BE49-F238E27FC236}">
                <a16:creationId xmlns:a16="http://schemas.microsoft.com/office/drawing/2014/main" id="{952502BB-B9D4-41D0-A734-47656F42066D}"/>
              </a:ext>
            </a:extLst>
          </p:cNvPr>
          <p:cNvSpPr txBox="1"/>
          <p:nvPr/>
        </p:nvSpPr>
        <p:spPr>
          <a:xfrm flipH="1">
            <a:off x="3722146" y="1098649"/>
            <a:ext cx="1494456" cy="1938992"/>
          </a:xfrm>
          <a:prstGeom prst="rect">
            <a:avLst/>
          </a:prstGeom>
          <a:solidFill>
            <a:schemeClr val="bg2">
              <a:lumMod val="20000"/>
              <a:lumOff val="80000"/>
            </a:schemeClr>
          </a:solidFill>
          <a:ln>
            <a:solidFill>
              <a:schemeClr val="tx1"/>
            </a:solidFill>
          </a:ln>
        </p:spPr>
        <p:txBody>
          <a:bodyPr wrap="square" rtlCol="0">
            <a:spAutoFit/>
          </a:bodyPr>
          <a:lstStyle/>
          <a:p>
            <a:r>
              <a:rPr lang="en-IN" sz="2400" b="1" dirty="0"/>
              <a:t>4. Swing</a:t>
            </a:r>
          </a:p>
          <a:p>
            <a:endParaRPr lang="en-IN" sz="2400" b="1" dirty="0"/>
          </a:p>
          <a:p>
            <a:r>
              <a:rPr lang="en-IN" sz="2400" b="1" dirty="0"/>
              <a:t>5. String</a:t>
            </a:r>
          </a:p>
          <a:p>
            <a:endParaRPr lang="en-IN" sz="2400" b="1" dirty="0"/>
          </a:p>
          <a:p>
            <a:r>
              <a:rPr lang="en-IN" sz="2400" b="1" dirty="0"/>
              <a:t>6. wings</a:t>
            </a:r>
          </a:p>
        </p:txBody>
      </p:sp>
    </p:spTree>
    <p:extLst>
      <p:ext uri="{BB962C8B-B14F-4D97-AF65-F5344CB8AC3E}">
        <p14:creationId xmlns:p14="http://schemas.microsoft.com/office/powerpoint/2010/main" val="362125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ABCC3D7-811A-42E6-A6EB-DA1DF704C03E}"/>
              </a:ext>
            </a:extLst>
          </p:cNvPr>
          <p:cNvSpPr/>
          <p:nvPr/>
        </p:nvSpPr>
        <p:spPr>
          <a:xfrm>
            <a:off x="1952410" y="1346200"/>
            <a:ext cx="4556340" cy="3505200"/>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1">
                  <a:lumMod val="20000"/>
                  <a:lumOff val="80000"/>
                </a:schemeClr>
              </a:solidFill>
            </a:endParaRPr>
          </a:p>
        </p:txBody>
      </p:sp>
      <p:sp>
        <p:nvSpPr>
          <p:cNvPr id="27" name="Title 1">
            <a:extLst>
              <a:ext uri="{FF2B5EF4-FFF2-40B4-BE49-F238E27FC236}">
                <a16:creationId xmlns:a16="http://schemas.microsoft.com/office/drawing/2014/main" id="{ABC275EE-CCA6-4D60-AD00-13A06EF9A1DA}"/>
              </a:ext>
            </a:extLst>
          </p:cNvPr>
          <p:cNvSpPr>
            <a:spLocks noGrp="1"/>
          </p:cNvSpPr>
          <p:nvPr>
            <p:ph type="title"/>
          </p:nvPr>
        </p:nvSpPr>
        <p:spPr>
          <a:xfrm>
            <a:off x="88900" y="114300"/>
            <a:ext cx="1429442" cy="496252"/>
          </a:xfrm>
          <a:noFill/>
          <a:ln w="28575">
            <a:solidFill>
              <a:srgbClr val="FF0000"/>
            </a:solidFill>
          </a:ln>
        </p:spPr>
        <p:txBody>
          <a:bodyPr>
            <a:noAutofit/>
          </a:bodyPr>
          <a:lstStyle/>
          <a:p>
            <a:r>
              <a:rPr lang="en-US" sz="2400" b="1" dirty="0">
                <a:solidFill>
                  <a:srgbClr val="FF0000"/>
                </a:solidFill>
                <a:latin typeface="Calibri" panose="020F0502020204030204" pitchFamily="34" charset="0"/>
              </a:rPr>
              <a:t>ACTIVITY</a:t>
            </a:r>
            <a:endParaRPr lang="en-US" b="1" dirty="0">
              <a:solidFill>
                <a:srgbClr val="FF0000"/>
              </a:solidFill>
              <a:latin typeface="Calibri" panose="020F0502020204030204" pitchFamily="34" charset="0"/>
            </a:endParaRPr>
          </a:p>
        </p:txBody>
      </p:sp>
      <p:sp>
        <p:nvSpPr>
          <p:cNvPr id="28" name="Rectangle 27">
            <a:extLst>
              <a:ext uri="{FF2B5EF4-FFF2-40B4-BE49-F238E27FC236}">
                <a16:creationId xmlns:a16="http://schemas.microsoft.com/office/drawing/2014/main" id="{4936F09A-FA79-427E-A246-7B72F875322F}"/>
              </a:ext>
            </a:extLst>
          </p:cNvPr>
          <p:cNvSpPr/>
          <p:nvPr/>
        </p:nvSpPr>
        <p:spPr>
          <a:xfrm>
            <a:off x="1952410" y="705326"/>
            <a:ext cx="4556340" cy="44514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Calibri" panose="020F0502020204030204" pitchFamily="34" charset="0"/>
              </a:rPr>
              <a:t>Let’s make words using ‘</a:t>
            </a:r>
            <a:r>
              <a:rPr lang="en-US" sz="2400" b="1" dirty="0" err="1">
                <a:solidFill>
                  <a:schemeClr val="tx1"/>
                </a:solidFill>
                <a:latin typeface="Calibri" panose="020F0502020204030204" pitchFamily="34" charset="0"/>
              </a:rPr>
              <a:t>ing</a:t>
            </a:r>
            <a:r>
              <a:rPr lang="en-US" sz="2400" b="1" dirty="0">
                <a:solidFill>
                  <a:schemeClr val="tx1"/>
                </a:solidFill>
                <a:latin typeface="Calibri" panose="020F0502020204030204" pitchFamily="34" charset="0"/>
              </a:rPr>
              <a:t>’</a:t>
            </a:r>
          </a:p>
          <a:p>
            <a:pPr algn="ctr"/>
            <a:endParaRPr lang="en-US" dirty="0"/>
          </a:p>
        </p:txBody>
      </p:sp>
      <p:sp>
        <p:nvSpPr>
          <p:cNvPr id="29" name="Rectangle 28">
            <a:extLst>
              <a:ext uri="{FF2B5EF4-FFF2-40B4-BE49-F238E27FC236}">
                <a16:creationId xmlns:a16="http://schemas.microsoft.com/office/drawing/2014/main" id="{BDDA65B7-2262-4336-9B92-5D0DD48B63E6}"/>
              </a:ext>
            </a:extLst>
          </p:cNvPr>
          <p:cNvSpPr/>
          <p:nvPr/>
        </p:nvSpPr>
        <p:spPr>
          <a:xfrm>
            <a:off x="5308600" y="1513892"/>
            <a:ext cx="1789315" cy="3046988"/>
          </a:xfrm>
          <a:prstGeom prst="rect">
            <a:avLst/>
          </a:prstGeom>
        </p:spPr>
        <p:txBody>
          <a:bodyPr wrap="square">
            <a:spAutoFit/>
          </a:bodyPr>
          <a:lstStyle/>
          <a:p>
            <a:r>
              <a:rPr lang="en-US" sz="3200" b="1" dirty="0">
                <a:solidFill>
                  <a:schemeClr val="tx1"/>
                </a:solidFill>
                <a:latin typeface="Calibri" panose="020F0502020204030204" pitchFamily="34" charset="0"/>
              </a:rPr>
              <a:t>sing	  </a:t>
            </a:r>
          </a:p>
          <a:p>
            <a:r>
              <a:rPr lang="en-US" sz="3200" b="1" dirty="0">
                <a:solidFill>
                  <a:schemeClr val="tx1"/>
                </a:solidFill>
                <a:latin typeface="Calibri" panose="020F0502020204030204" pitchFamily="34" charset="0"/>
              </a:rPr>
              <a:t>wing </a:t>
            </a:r>
          </a:p>
          <a:p>
            <a:r>
              <a:rPr lang="en-US" sz="3200" b="1" dirty="0">
                <a:solidFill>
                  <a:schemeClr val="tx1"/>
                </a:solidFill>
                <a:latin typeface="Calibri" panose="020F0502020204030204" pitchFamily="34" charset="0"/>
              </a:rPr>
              <a:t>string</a:t>
            </a:r>
          </a:p>
          <a:p>
            <a:r>
              <a:rPr lang="en-US" sz="3200" b="1" dirty="0">
                <a:solidFill>
                  <a:schemeClr val="tx1"/>
                </a:solidFill>
                <a:latin typeface="Calibri" panose="020F0502020204030204" pitchFamily="34" charset="0"/>
              </a:rPr>
              <a:t>ring</a:t>
            </a:r>
          </a:p>
          <a:p>
            <a:r>
              <a:rPr lang="en-US" sz="3200" b="1" dirty="0">
                <a:solidFill>
                  <a:schemeClr val="tx1"/>
                </a:solidFill>
                <a:latin typeface="Calibri" panose="020F0502020204030204" pitchFamily="34" charset="0"/>
              </a:rPr>
              <a:t>swing</a:t>
            </a:r>
          </a:p>
          <a:p>
            <a:r>
              <a:rPr lang="en-US" sz="3200" b="1" dirty="0">
                <a:solidFill>
                  <a:schemeClr val="tx1"/>
                </a:solidFill>
                <a:latin typeface="Calibri" panose="020F0502020204030204" pitchFamily="34" charset="0"/>
              </a:rPr>
              <a:t>king</a:t>
            </a:r>
            <a:endParaRPr lang="en-US" sz="3600" b="1" dirty="0">
              <a:solidFill>
                <a:schemeClr val="tx1"/>
              </a:solidFill>
              <a:latin typeface="Calibri" panose="020F0502020204030204" pitchFamily="34" charset="0"/>
            </a:endParaRPr>
          </a:p>
        </p:txBody>
      </p:sp>
      <p:sp>
        <p:nvSpPr>
          <p:cNvPr id="37" name="Rectangle 36">
            <a:extLst>
              <a:ext uri="{FF2B5EF4-FFF2-40B4-BE49-F238E27FC236}">
                <a16:creationId xmlns:a16="http://schemas.microsoft.com/office/drawing/2014/main" id="{D25E249A-2FF3-4DC2-A65E-D8FB688D467C}"/>
              </a:ext>
            </a:extLst>
          </p:cNvPr>
          <p:cNvSpPr/>
          <p:nvPr/>
        </p:nvSpPr>
        <p:spPr>
          <a:xfrm>
            <a:off x="4000781" y="2853417"/>
            <a:ext cx="895350" cy="510991"/>
          </a:xfrm>
          <a:prstGeom prst="rect">
            <a:avLst/>
          </a:prstGeom>
          <a:solidFill>
            <a:schemeClr val="accent1">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rPr>
              <a:t>- </a:t>
            </a:r>
            <a:r>
              <a:rPr lang="en-US" sz="2800" b="1" dirty="0" err="1">
                <a:solidFill>
                  <a:schemeClr val="tx1"/>
                </a:solidFill>
                <a:latin typeface="Calibri" panose="020F0502020204030204" pitchFamily="34" charset="0"/>
              </a:rPr>
              <a:t>ing</a:t>
            </a:r>
            <a:endParaRPr lang="en-US" sz="2800" b="1" dirty="0">
              <a:solidFill>
                <a:schemeClr val="tx1"/>
              </a:solidFill>
              <a:latin typeface="Calibri" panose="020F0502020204030204" pitchFamily="34" charset="0"/>
            </a:endParaRPr>
          </a:p>
        </p:txBody>
      </p:sp>
      <p:sp>
        <p:nvSpPr>
          <p:cNvPr id="40" name="Oval 4">
            <a:extLst>
              <a:ext uri="{FF2B5EF4-FFF2-40B4-BE49-F238E27FC236}">
                <a16:creationId xmlns:a16="http://schemas.microsoft.com/office/drawing/2014/main" id="{0BA83FC2-2027-4A0B-924C-E8C781F790F7}"/>
              </a:ext>
            </a:extLst>
          </p:cNvPr>
          <p:cNvSpPr txBox="1"/>
          <p:nvPr/>
        </p:nvSpPr>
        <p:spPr>
          <a:xfrm>
            <a:off x="2117511" y="1681327"/>
            <a:ext cx="571772" cy="403249"/>
          </a:xfrm>
          <a:prstGeom prst="rect">
            <a:avLst/>
          </a:prstGeom>
          <a:noFill/>
          <a:ln>
            <a:solidFill>
              <a:srgbClr val="FF000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latin typeface="+mn-lt"/>
              </a:rPr>
              <a:t>s</a:t>
            </a:r>
            <a:endParaRPr lang="en-US" sz="3900" b="1" kern="1200" dirty="0">
              <a:effectLst>
                <a:outerShdw blurRad="38100" dist="38100" dir="2700000" algn="tl">
                  <a:srgbClr val="000000">
                    <a:alpha val="43137"/>
                  </a:srgbClr>
                </a:outerShdw>
              </a:effectLst>
              <a:latin typeface="+mn-lt"/>
            </a:endParaRPr>
          </a:p>
        </p:txBody>
      </p:sp>
      <p:sp>
        <p:nvSpPr>
          <p:cNvPr id="41" name="Oval 4">
            <a:extLst>
              <a:ext uri="{FF2B5EF4-FFF2-40B4-BE49-F238E27FC236}">
                <a16:creationId xmlns:a16="http://schemas.microsoft.com/office/drawing/2014/main" id="{E21B899A-478F-4B3E-BBF6-018E40FBCB4A}"/>
              </a:ext>
            </a:extLst>
          </p:cNvPr>
          <p:cNvSpPr txBox="1"/>
          <p:nvPr/>
        </p:nvSpPr>
        <p:spPr>
          <a:xfrm>
            <a:off x="2121765" y="2632788"/>
            <a:ext cx="571772" cy="403249"/>
          </a:xfrm>
          <a:prstGeom prst="rect">
            <a:avLst/>
          </a:prstGeom>
          <a:noFill/>
          <a:ln>
            <a:solidFill>
              <a:srgbClr val="FF000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latin typeface="+mn-lt"/>
              </a:rPr>
              <a:t>str</a:t>
            </a:r>
            <a:endParaRPr lang="en-US" sz="3900" b="1" kern="1200" dirty="0">
              <a:effectLst>
                <a:outerShdw blurRad="38100" dist="38100" dir="2700000" algn="tl">
                  <a:srgbClr val="000000">
                    <a:alpha val="43137"/>
                  </a:srgbClr>
                </a:outerShdw>
              </a:effectLst>
              <a:latin typeface="+mn-lt"/>
            </a:endParaRPr>
          </a:p>
        </p:txBody>
      </p:sp>
      <p:sp>
        <p:nvSpPr>
          <p:cNvPr id="42" name="Oval 4">
            <a:extLst>
              <a:ext uri="{FF2B5EF4-FFF2-40B4-BE49-F238E27FC236}">
                <a16:creationId xmlns:a16="http://schemas.microsoft.com/office/drawing/2014/main" id="{DF9F2349-D7D6-4944-B7AC-A5267EA4CF8C}"/>
              </a:ext>
            </a:extLst>
          </p:cNvPr>
          <p:cNvSpPr txBox="1"/>
          <p:nvPr/>
        </p:nvSpPr>
        <p:spPr>
          <a:xfrm>
            <a:off x="2131290" y="2148433"/>
            <a:ext cx="571772" cy="403249"/>
          </a:xfrm>
          <a:prstGeom prst="rect">
            <a:avLst/>
          </a:prstGeom>
          <a:noFill/>
          <a:ln>
            <a:solidFill>
              <a:srgbClr val="FF000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latin typeface="+mn-lt"/>
              </a:rPr>
              <a:t>w</a:t>
            </a:r>
            <a:endParaRPr lang="en-US" sz="3900" b="1" kern="1200" dirty="0">
              <a:effectLst>
                <a:outerShdw blurRad="38100" dist="38100" dir="2700000" algn="tl">
                  <a:srgbClr val="000000">
                    <a:alpha val="43137"/>
                  </a:srgbClr>
                </a:outerShdw>
              </a:effectLst>
              <a:latin typeface="+mn-lt"/>
            </a:endParaRPr>
          </a:p>
        </p:txBody>
      </p:sp>
      <p:sp>
        <p:nvSpPr>
          <p:cNvPr id="43" name="Oval 4">
            <a:extLst>
              <a:ext uri="{FF2B5EF4-FFF2-40B4-BE49-F238E27FC236}">
                <a16:creationId xmlns:a16="http://schemas.microsoft.com/office/drawing/2014/main" id="{002176EF-D8DC-4096-A95B-11E3287D0155}"/>
              </a:ext>
            </a:extLst>
          </p:cNvPr>
          <p:cNvSpPr txBox="1"/>
          <p:nvPr/>
        </p:nvSpPr>
        <p:spPr>
          <a:xfrm>
            <a:off x="2127036" y="3113010"/>
            <a:ext cx="562940" cy="403249"/>
          </a:xfrm>
          <a:prstGeom prst="rect">
            <a:avLst/>
          </a:prstGeom>
          <a:noFill/>
          <a:ln>
            <a:solidFill>
              <a:srgbClr val="FF000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r</a:t>
            </a:r>
            <a:endParaRPr lang="en-US" sz="3900" b="1" kern="1200" dirty="0">
              <a:effectLst>
                <a:outerShdw blurRad="38100" dist="38100" dir="2700000" algn="tl">
                  <a:srgbClr val="000000">
                    <a:alpha val="43137"/>
                  </a:srgbClr>
                </a:outerShdw>
              </a:effectLst>
              <a:latin typeface="+mn-lt"/>
            </a:endParaRPr>
          </a:p>
        </p:txBody>
      </p:sp>
      <p:sp>
        <p:nvSpPr>
          <p:cNvPr id="44" name="Oval 4">
            <a:extLst>
              <a:ext uri="{FF2B5EF4-FFF2-40B4-BE49-F238E27FC236}">
                <a16:creationId xmlns:a16="http://schemas.microsoft.com/office/drawing/2014/main" id="{353810A3-2652-4B9E-A0BC-16AF7B9F523D}"/>
              </a:ext>
            </a:extLst>
          </p:cNvPr>
          <p:cNvSpPr txBox="1"/>
          <p:nvPr/>
        </p:nvSpPr>
        <p:spPr>
          <a:xfrm>
            <a:off x="2117512" y="3597614"/>
            <a:ext cx="571772" cy="403249"/>
          </a:xfrm>
          <a:prstGeom prst="rect">
            <a:avLst/>
          </a:prstGeom>
          <a:noFill/>
          <a:ln>
            <a:solidFill>
              <a:srgbClr val="FF000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2800" b="1" kern="1200" dirty="0" err="1">
                <a:effectLst>
                  <a:outerShdw blurRad="38100" dist="38100" dir="2700000" algn="tl">
                    <a:srgbClr val="000000">
                      <a:alpha val="43137"/>
                    </a:srgbClr>
                  </a:outerShdw>
                </a:effectLst>
                <a:latin typeface="+mn-lt"/>
              </a:rPr>
              <a:t>sw</a:t>
            </a:r>
            <a:endParaRPr lang="en-US" sz="3900" b="1" kern="1200" dirty="0">
              <a:effectLst>
                <a:outerShdw blurRad="38100" dist="38100" dir="2700000" algn="tl">
                  <a:srgbClr val="000000">
                    <a:alpha val="43137"/>
                  </a:srgbClr>
                </a:outerShdw>
              </a:effectLst>
              <a:latin typeface="+mn-lt"/>
            </a:endParaRPr>
          </a:p>
        </p:txBody>
      </p:sp>
      <p:sp>
        <p:nvSpPr>
          <p:cNvPr id="45" name="Oval 4">
            <a:extLst>
              <a:ext uri="{FF2B5EF4-FFF2-40B4-BE49-F238E27FC236}">
                <a16:creationId xmlns:a16="http://schemas.microsoft.com/office/drawing/2014/main" id="{C88F1392-0C6B-43FD-9EC0-BBBEC84B990C}"/>
              </a:ext>
            </a:extLst>
          </p:cNvPr>
          <p:cNvSpPr txBox="1"/>
          <p:nvPr/>
        </p:nvSpPr>
        <p:spPr>
          <a:xfrm>
            <a:off x="2107986" y="4099625"/>
            <a:ext cx="595076" cy="403249"/>
          </a:xfrm>
          <a:prstGeom prst="rect">
            <a:avLst/>
          </a:prstGeom>
          <a:noFill/>
          <a:ln>
            <a:solidFill>
              <a:srgbClr val="FF000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latin typeface="+mn-lt"/>
              </a:rPr>
              <a:t>k</a:t>
            </a:r>
            <a:endParaRPr lang="en-US" sz="3900" b="1" kern="1200" dirty="0">
              <a:effectLst>
                <a:outerShdw blurRad="38100" dist="38100" dir="2700000" algn="tl">
                  <a:srgbClr val="000000">
                    <a:alpha val="43137"/>
                  </a:srgbClr>
                </a:outerShdw>
              </a:effectLst>
              <a:latin typeface="+mn-lt"/>
            </a:endParaRPr>
          </a:p>
        </p:txBody>
      </p:sp>
      <p:cxnSp>
        <p:nvCxnSpPr>
          <p:cNvPr id="47" name="Straight Arrow Connector 46">
            <a:extLst>
              <a:ext uri="{FF2B5EF4-FFF2-40B4-BE49-F238E27FC236}">
                <a16:creationId xmlns:a16="http://schemas.microsoft.com/office/drawing/2014/main" id="{C5C5EE5F-1F9C-44CA-B8C3-52DEA319A2EA}"/>
              </a:ext>
            </a:extLst>
          </p:cNvPr>
          <p:cNvCxnSpPr>
            <a:cxnSpLocks/>
          </p:cNvCxnSpPr>
          <p:nvPr/>
        </p:nvCxnSpPr>
        <p:spPr>
          <a:xfrm>
            <a:off x="2869838" y="1964820"/>
            <a:ext cx="1114133" cy="9021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61A04BE-0924-48F4-93CF-1ECEAB5C5F77}"/>
              </a:ext>
            </a:extLst>
          </p:cNvPr>
          <p:cNvCxnSpPr>
            <a:cxnSpLocks/>
          </p:cNvCxnSpPr>
          <p:nvPr/>
        </p:nvCxnSpPr>
        <p:spPr>
          <a:xfrm>
            <a:off x="2880069" y="2397826"/>
            <a:ext cx="1103902" cy="5900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2018455-1327-4AB6-81F3-EFF3829EC3F2}"/>
              </a:ext>
            </a:extLst>
          </p:cNvPr>
          <p:cNvCxnSpPr>
            <a:cxnSpLocks/>
          </p:cNvCxnSpPr>
          <p:nvPr/>
        </p:nvCxnSpPr>
        <p:spPr>
          <a:xfrm>
            <a:off x="2865780" y="2824886"/>
            <a:ext cx="1133131" cy="2507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D400067-6563-4B33-A10D-35C44F0A713A}"/>
              </a:ext>
            </a:extLst>
          </p:cNvPr>
          <p:cNvCxnSpPr>
            <a:cxnSpLocks/>
          </p:cNvCxnSpPr>
          <p:nvPr/>
        </p:nvCxnSpPr>
        <p:spPr>
          <a:xfrm flipV="1">
            <a:off x="2862288" y="3166767"/>
            <a:ext cx="1121683" cy="143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39B18F8-061A-44B0-BABF-EDC26F5E8832}"/>
              </a:ext>
            </a:extLst>
          </p:cNvPr>
          <p:cNvCxnSpPr>
            <a:cxnSpLocks/>
          </p:cNvCxnSpPr>
          <p:nvPr/>
        </p:nvCxnSpPr>
        <p:spPr>
          <a:xfrm flipV="1">
            <a:off x="2858738" y="3356586"/>
            <a:ext cx="1128781" cy="842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E9A68DC-DDD2-41CC-A3CA-C7F3D81A0890}"/>
              </a:ext>
            </a:extLst>
          </p:cNvPr>
          <p:cNvCxnSpPr>
            <a:cxnSpLocks/>
          </p:cNvCxnSpPr>
          <p:nvPr/>
        </p:nvCxnSpPr>
        <p:spPr>
          <a:xfrm flipV="1">
            <a:off x="2865488" y="3261754"/>
            <a:ext cx="1118483" cy="4324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3" name="Google Shape;63;p14">
            <a:extLst>
              <a:ext uri="{FF2B5EF4-FFF2-40B4-BE49-F238E27FC236}">
                <a16:creationId xmlns:a16="http://schemas.microsoft.com/office/drawing/2014/main" id="{3013D4D0-1EB7-4E2D-9DDD-7F8E49843E05}"/>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cxnSp>
        <p:nvCxnSpPr>
          <p:cNvPr id="8" name="Straight Connector 7">
            <a:extLst>
              <a:ext uri="{FF2B5EF4-FFF2-40B4-BE49-F238E27FC236}">
                <a16:creationId xmlns:a16="http://schemas.microsoft.com/office/drawing/2014/main" id="{50DD416D-35E5-40D3-93AF-CB48F2BA8F62}"/>
              </a:ext>
            </a:extLst>
          </p:cNvPr>
          <p:cNvCxnSpPr>
            <a:cxnSpLocks/>
          </p:cNvCxnSpPr>
          <p:nvPr/>
        </p:nvCxnSpPr>
        <p:spPr>
          <a:xfrm>
            <a:off x="5593976" y="400086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EF61FD2-417E-4F5C-8565-D0428B96CCBB}"/>
              </a:ext>
            </a:extLst>
          </p:cNvPr>
          <p:cNvCxnSpPr>
            <a:cxnSpLocks/>
          </p:cNvCxnSpPr>
          <p:nvPr/>
        </p:nvCxnSpPr>
        <p:spPr>
          <a:xfrm>
            <a:off x="5389581" y="2084576"/>
            <a:ext cx="8136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1B303E0-1D5C-4717-97AD-3904E1CD028B}"/>
              </a:ext>
            </a:extLst>
          </p:cNvPr>
          <p:cNvCxnSpPr>
            <a:cxnSpLocks/>
          </p:cNvCxnSpPr>
          <p:nvPr/>
        </p:nvCxnSpPr>
        <p:spPr>
          <a:xfrm>
            <a:off x="5389581" y="2571750"/>
            <a:ext cx="9574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B37DC86C-7F30-44B5-A970-379B95C40725}"/>
              </a:ext>
            </a:extLst>
          </p:cNvPr>
          <p:cNvCxnSpPr>
            <a:cxnSpLocks/>
          </p:cNvCxnSpPr>
          <p:nvPr/>
        </p:nvCxnSpPr>
        <p:spPr>
          <a:xfrm flipV="1">
            <a:off x="5319992" y="3036037"/>
            <a:ext cx="97317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2BD54DF0-2DB7-47AC-8910-42DD7CD7B7CB}"/>
              </a:ext>
            </a:extLst>
          </p:cNvPr>
          <p:cNvCxnSpPr>
            <a:cxnSpLocks/>
          </p:cNvCxnSpPr>
          <p:nvPr/>
        </p:nvCxnSpPr>
        <p:spPr>
          <a:xfrm>
            <a:off x="5308600" y="3516259"/>
            <a:ext cx="8946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739BE981-7997-41A7-B74C-FFD9DE5C1500}"/>
              </a:ext>
            </a:extLst>
          </p:cNvPr>
          <p:cNvCxnSpPr/>
          <p:nvPr/>
        </p:nvCxnSpPr>
        <p:spPr>
          <a:xfrm>
            <a:off x="5389581" y="4000863"/>
            <a:ext cx="9035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DB22DAFB-0CBE-4C76-86F3-B786E3C5ED0C}"/>
              </a:ext>
            </a:extLst>
          </p:cNvPr>
          <p:cNvCxnSpPr>
            <a:cxnSpLocks/>
          </p:cNvCxnSpPr>
          <p:nvPr/>
        </p:nvCxnSpPr>
        <p:spPr>
          <a:xfrm>
            <a:off x="5308600" y="4481085"/>
            <a:ext cx="894657" cy="21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399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anim calcmode="lin" valueType="num">
                                      <p:cBhvr>
                                        <p:cTn id="29" dur="1000" fill="hold"/>
                                        <p:tgtEl>
                                          <p:spTgt spid="59"/>
                                        </p:tgtEl>
                                        <p:attrNameLst>
                                          <p:attrName>ppt_x</p:attrName>
                                        </p:attrNameLst>
                                      </p:cBhvr>
                                      <p:tavLst>
                                        <p:tav tm="0">
                                          <p:val>
                                            <p:strVal val="#ppt_x"/>
                                          </p:val>
                                        </p:tav>
                                        <p:tav tm="100000">
                                          <p:val>
                                            <p:strVal val="#ppt_x"/>
                                          </p:val>
                                        </p:tav>
                                      </p:tavLst>
                                    </p:anim>
                                    <p:anim calcmode="lin" valueType="num">
                                      <p:cBhvr>
                                        <p:cTn id="3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533B938-1488-4178-AFD4-0AF74D695843}"/>
              </a:ext>
            </a:extLst>
          </p:cNvPr>
          <p:cNvSpPr txBox="1">
            <a:spLocks/>
          </p:cNvSpPr>
          <p:nvPr/>
        </p:nvSpPr>
        <p:spPr>
          <a:xfrm>
            <a:off x="1081348" y="360637"/>
            <a:ext cx="6438248" cy="452163"/>
          </a:xfrm>
          <a:prstGeom prst="rect">
            <a:avLst/>
          </a:prstGeom>
          <a:noFill/>
          <a:ln w="12700">
            <a:solidFill>
              <a:srgbClr val="FF0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b="1" dirty="0">
                <a:solidFill>
                  <a:srgbClr val="FF0000"/>
                </a:solidFill>
              </a:rPr>
              <a:t>Book Page-19 : Point to the pictures and read the words </a:t>
            </a:r>
          </a:p>
        </p:txBody>
      </p:sp>
      <p:pic>
        <p:nvPicPr>
          <p:cNvPr id="27" name="Picture 26">
            <a:extLst>
              <a:ext uri="{FF2B5EF4-FFF2-40B4-BE49-F238E27FC236}">
                <a16:creationId xmlns:a16="http://schemas.microsoft.com/office/drawing/2014/main" id="{EC780244-92F5-449C-B489-634102E639BE}"/>
              </a:ext>
            </a:extLst>
          </p:cNvPr>
          <p:cNvPicPr>
            <a:picLocks noChangeAspect="1"/>
          </p:cNvPicPr>
          <p:nvPr/>
        </p:nvPicPr>
        <p:blipFill>
          <a:blip r:embed="rId3"/>
          <a:stretch>
            <a:fillRect/>
          </a:stretch>
        </p:blipFill>
        <p:spPr>
          <a:xfrm>
            <a:off x="3076317" y="1033823"/>
            <a:ext cx="2940565" cy="3749040"/>
          </a:xfrm>
          <a:prstGeom prst="rect">
            <a:avLst/>
          </a:prstGeom>
        </p:spPr>
      </p:pic>
      <p:pic>
        <p:nvPicPr>
          <p:cNvPr id="5" name="Google Shape;63;p14">
            <a:extLst>
              <a:ext uri="{FF2B5EF4-FFF2-40B4-BE49-F238E27FC236}">
                <a16:creationId xmlns:a16="http://schemas.microsoft.com/office/drawing/2014/main" id="{0D766155-DAFD-4D7A-AE19-3CCFDFD96637}"/>
              </a:ext>
            </a:extLst>
          </p:cNvPr>
          <p:cNvPicPr preferRelativeResize="0"/>
          <p:nvPr/>
        </p:nvPicPr>
        <p:blipFill rotWithShape="1">
          <a:blip r:embed="rId4">
            <a:alphaModFix/>
          </a:blip>
          <a:srcRect/>
          <a:stretch/>
        </p:blipFill>
        <p:spPr>
          <a:xfrm>
            <a:off x="7787575" y="4378875"/>
            <a:ext cx="1232526" cy="611875"/>
          </a:xfrm>
          <a:prstGeom prst="rect">
            <a:avLst/>
          </a:prstGeom>
          <a:noFill/>
          <a:ln>
            <a:noFill/>
          </a:ln>
        </p:spPr>
      </p:pic>
    </p:spTree>
    <p:extLst>
      <p:ext uri="{BB962C8B-B14F-4D97-AF65-F5344CB8AC3E}">
        <p14:creationId xmlns:p14="http://schemas.microsoft.com/office/powerpoint/2010/main" val="295514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CC2C5D0-8904-48DA-8EDE-6CD462883978}"/>
              </a:ext>
            </a:extLst>
          </p:cNvPr>
          <p:cNvPicPr>
            <a:picLocks noChangeAspect="1"/>
          </p:cNvPicPr>
          <p:nvPr/>
        </p:nvPicPr>
        <p:blipFill>
          <a:blip r:embed="rId2"/>
          <a:stretch>
            <a:fillRect/>
          </a:stretch>
        </p:blipFill>
        <p:spPr>
          <a:xfrm>
            <a:off x="6836204" y="3868214"/>
            <a:ext cx="1990725" cy="1000125"/>
          </a:xfrm>
          <a:prstGeom prst="rect">
            <a:avLst/>
          </a:prstGeom>
        </p:spPr>
      </p:pic>
      <p:sp>
        <p:nvSpPr>
          <p:cNvPr id="4" name="TextBox 3">
            <a:extLst>
              <a:ext uri="{FF2B5EF4-FFF2-40B4-BE49-F238E27FC236}">
                <a16:creationId xmlns:a16="http://schemas.microsoft.com/office/drawing/2014/main" id="{5D8FB5FB-646C-4956-91F3-29F0DD8D7049}"/>
              </a:ext>
            </a:extLst>
          </p:cNvPr>
          <p:cNvSpPr txBox="1"/>
          <p:nvPr/>
        </p:nvSpPr>
        <p:spPr>
          <a:xfrm rot="20771489">
            <a:off x="167568" y="431598"/>
            <a:ext cx="2866896" cy="461665"/>
          </a:xfrm>
          <a:prstGeom prst="rect">
            <a:avLst/>
          </a:prstGeom>
          <a:noFill/>
          <a:ln>
            <a:solidFill>
              <a:schemeClr val="tx1"/>
            </a:solidFill>
          </a:ln>
        </p:spPr>
        <p:txBody>
          <a:bodyPr wrap="square" rtlCol="0">
            <a:spAutoFit/>
          </a:bodyPr>
          <a:lstStyle/>
          <a:p>
            <a:r>
              <a:rPr lang="en-IN" sz="2400" b="1" dirty="0">
                <a:solidFill>
                  <a:srgbClr val="FF0000"/>
                </a:solidFill>
              </a:rPr>
              <a:t>Home Assignment</a:t>
            </a:r>
          </a:p>
        </p:txBody>
      </p:sp>
      <p:pic>
        <p:nvPicPr>
          <p:cNvPr id="6" name="Picture 5" descr="A screenshot of a phone&#10;&#10;Description automatically generated with low confidence">
            <a:extLst>
              <a:ext uri="{FF2B5EF4-FFF2-40B4-BE49-F238E27FC236}">
                <a16:creationId xmlns:a16="http://schemas.microsoft.com/office/drawing/2014/main" id="{0C9926ED-C1A4-40B8-8ED8-52AF6663DC72}"/>
              </a:ext>
            </a:extLst>
          </p:cNvPr>
          <p:cNvPicPr>
            <a:picLocks noChangeAspect="1"/>
          </p:cNvPicPr>
          <p:nvPr/>
        </p:nvPicPr>
        <p:blipFill>
          <a:blip r:embed="rId3"/>
          <a:stretch>
            <a:fillRect/>
          </a:stretch>
        </p:blipFill>
        <p:spPr>
          <a:xfrm>
            <a:off x="3073397" y="971062"/>
            <a:ext cx="3087444" cy="4108564"/>
          </a:xfrm>
          <a:prstGeom prst="rect">
            <a:avLst/>
          </a:prstGeom>
        </p:spPr>
      </p:pic>
      <p:sp>
        <p:nvSpPr>
          <p:cNvPr id="7" name="TextBox 6">
            <a:extLst>
              <a:ext uri="{FF2B5EF4-FFF2-40B4-BE49-F238E27FC236}">
                <a16:creationId xmlns:a16="http://schemas.microsoft.com/office/drawing/2014/main" id="{63A61B6E-3895-4E97-ABB4-65DB369220A9}"/>
              </a:ext>
            </a:extLst>
          </p:cNvPr>
          <p:cNvSpPr txBox="1"/>
          <p:nvPr/>
        </p:nvSpPr>
        <p:spPr>
          <a:xfrm>
            <a:off x="3073397" y="354653"/>
            <a:ext cx="5371356" cy="646331"/>
          </a:xfrm>
          <a:prstGeom prst="rect">
            <a:avLst/>
          </a:prstGeom>
          <a:noFill/>
          <a:ln>
            <a:solidFill>
              <a:schemeClr val="tx1"/>
            </a:solidFill>
          </a:ln>
        </p:spPr>
        <p:txBody>
          <a:bodyPr wrap="square" rtlCol="0">
            <a:spAutoFit/>
          </a:bodyPr>
          <a:lstStyle/>
          <a:p>
            <a:r>
              <a:rPr lang="en-IN" sz="1800" b="1" dirty="0">
                <a:solidFill>
                  <a:srgbClr val="FF0000"/>
                </a:solidFill>
              </a:rPr>
              <a:t>Match the letters with the pictures and form a word</a:t>
            </a:r>
            <a:r>
              <a:rPr lang="en-IN" sz="1800" dirty="0">
                <a:solidFill>
                  <a:srgbClr val="FF0000"/>
                </a:solidFill>
              </a:rPr>
              <a:t>.</a:t>
            </a:r>
          </a:p>
        </p:txBody>
      </p:sp>
    </p:spTree>
    <p:extLst>
      <p:ext uri="{BB962C8B-B14F-4D97-AF65-F5344CB8AC3E}">
        <p14:creationId xmlns:p14="http://schemas.microsoft.com/office/powerpoint/2010/main" val="271018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134</Words>
  <Application>Microsoft Office PowerPoint</Application>
  <PresentationFormat>On-screen Show (16:9)</PresentationFormat>
  <Paragraphs>44</Paragraphs>
  <Slides>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Simple Light</vt:lpstr>
      <vt:lpstr>PowerPoint Presentation</vt:lpstr>
      <vt:lpstr>PowerPoint Presentation</vt:lpstr>
      <vt:lpstr>PowerPoint Presentation</vt:lpstr>
      <vt:lpstr>REPEAT THE FOLLOWING WORDS</vt:lpstr>
      <vt:lpstr>ACTIVITY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Sudhir</dc:creator>
  <cp:lastModifiedBy>Vedanshi Panda</cp:lastModifiedBy>
  <cp:revision>52</cp:revision>
  <dcterms:modified xsi:type="dcterms:W3CDTF">2021-08-01T04:08:05Z</dcterms:modified>
</cp:coreProperties>
</file>