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comments/comment1.xml" ContentType="application/vnd.openxmlformats-officedocument.presentationml.comment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7" r:id="rId3"/>
    <p:sldId id="258" r:id="rId5"/>
    <p:sldId id="259" r:id="rId6"/>
    <p:sldId id="260" r:id="rId7"/>
    <p:sldId id="261" r:id="rId8"/>
    <p:sldId id="262" r:id="rId9"/>
    <p:sldId id="265"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1"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5" Type="http://schemas.openxmlformats.org/officeDocument/2006/relationships/commentAuthors" Target="commentAuthors.xml"/><Relationship Id="rId14" Type="http://schemas.openxmlformats.org/officeDocument/2006/relationships/tableStyles" Target="tableStyles.xml"/><Relationship Id="rId13" Type="http://schemas.openxmlformats.org/officeDocument/2006/relationships/viewProps" Target="viewProps.xml"/><Relationship Id="rId12" Type="http://schemas.openxmlformats.org/officeDocument/2006/relationships/presProps" Target="presProps.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FD42F7-718C-4B98-AAEC-167E6DDD60A7}" type="datetimeFigureOut">
              <a:rPr lang="en-US" smtClean="0"/>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B2AA4F-B828-4D7C-AFD3-893933DAFCB4}" type="slidenum">
              <a:rPr lang="en-US" smtClean="0"/>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59"/>
        <p:cNvGrpSpPr/>
        <p:nvPr/>
      </p:nvGrpSpPr>
      <p:grpSpPr>
        <a:xfrm>
          <a:off x="0" y="0"/>
          <a:ext cx="0" cy="0"/>
          <a:chOff x="0" y="0"/>
          <a:chExt cx="0" cy="0"/>
        </a:xfrm>
      </p:grpSpPr>
      <p:sp>
        <p:nvSpPr>
          <p:cNvPr id="60" name="Google Shape;60;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1" name="Google Shape;61;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PhAnim="0" showMasterSp="0">
  <p:cSld>
    <p:spTree>
      <p:nvGrpSpPr>
        <p:cNvPr id="1" name="Shape 73"/>
        <p:cNvGrpSpPr/>
        <p:nvPr/>
      </p:nvGrpSpPr>
      <p:grpSpPr>
        <a:xfrm>
          <a:off x="0" y="0"/>
          <a:ext cx="0" cy="0"/>
          <a:chOff x="0" y="0"/>
          <a:chExt cx="0" cy="0"/>
        </a:xfrm>
      </p:grpSpPr>
      <p:sp>
        <p:nvSpPr>
          <p:cNvPr id="74" name="Google Shape;74;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5" name="Google Shape;75;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matchingName="Title and body">
  <p:cSld name="TITLE_AND_BODY">
    <p:spTree>
      <p:nvGrpSpPr>
        <p:cNvPr id="1" name="Shape 13"/>
        <p:cNvGrpSpPr/>
        <p:nvPr/>
      </p:nvGrpSpPr>
      <p:grpSpPr>
        <a:xfrm>
          <a:off x="0" y="0"/>
          <a:ext cx="0" cy="0"/>
          <a:chOff x="0" y="0"/>
          <a:chExt cx="0" cy="0"/>
        </a:xfrm>
      </p:grpSpPr>
      <p:sp>
        <p:nvSpPr>
          <p:cNvPr id="14" name="Google Shape;14;p7"/>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609600" lvl="0" indent="-457200" algn="l">
              <a:lnSpc>
                <a:spcPct val="115000"/>
              </a:lnSpc>
              <a:spcBef>
                <a:spcPts val="0"/>
              </a:spcBef>
              <a:spcAft>
                <a:spcPts val="0"/>
              </a:spcAft>
              <a:buSzPts val="1800"/>
              <a:buChar char="●"/>
              <a:defRPr/>
            </a:lvl1pPr>
            <a:lvl2pPr marL="1219200" lvl="1" indent="-423545" algn="l">
              <a:lnSpc>
                <a:spcPct val="115000"/>
              </a:lnSpc>
              <a:spcBef>
                <a:spcPct val="427000"/>
              </a:spcBef>
              <a:spcAft>
                <a:spcPts val="0"/>
              </a:spcAft>
              <a:buSzPts val="1400"/>
              <a:buChar char="○"/>
              <a:defRPr/>
            </a:lvl2pPr>
            <a:lvl3pPr marL="1828800" lvl="2" indent="-423545" algn="l">
              <a:lnSpc>
                <a:spcPct val="115000"/>
              </a:lnSpc>
              <a:spcBef>
                <a:spcPct val="427000"/>
              </a:spcBef>
              <a:spcAft>
                <a:spcPts val="0"/>
              </a:spcAft>
              <a:buSzPts val="1400"/>
              <a:buChar char="■"/>
              <a:defRPr/>
            </a:lvl3pPr>
            <a:lvl4pPr marL="2438400" lvl="3" indent="-423545" algn="l">
              <a:lnSpc>
                <a:spcPct val="115000"/>
              </a:lnSpc>
              <a:spcBef>
                <a:spcPct val="427000"/>
              </a:spcBef>
              <a:spcAft>
                <a:spcPts val="0"/>
              </a:spcAft>
              <a:buSzPts val="1400"/>
              <a:buChar char="●"/>
              <a:defRPr/>
            </a:lvl4pPr>
            <a:lvl5pPr marL="3048000" lvl="4" indent="-423545" algn="l">
              <a:lnSpc>
                <a:spcPct val="115000"/>
              </a:lnSpc>
              <a:spcBef>
                <a:spcPct val="427000"/>
              </a:spcBef>
              <a:spcAft>
                <a:spcPts val="0"/>
              </a:spcAft>
              <a:buSzPts val="1400"/>
              <a:buChar char="○"/>
              <a:defRPr/>
            </a:lvl5pPr>
            <a:lvl6pPr marL="3657600" lvl="5" indent="-423545" algn="l">
              <a:lnSpc>
                <a:spcPct val="115000"/>
              </a:lnSpc>
              <a:spcBef>
                <a:spcPct val="427000"/>
              </a:spcBef>
              <a:spcAft>
                <a:spcPts val="0"/>
              </a:spcAft>
              <a:buSzPts val="1400"/>
              <a:buChar char="■"/>
              <a:defRPr/>
            </a:lvl6pPr>
            <a:lvl7pPr marL="4267200" lvl="6" indent="-423545" algn="l">
              <a:lnSpc>
                <a:spcPct val="115000"/>
              </a:lnSpc>
              <a:spcBef>
                <a:spcPct val="427000"/>
              </a:spcBef>
              <a:spcAft>
                <a:spcPts val="0"/>
              </a:spcAft>
              <a:buSzPts val="1400"/>
              <a:buChar char="●"/>
              <a:defRPr/>
            </a:lvl7pPr>
            <a:lvl8pPr marL="4876800" lvl="7" indent="-423545" algn="l">
              <a:lnSpc>
                <a:spcPct val="115000"/>
              </a:lnSpc>
              <a:spcBef>
                <a:spcPct val="427000"/>
              </a:spcBef>
              <a:spcAft>
                <a:spcPts val="0"/>
              </a:spcAft>
              <a:buSzPts val="1400"/>
              <a:buChar char="○"/>
              <a:defRPr/>
            </a:lvl8pPr>
            <a:lvl9pPr marL="5486400" lvl="8" indent="-423545" algn="l">
              <a:lnSpc>
                <a:spcPct val="115000"/>
              </a:lnSpc>
              <a:spcBef>
                <a:spcPct val="427000"/>
              </a:spcBef>
              <a:spcAft>
                <a:spcPts val="1600"/>
              </a:spcAft>
              <a:buSzPts val="1400"/>
              <a:buChar char="■"/>
              <a:defRPr/>
            </a:lvl9pPr>
          </a:lstStyle>
          <a:p/>
        </p:txBody>
      </p:sp>
      <p:sp>
        <p:nvSpPr>
          <p:cNvPr id="16" name="Google Shape;16;p7"/>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1pPr>
            <a:lvl2pPr marL="0" marR="0" lvl="1"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2pPr>
            <a:lvl3pPr marL="0" marR="0" lvl="2"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3pPr>
            <a:lvl4pPr marL="0" marR="0" lvl="3"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4pPr>
            <a:lvl5pPr marL="0" marR="0" lvl="4"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5pPr>
            <a:lvl6pPr marL="0" marR="0" lvl="5"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6pPr>
            <a:lvl7pPr marL="0" marR="0" lvl="6"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7pPr>
            <a:lvl8pPr marL="0" marR="0" lvl="7"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8pPr>
            <a:lvl9pPr marL="0" marR="0" lvl="8" indent="0" algn="r">
              <a:lnSpc>
                <a:spcPct val="100000"/>
              </a:lnSpc>
              <a:spcBef>
                <a:spcPts val="0"/>
              </a:spcBef>
              <a:spcAft>
                <a:spcPts val="0"/>
              </a:spcAft>
              <a:buClr>
                <a:srgbClr val="000000"/>
              </a:buClr>
              <a:buSzPts val="1000"/>
              <a:buFont typeface="Arial" panose="020B0604020202020204"/>
              <a:buNone/>
              <a:defRPr sz="1335" b="0" i="0" u="none" strike="noStrike" cap="none">
                <a:solidFill>
                  <a:schemeClr val="dk2"/>
                </a:solidFill>
                <a:latin typeface="Arial" panose="020B0604020202020204"/>
                <a:ea typeface="Arial" panose="020B0604020202020204"/>
                <a:cs typeface="Arial" panose="020B0604020202020204"/>
                <a:sym typeface="Arial" panose="020B0604020202020204"/>
              </a:defRPr>
            </a:lvl9pPr>
          </a:lstStyle>
          <a:p>
            <a:pPr marL="0" lvl="0" indent="0" algn="r" rtl="0">
              <a:spcBef>
                <a:spcPts val="0"/>
              </a:spcBef>
              <a:spcAft>
                <a:spcPts val="0"/>
              </a:spcAft>
              <a:buNone/>
            </a:pPr>
            <a:fld id="{00000000-1234-1234-1234-123412341234}" type="slidenum">
              <a:rPr lang="en-GB"/>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lstStyle/>
          <a:p>
            <a:fld id="{63A1C593-65D0-4073-BCC9-577B9352EA97}" type="datetimeFigureOut">
              <a:rPr lang="en-US" smtClean="0"/>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lstStyle/>
          <a:p>
            <a:fld id="{63A1C593-65D0-4073-BCC9-577B9352EA97}" type="datetimeFigureOut">
              <a:rPr lang="en-US" smtClean="0"/>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3A1C593-65D0-4073-BCC9-577B9352EA97}" type="datetimeFigureOut">
              <a:rPr lang="en-US" smtClean="0"/>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A1C593-65D0-4073-BCC9-577B9352EA97}" type="datetimeFigureOut">
              <a:rPr lang="en-US" smtClean="0"/>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lstStyle/>
          <a:p>
            <a:fld id="{63A1C593-65D0-4073-BCC9-577B9352EA97}" type="datetimeFigureOut">
              <a:rPr lang="en-US" smtClean="0"/>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618960-8005-486C-9A75-10CB2AAC16F9}" type="slidenum">
              <a:rPr lang="en-US" smtClean="0"/>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A1C593-65D0-4073-BCC9-577B9352EA97}" type="datetimeFigureOut">
              <a:rPr lang="en-US" smtClean="0"/>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618960-8005-486C-9A75-10CB2AAC16F9}"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4" Type="http://schemas.openxmlformats.org/officeDocument/2006/relationships/comments" Target="../comments/comment1.xml"/><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4.xml"/><Relationship Id="rId1"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image" Target="../media/image2.png"/><Relationship Id="rId1"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1"/>
          <a:srcRect/>
          <a:stretch>
            <a:fillRect/>
          </a:stretch>
        </p:blipFill>
        <p:spPr>
          <a:xfrm>
            <a:off x="0" y="5079384"/>
            <a:ext cx="12192000" cy="1821147"/>
          </a:xfrm>
          <a:prstGeom prst="rect">
            <a:avLst/>
          </a:prstGeom>
          <a:noFill/>
          <a:ln>
            <a:noFill/>
          </a:ln>
        </p:spPr>
      </p:pic>
      <p:pic>
        <p:nvPicPr>
          <p:cNvPr id="55" name="Google Shape;55;p1"/>
          <p:cNvPicPr preferRelativeResize="0"/>
          <p:nvPr/>
        </p:nvPicPr>
        <p:blipFill rotWithShape="1">
          <a:blip r:embed="rId2"/>
          <a:srcRect/>
          <a:stretch>
            <a:fillRect/>
          </a:stretch>
        </p:blipFill>
        <p:spPr>
          <a:xfrm>
            <a:off x="296900" y="285633"/>
            <a:ext cx="2104535" cy="1044767"/>
          </a:xfrm>
          <a:prstGeom prst="rect">
            <a:avLst/>
          </a:prstGeom>
          <a:noFill/>
          <a:ln>
            <a:noFill/>
          </a:ln>
        </p:spPr>
      </p:pic>
      <p:sp>
        <p:nvSpPr>
          <p:cNvPr id="56" name="Google Shape;56;p1"/>
          <p:cNvSpPr txBox="1"/>
          <p:nvPr/>
        </p:nvSpPr>
        <p:spPr>
          <a:xfrm>
            <a:off x="296900" y="1330400"/>
            <a:ext cx="11684000" cy="3706435"/>
          </a:xfrm>
          <a:prstGeom prst="rect">
            <a:avLst/>
          </a:prstGeom>
          <a:noFill/>
          <a:ln>
            <a:noFill/>
          </a:ln>
        </p:spPr>
        <p:txBody>
          <a:bodyPr spcFirstLastPara="1" wrap="square" lIns="121900" tIns="121900" rIns="121900" bIns="121900" anchor="t" anchorCtr="0">
            <a:noAutofit/>
          </a:bodyPr>
          <a:lstStyle/>
          <a:p>
            <a:pPr marL="0" marR="0" lvl="0" indent="0" algn="ctr" rtl="0">
              <a:lnSpc>
                <a:spcPct val="100000"/>
              </a:lnSpc>
              <a:spcBef>
                <a:spcPts val="0"/>
              </a:spcBef>
              <a:spcAft>
                <a:spcPts val="0"/>
              </a:spcAft>
              <a:buClr>
                <a:srgbClr val="000000"/>
              </a:buClr>
              <a:buSzPts val="3100"/>
              <a:buFont typeface="Arial" panose="020B0604020202020204"/>
              <a:buNone/>
            </a:pPr>
            <a:endParaRPr lang="en-IN"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4000" b="1" dirty="0">
                <a:solidFill>
                  <a:srgbClr val="FF0000"/>
                </a:solidFill>
                <a:latin typeface="Calibri" panose="020F0502020204030204"/>
                <a:ea typeface="Calibri" panose="020F0502020204030204"/>
                <a:cs typeface="Calibri" panose="020F0502020204030204"/>
                <a:sym typeface="Calibri" panose="020F0502020204030204"/>
              </a:rPr>
              <a:t>GRAMMAR</a:t>
            </a:r>
            <a:endParaRPr lang="en-GB" sz="4000" b="1" i="0" u="none" strike="noStrike" cap="none" dirty="0">
              <a:solidFill>
                <a:srgbClr val="FF0000"/>
              </a:solidFill>
              <a:latin typeface="Calibri" panose="020F0502020204030204"/>
              <a:ea typeface="Calibri" panose="020F0502020204030204"/>
              <a:cs typeface="Calibri" panose="020F0502020204030204"/>
              <a:sym typeface="Calibri" panose="020F0502020204030204"/>
            </a:endParaRPr>
          </a:p>
          <a:p>
            <a:pPr marL="0" marR="0" lvl="0" indent="0" algn="ctr" rtl="0">
              <a:lnSpc>
                <a:spcPct val="100000"/>
              </a:lnSpc>
              <a:spcBef>
                <a:spcPts val="0"/>
              </a:spcBef>
              <a:spcAft>
                <a:spcPts val="0"/>
              </a:spcAft>
              <a:buClr>
                <a:srgbClr val="000000"/>
              </a:buClr>
              <a:buSzPts val="3100"/>
              <a:buFont typeface="Arial" panose="020B0604020202020204"/>
              <a:buNone/>
            </a:pPr>
            <a:r>
              <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rPr>
              <a:t>STD-VIII</a:t>
            </a:r>
            <a:endParaRPr lang="en-US" sz="3335" b="0" i="0" u="none" strike="noStrike" cap="none" dirty="0">
              <a:solidFill>
                <a:srgbClr val="000000"/>
              </a:solidFill>
              <a:latin typeface="Calibri" panose="020F0502020204030204"/>
              <a:ea typeface="Calibri" panose="020F0502020204030204"/>
              <a:cs typeface="Calibri" panose="020F0502020204030204"/>
              <a:sym typeface="Calibri" panose="020F0502020204030204"/>
            </a:endParaRPr>
          </a:p>
        </p:txBody>
      </p:sp>
      <p:sp>
        <p:nvSpPr>
          <p:cNvPr id="57" name="Google Shape;57;p1"/>
          <p:cNvSpPr txBox="1"/>
          <p:nvPr/>
        </p:nvSpPr>
        <p:spPr>
          <a:xfrm>
            <a:off x="7832367" y="131167"/>
            <a:ext cx="4234800" cy="1690000"/>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a:solidFill>
                <a:srgbClr val="000000"/>
              </a:solidFill>
              <a:latin typeface="Arial" panose="020B0604020202020204"/>
              <a:ea typeface="Arial" panose="020B0604020202020204"/>
              <a:cs typeface="Arial" panose="020B0604020202020204"/>
              <a:sym typeface="Arial" panose="020B0604020202020204"/>
            </a:endParaRPr>
          </a:p>
        </p:txBody>
      </p:sp>
      <p:sp>
        <p:nvSpPr>
          <p:cNvPr id="58" name="Google Shape;58;p1"/>
          <p:cNvSpPr txBox="1"/>
          <p:nvPr/>
        </p:nvSpPr>
        <p:spPr>
          <a:xfrm>
            <a:off x="2962900" y="3428984"/>
            <a:ext cx="6352000" cy="1650400"/>
          </a:xfrm>
          <a:prstGeom prst="rect">
            <a:avLst/>
          </a:prstGeom>
          <a:noFill/>
          <a:ln>
            <a:noFill/>
          </a:ln>
        </p:spPr>
        <p:txBody>
          <a:bodyPr spcFirstLastPara="1" wrap="square" lIns="121900" tIns="121900" rIns="121900" bIns="121900" anchor="t" anchorCtr="0">
            <a:noAutofit/>
          </a:bodyPr>
          <a:lstStyle/>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SUBJECT </a:t>
            </a:r>
            <a:r>
              <a:rPr lang="en-GB" sz="2400" b="1" dirty="0"/>
              <a:t>: ENGLISH</a:t>
            </a:r>
            <a:endParaRPr lang="en-GB" sz="2400" b="1" dirty="0"/>
          </a:p>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NUMBER: </a:t>
            </a:r>
            <a:r>
              <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3</a:t>
            </a:r>
            <a:endPar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2400" b="1" dirty="0"/>
              <a:t>PERIOD NUMBER : </a:t>
            </a:r>
            <a:r>
              <a:rPr lang="en-IN" altLang="en-GB" sz="2400" b="1" dirty="0"/>
              <a:t>1</a:t>
            </a:r>
            <a:endParaRPr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r>
              <a:rPr 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CHAPTER NAME :</a:t>
            </a:r>
            <a:r>
              <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rPr>
              <a:t>THE PRESENT</a:t>
            </a:r>
            <a:endParaRPr lang="en-IN" altLang="en-GB" sz="186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ipe dir="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pic>
        <p:nvPicPr>
          <p:cNvPr id="63" name="Google Shape;63;p2"/>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64" name="Google Shape;64;p2"/>
          <p:cNvSpPr txBox="1"/>
          <p:nvPr/>
        </p:nvSpPr>
        <p:spPr>
          <a:xfrm>
            <a:off x="363567" y="355353"/>
            <a:ext cx="11584400" cy="1041200"/>
          </a:xfrm>
          <a:prstGeom prst="rect">
            <a:avLst/>
          </a:prstGeom>
          <a:noFill/>
          <a:ln>
            <a:noFill/>
          </a:ln>
        </p:spPr>
        <p:txBody>
          <a:bodyPr spcFirstLastPara="1" wrap="square" lIns="121900" tIns="121900" rIns="121900" bIns="121900" anchor="t" anchorCtr="0">
            <a:noAutofit/>
          </a:bodyPr>
          <a:lstStyle/>
          <a:p>
            <a:pPr lvl="0">
              <a:buSzPts val="2200"/>
            </a:pPr>
            <a:r>
              <a:rPr lang="en-US" sz="4265" b="1" dirty="0">
                <a:solidFill>
                  <a:srgbClr val="FF0000"/>
                </a:solidFill>
                <a:latin typeface="Calibri" panose="020F0502020204030204" charset="0"/>
                <a:cs typeface="Calibri" panose="020F0502020204030204" charset="0"/>
              </a:rPr>
              <a:t>EXPECTED LEARNING OUTCOMES</a:t>
            </a:r>
            <a:endParaRPr sz="4265" b="1" i="0" u="none" strike="noStrike" cap="none" dirty="0">
              <a:solidFill>
                <a:srgbClr val="FF0000"/>
              </a:solidFill>
              <a:latin typeface="Calibri" panose="020F0502020204030204" charset="0"/>
              <a:cs typeface="Calibri" panose="020F0502020204030204" charset="0"/>
              <a:sym typeface="Arial" panose="020B0604020202020204"/>
            </a:endParaRPr>
          </a:p>
        </p:txBody>
      </p:sp>
      <p:sp>
        <p:nvSpPr>
          <p:cNvPr id="65" name="Google Shape;65;p2"/>
          <p:cNvSpPr txBox="1"/>
          <p:nvPr/>
        </p:nvSpPr>
        <p:spPr>
          <a:xfrm>
            <a:off x="189896" y="1149131"/>
            <a:ext cx="11349972" cy="5187873"/>
          </a:xfrm>
          <a:prstGeom prst="rect">
            <a:avLst/>
          </a:prstGeom>
          <a:noFill/>
          <a:ln>
            <a:noFill/>
          </a:ln>
        </p:spPr>
        <p:txBody>
          <a:bodyPr spcFirstLastPara="1" wrap="square" lIns="121900" tIns="121900" rIns="121900" bIns="121900" anchor="t" anchorCtr="0">
            <a:noAutofit/>
          </a:bodyPr>
          <a:lstStyle/>
          <a:p>
            <a:pPr>
              <a:lnSpc>
                <a:spcPct val="115000"/>
              </a:lnSpc>
            </a:pPr>
            <a:endParaRPr lang="en-US" sz="2400" dirty="0">
              <a:latin typeface="Calibri" panose="020F0502020204030204" charset="0"/>
              <a:ea typeface="Arial" panose="020B0604020202020204" pitchFamily="34" charset="0"/>
              <a:cs typeface="Calibri" panose="020F0502020204030204" charset="0"/>
            </a:endParaRPr>
          </a:p>
        </p:txBody>
      </p:sp>
      <p:graphicFrame>
        <p:nvGraphicFramePr>
          <p:cNvPr id="4" name="Table 3"/>
          <p:cNvGraphicFramePr>
            <a:graphicFrameLocks noGrp="1"/>
          </p:cNvGraphicFramePr>
          <p:nvPr/>
        </p:nvGraphicFramePr>
        <p:xfrm>
          <a:off x="363567" y="1175041"/>
          <a:ext cx="11176000" cy="4533265"/>
        </p:xfrm>
        <a:graphic>
          <a:graphicData uri="http://schemas.openxmlformats.org/drawingml/2006/table">
            <a:tbl>
              <a:tblPr/>
              <a:tblGrid>
                <a:gridCol w="11176000"/>
              </a:tblGrid>
              <a:tr h="2425065">
                <a:tc>
                  <a:txBody>
                    <a:bodyPr/>
                    <a:lstStyle/>
                    <a:p>
                      <a:pPr>
                        <a:lnSpc>
                          <a:spcPct val="115000"/>
                        </a:lnSpc>
                      </a:pPr>
                      <a:r>
                        <a:rPr lang="en-GB" sz="2000" dirty="0">
                          <a:effectLst/>
                          <a:latin typeface="Calibri" panose="020F0502020204030204" charset="0"/>
                          <a:ea typeface="Roboto"/>
                          <a:cs typeface="Calibri" panose="020F0502020204030204" charset="0"/>
                        </a:rPr>
                        <a:t>GENERAL OBJECTIVES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Arial" panose="020B0604020202020204" pitchFamily="34" charset="0"/>
                          <a:cs typeface="Calibri" panose="020F0502020204030204" charset="0"/>
                        </a:rPr>
                        <a:t>Understand the basics of grammar</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Being acquainted with the chapter and its tenets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Understanding the idea</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Appreciate the beauty of grammar and use in day to day life</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GB" sz="2000" dirty="0">
                          <a:effectLst/>
                          <a:latin typeface="Calibri" panose="020F0502020204030204" charset="0"/>
                          <a:ea typeface="Roboto"/>
                          <a:cs typeface="Calibri" panose="020F0502020204030204" charset="0"/>
                        </a:rPr>
                        <a:t>Developing LSRW Skills</a:t>
                      </a:r>
                      <a:endParaRPr lang="en-IN" sz="2000" dirty="0">
                        <a:effectLst/>
                        <a:latin typeface="Calibri" panose="020F0502020204030204" charset="0"/>
                        <a:ea typeface="Arial" panose="020B0604020202020204" pitchFamily="34" charset="0"/>
                        <a:cs typeface="Calibri" panose="020F0502020204030204" charset="0"/>
                      </a:endParaRPr>
                    </a:p>
                    <a:p>
                      <a:pPr marL="685800">
                        <a:lnSpc>
                          <a:spcPct val="115000"/>
                        </a:lnSpc>
                      </a:pPr>
                      <a:r>
                        <a:rPr lang="en-GB" sz="2000" dirty="0">
                          <a:effectLst/>
                          <a:latin typeface="Calibri" panose="020F0502020204030204" charset="0"/>
                          <a:ea typeface="Roboto"/>
                          <a:cs typeface="Calibri" panose="020F0502020204030204" charset="0"/>
                        </a:rPr>
                        <a:t> </a:t>
                      </a:r>
                      <a:endParaRPr lang="en-IN" sz="2000" dirty="0">
                        <a:effectLst/>
                        <a:latin typeface="Calibri" panose="020F0502020204030204" charset="0"/>
                        <a:ea typeface="Arial" panose="020B0604020202020204" pitchFamily="34" charset="0"/>
                        <a:cs typeface="Calibri" panose="020F0502020204030204" charset="0"/>
                      </a:endParaRPr>
                    </a:p>
                  </a:txBody>
                  <a:tcPr marL="84666" marR="84666" marT="84666" marB="846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08200">
                <a:tc>
                  <a:txBody>
                    <a:bodyPr/>
                    <a:lstStyle/>
                    <a:p>
                      <a:pPr>
                        <a:lnSpc>
                          <a:spcPct val="115000"/>
                        </a:lnSpc>
                      </a:pPr>
                      <a:r>
                        <a:rPr lang="en-GB" sz="2000" dirty="0">
                          <a:effectLst/>
                          <a:latin typeface="Calibri" panose="020F0502020204030204" charset="0"/>
                          <a:ea typeface="Roboto"/>
                          <a:cs typeface="Calibri" panose="020F0502020204030204" charset="0"/>
                        </a:rPr>
                        <a:t>SPECIFIC OBJECTIVES/ EXTENDED OBJECTIVES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Develop your knowledge of expanded verb phrases</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Hnderstand how verb phrases can improve clarity of writing</a:t>
                      </a:r>
                      <a:endParaRPr lang="en-IN" sz="2000" dirty="0">
                        <a:effectLst/>
                        <a:latin typeface="Calibri" panose="020F0502020204030204" charset="0"/>
                        <a:ea typeface="Arial" panose="020B0604020202020204" pitchFamily="34" charset="0"/>
                        <a:cs typeface="Calibri" panose="020F0502020204030204" charset="0"/>
                      </a:endParaRPr>
                    </a:p>
                    <a:p>
                      <a:pPr marL="342900" lvl="0" indent="-342900">
                        <a:lnSpc>
                          <a:spcPct val="115000"/>
                        </a:lnSpc>
                        <a:buFont typeface="Symbol" panose="05050102010706020507" pitchFamily="18" charset="2"/>
                        <a:buChar char=""/>
                      </a:pPr>
                      <a:r>
                        <a:rPr lang="en-IN" sz="2000" dirty="0">
                          <a:effectLst/>
                          <a:latin typeface="Calibri" panose="020F0502020204030204" charset="0"/>
                          <a:ea typeface="Arial" panose="020B0604020202020204" pitchFamily="34" charset="0"/>
                          <a:cs typeface="Calibri" panose="020F0502020204030204" charset="0"/>
                        </a:rPr>
                        <a:t>Have a greater understanding of how to construct sentences in present tense.</a:t>
                      </a:r>
                      <a:endParaRPr lang="en-IN" sz="2000" dirty="0">
                        <a:effectLst/>
                        <a:latin typeface="Calibri" panose="020F0502020204030204" charset="0"/>
                        <a:ea typeface="Arial" panose="020B0604020202020204" pitchFamily="34" charset="0"/>
                        <a:cs typeface="Calibri" panose="020F0502020204030204" charset="0"/>
                      </a:endParaRPr>
                    </a:p>
                  </a:txBody>
                  <a:tcPr marL="84666" marR="84666" marT="84666" marB="8466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ransition>
    <p:wipe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IN" altLang="en-US">
                <a:solidFill>
                  <a:srgbClr val="FF0000"/>
                </a:solidFill>
              </a:rPr>
              <a:t>The Present</a:t>
            </a:r>
            <a:endParaRPr lang="en-IN" altLang="en-US">
              <a:solidFill>
                <a:srgbClr val="FF0000"/>
              </a:solidFill>
            </a:endParaRPr>
          </a:p>
        </p:txBody>
      </p:sp>
      <p:sp>
        <p:nvSpPr>
          <p:cNvPr id="3" name="Content Placeholder 2"/>
          <p:cNvSpPr>
            <a:spLocks noGrp="1"/>
          </p:cNvSpPr>
          <p:nvPr>
            <p:ph sz="half" idx="1"/>
          </p:nvPr>
        </p:nvSpPr>
        <p:spPr/>
        <p:txBody>
          <a:bodyPr/>
          <a:p>
            <a:r>
              <a:rPr lang="en-US"/>
              <a:t>In English grammar, we use present tense to talk about something that is going on now(currently) or that is true now and at any time.</a:t>
            </a:r>
            <a:endParaRPr lang="en-US"/>
          </a:p>
        </p:txBody>
      </p:sp>
      <p:pic>
        <p:nvPicPr>
          <p:cNvPr id="101" name="Content Placeholder 100"/>
          <p:cNvPicPr/>
          <p:nvPr>
            <p:ph sz="half" idx="2"/>
          </p:nvPr>
        </p:nvPicPr>
        <p:blipFill>
          <a:blip r:embed="rId1"/>
          <a:srcRect b="17759"/>
          <a:stretch>
            <a:fillRect/>
          </a:stretch>
        </p:blipFill>
        <p:spPr>
          <a:xfrm>
            <a:off x="5928360" y="1210310"/>
            <a:ext cx="5425440" cy="4494530"/>
          </a:xfrm>
          <a:prstGeom prst="rect">
            <a:avLst/>
          </a:prstGeom>
          <a:noFill/>
          <a:ln w="9525">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normAutofit fontScale="90000"/>
          </a:bodyPr>
          <a:p>
            <a:r>
              <a:rPr lang="en-IN" altLang="en-US">
                <a:solidFill>
                  <a:srgbClr val="FF0000"/>
                </a:solidFill>
                <a:sym typeface="+mn-ea"/>
              </a:rPr>
              <a:t>T</a:t>
            </a:r>
            <a:r>
              <a:rPr lang="en-US">
                <a:solidFill>
                  <a:srgbClr val="FF0000"/>
                </a:solidFill>
                <a:sym typeface="+mn-ea"/>
              </a:rPr>
              <a:t>ypes of Present Tense</a:t>
            </a:r>
            <a:br>
              <a:rPr lang="en-US"/>
            </a:br>
            <a:endParaRPr lang="en-US"/>
          </a:p>
        </p:txBody>
      </p:sp>
      <p:sp>
        <p:nvSpPr>
          <p:cNvPr id="3" name="Content Placeholder 2"/>
          <p:cNvSpPr>
            <a:spLocks noGrp="1"/>
          </p:cNvSpPr>
          <p:nvPr>
            <p:ph idx="1"/>
          </p:nvPr>
        </p:nvSpPr>
        <p:spPr/>
        <p:txBody>
          <a:bodyPr/>
          <a:p>
            <a:pPr marL="0" indent="0">
              <a:buNone/>
            </a:pPr>
            <a:endParaRPr lang="en-US"/>
          </a:p>
          <a:p>
            <a:pPr marL="0" indent="0">
              <a:buNone/>
            </a:pPr>
            <a:r>
              <a:rPr lang="en-US"/>
              <a:t>The present tense is of four types</a:t>
            </a:r>
            <a:r>
              <a:rPr lang="en-IN" altLang="en-US"/>
              <a:t>.</a:t>
            </a:r>
            <a:endParaRPr lang="en-US"/>
          </a:p>
          <a:p>
            <a:endParaRPr lang="en-US"/>
          </a:p>
          <a:p>
            <a:r>
              <a:rPr lang="en-US"/>
              <a:t>Simple present tense</a:t>
            </a:r>
            <a:endParaRPr lang="en-US"/>
          </a:p>
          <a:p>
            <a:r>
              <a:rPr lang="en-US"/>
              <a:t>Present continuous tense</a:t>
            </a:r>
            <a:endParaRPr lang="en-US"/>
          </a:p>
          <a:p>
            <a:r>
              <a:rPr lang="en-US"/>
              <a:t>Present perfect tense</a:t>
            </a:r>
            <a:endParaRPr lang="en-US"/>
          </a:p>
          <a:p>
            <a:r>
              <a:rPr lang="en-US"/>
              <a:t>Present perfect continuous tense</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solidFill>
                  <a:srgbClr val="FF0000"/>
                </a:solidFill>
              </a:rPr>
              <a:t>Simple Present Tense</a:t>
            </a:r>
            <a:endParaRPr lang="en-US">
              <a:solidFill>
                <a:srgbClr val="FF0000"/>
              </a:solidFill>
            </a:endParaRPr>
          </a:p>
        </p:txBody>
      </p:sp>
      <p:sp>
        <p:nvSpPr>
          <p:cNvPr id="3" name="Content Placeholder 2"/>
          <p:cNvSpPr>
            <a:spLocks noGrp="1"/>
          </p:cNvSpPr>
          <p:nvPr>
            <p:ph sz="half" idx="1"/>
          </p:nvPr>
        </p:nvSpPr>
        <p:spPr>
          <a:xfrm>
            <a:off x="838200" y="1825625"/>
            <a:ext cx="3793490" cy="4351655"/>
          </a:xfrm>
        </p:spPr>
        <p:txBody>
          <a:bodyPr/>
          <a:p>
            <a:r>
              <a:rPr lang="en-US"/>
              <a:t>The simple present tense uses the same verb form as the root form of the verb.</a:t>
            </a:r>
            <a:endParaRPr lang="en-US"/>
          </a:p>
          <a:p>
            <a:pPr marL="0" indent="0">
              <a:buNone/>
            </a:pPr>
            <a:endParaRPr lang="en-US"/>
          </a:p>
        </p:txBody>
      </p:sp>
      <p:pic>
        <p:nvPicPr>
          <p:cNvPr id="5" name="Content Placeholder 4" descr="02750f6da5c904f556e63ae491dd0638"/>
          <p:cNvPicPr>
            <a:picLocks noChangeAspect="1"/>
          </p:cNvPicPr>
          <p:nvPr>
            <p:ph sz="half" idx="2"/>
          </p:nvPr>
        </p:nvPicPr>
        <p:blipFill>
          <a:blip r:embed="rId1"/>
          <a:srcRect b="5782"/>
          <a:stretch>
            <a:fillRect/>
          </a:stretch>
        </p:blipFill>
        <p:spPr>
          <a:xfrm>
            <a:off x="5742305" y="623570"/>
            <a:ext cx="6113145" cy="587375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en-US">
                <a:solidFill>
                  <a:srgbClr val="FF0000"/>
                </a:solidFill>
              </a:rPr>
              <a:t>Formulating a Simple Present Tense</a:t>
            </a:r>
            <a:endParaRPr lang="en-US">
              <a:solidFill>
                <a:srgbClr val="FF0000"/>
              </a:solidFill>
            </a:endParaRPr>
          </a:p>
        </p:txBody>
      </p:sp>
      <p:sp>
        <p:nvSpPr>
          <p:cNvPr id="5" name="Content Placeholder 4"/>
          <p:cNvSpPr>
            <a:spLocks noGrp="1"/>
          </p:cNvSpPr>
          <p:nvPr>
            <p:ph idx="1"/>
          </p:nvPr>
        </p:nvSpPr>
        <p:spPr/>
        <p:txBody>
          <a:bodyPr/>
          <a:p>
            <a:pPr marL="0" indent="0">
              <a:buNone/>
            </a:pPr>
            <a:r>
              <a:rPr lang="en-US"/>
              <a:t>When the singular form of the subject or a singular pronoun is used, the verb is used in the simple present tense by adding a ‘-s’ to it. For example,</a:t>
            </a:r>
            <a:endParaRPr lang="en-US"/>
          </a:p>
          <a:p>
            <a:r>
              <a:rPr lang="en-US"/>
              <a:t>This person </a:t>
            </a:r>
            <a:r>
              <a:rPr lang="en-US">
                <a:solidFill>
                  <a:srgbClr val="FF0000"/>
                </a:solidFill>
              </a:rPr>
              <a:t>goes</a:t>
            </a:r>
            <a:r>
              <a:rPr lang="en-US"/>
              <a:t> to the library often.</a:t>
            </a:r>
            <a:endParaRPr lang="en-US"/>
          </a:p>
          <a:p>
            <a:r>
              <a:rPr lang="en-US"/>
              <a:t>When </a:t>
            </a:r>
            <a:r>
              <a:rPr lang="en-US">
                <a:solidFill>
                  <a:srgbClr val="FF0000"/>
                </a:solidFill>
              </a:rPr>
              <a:t>does</a:t>
            </a:r>
            <a:r>
              <a:rPr lang="en-US"/>
              <a:t> the flight to Seychelles depart from Mumbai airport?</a:t>
            </a:r>
            <a:endParaRPr lang="en-US"/>
          </a:p>
          <a:p>
            <a:r>
              <a:rPr lang="en-US"/>
              <a:t>I always </a:t>
            </a:r>
            <a:r>
              <a:rPr lang="en-US">
                <a:solidFill>
                  <a:srgbClr val="FF0000"/>
                </a:solidFill>
              </a:rPr>
              <a:t>wake</a:t>
            </a:r>
            <a:r>
              <a:rPr lang="en-US"/>
              <a:t> up at 6 am.</a:t>
            </a:r>
            <a:endParaRPr lang="en-US"/>
          </a:p>
          <a:p>
            <a:r>
              <a:rPr lang="en-US"/>
              <a:t>We </a:t>
            </a:r>
            <a:r>
              <a:rPr lang="en-US">
                <a:solidFill>
                  <a:srgbClr val="FF0000"/>
                </a:solidFill>
              </a:rPr>
              <a:t>agree</a:t>
            </a:r>
            <a:r>
              <a:rPr lang="en-US"/>
              <a:t> with most of your plan.</a:t>
            </a:r>
            <a:endParaRPr lang="en-US"/>
          </a:p>
          <a:p>
            <a:r>
              <a:rPr lang="en-US"/>
              <a:t>I </a:t>
            </a:r>
            <a:r>
              <a:rPr lang="en-US">
                <a:solidFill>
                  <a:srgbClr val="FF0000"/>
                </a:solidFill>
              </a:rPr>
              <a:t>like</a:t>
            </a:r>
            <a:r>
              <a:rPr lang="en-US"/>
              <a:t> chocolates.</a:t>
            </a:r>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100" name="Content Placeholder 99"/>
          <p:cNvPicPr>
            <a:picLocks noChangeAspect="1"/>
          </p:cNvPicPr>
          <p:nvPr>
            <p:ph sz="half" idx="1"/>
          </p:nvPr>
        </p:nvPicPr>
        <p:blipFill>
          <a:blip r:embed="rId1"/>
          <a:stretch>
            <a:fillRect/>
          </a:stretch>
        </p:blipFill>
        <p:spPr>
          <a:xfrm>
            <a:off x="838200" y="368935"/>
            <a:ext cx="10648950" cy="5603875"/>
          </a:xfrm>
          <a:prstGeom prst="rect">
            <a:avLst/>
          </a:prstGeom>
          <a:noFill/>
          <a:ln w="9525">
            <a:noFill/>
          </a:ln>
        </p:spPr>
      </p:pic>
      <p:pic>
        <p:nvPicPr>
          <p:cNvPr id="77" name="Google Shape;77;p4"/>
          <p:cNvPicPr preferRelativeResize="0">
            <a:picLocks noChangeAspect="1"/>
          </p:cNvPicPr>
          <p:nvPr>
            <p:ph sz="half" idx="2"/>
          </p:nvPr>
        </p:nvPicPr>
        <p:blipFill rotWithShape="1">
          <a:blip r:embed="rId2"/>
          <a:srcRect/>
          <a:stretch>
            <a:fillRect/>
          </a:stretch>
        </p:blipFill>
        <p:spPr>
          <a:xfrm>
            <a:off x="10638155" y="6092825"/>
            <a:ext cx="1087755" cy="53975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76"/>
        <p:cNvGrpSpPr/>
        <p:nvPr/>
      </p:nvGrpSpPr>
      <p:grpSpPr>
        <a:xfrm>
          <a:off x="0" y="0"/>
          <a:ext cx="0" cy="0"/>
          <a:chOff x="0" y="0"/>
          <a:chExt cx="0" cy="0"/>
        </a:xfrm>
      </p:grpSpPr>
      <p:pic>
        <p:nvPicPr>
          <p:cNvPr id="77" name="Google Shape;77;p4"/>
          <p:cNvPicPr preferRelativeResize="0"/>
          <p:nvPr/>
        </p:nvPicPr>
        <p:blipFill rotWithShape="1">
          <a:blip r:embed="rId1"/>
          <a:srcRect/>
          <a:stretch>
            <a:fillRect/>
          </a:stretch>
        </p:blipFill>
        <p:spPr>
          <a:xfrm>
            <a:off x="10383433" y="5838500"/>
            <a:ext cx="1643368" cy="815833"/>
          </a:xfrm>
          <a:prstGeom prst="rect">
            <a:avLst/>
          </a:prstGeom>
          <a:noFill/>
          <a:ln>
            <a:noFill/>
          </a:ln>
        </p:spPr>
      </p:pic>
      <p:sp>
        <p:nvSpPr>
          <p:cNvPr id="78" name="Google Shape;78;p4"/>
          <p:cNvSpPr txBox="1"/>
          <p:nvPr/>
        </p:nvSpPr>
        <p:spPr>
          <a:xfrm>
            <a:off x="828567" y="991333"/>
            <a:ext cx="10401600" cy="4749600"/>
          </a:xfrm>
          <a:prstGeom prst="rect">
            <a:avLst/>
          </a:prstGeom>
          <a:noFill/>
          <a:ln>
            <a:noFill/>
          </a:ln>
        </p:spPr>
        <p:txBody>
          <a:bodyPr spcFirstLastPara="1" wrap="square" lIns="121900" tIns="121900" rIns="121900" bIns="121900" anchor="ctr" anchorCtr="0">
            <a:noAutofit/>
          </a:bodyPr>
          <a:lstStyle/>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a:solidFill>
                  <a:srgbClr val="000000"/>
                </a:solidFill>
                <a:latin typeface="Arial" panose="020B0604020202020204"/>
                <a:ea typeface="Arial" panose="020B0604020202020204"/>
                <a:cs typeface="Arial" panose="020B0604020202020204"/>
                <a:sym typeface="Arial" panose="020B0604020202020204"/>
              </a:rPr>
              <a:t>THANK YOU</a:t>
            </a:r>
            <a:endParaRPr sz="5335" b="1"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a:p>
            <a:pPr marL="457200" marR="0" lvl="0" indent="0" algn="ctr" rtl="0">
              <a:lnSpc>
                <a:spcPct val="115000"/>
              </a:lnSpc>
              <a:spcBef>
                <a:spcPts val="0"/>
              </a:spcBef>
              <a:spcAft>
                <a:spcPts val="0"/>
              </a:spcAft>
              <a:buClr>
                <a:srgbClr val="000000"/>
              </a:buClr>
              <a:buSzPts val="4000"/>
              <a:buFont typeface="Arial" panose="020B0604020202020204"/>
              <a:buNone/>
            </a:pPr>
            <a:r>
              <a:rPr lang="en-GB" sz="5335" b="1" i="0" u="none" strike="noStrike" cap="none" dirty="0">
                <a:solidFill>
                  <a:srgbClr val="FF0000"/>
                </a:solidFill>
                <a:latin typeface="Arial" panose="020B0604020202020204"/>
                <a:ea typeface="Arial" panose="020B0604020202020204"/>
                <a:cs typeface="Arial" panose="020B0604020202020204"/>
                <a:sym typeface="Arial" panose="020B0604020202020204"/>
              </a:rPr>
              <a:t>ODM EDUCATIONAL GROUP</a:t>
            </a:r>
            <a:endParaRPr sz="5335" b="1" i="0" u="none" strike="noStrike" cap="none" dirty="0">
              <a:solidFill>
                <a:srgbClr val="FF0000"/>
              </a:solidFill>
              <a:latin typeface="Arial" panose="020B0604020202020204"/>
              <a:ea typeface="Arial" panose="020B0604020202020204"/>
              <a:cs typeface="Arial" panose="020B0604020202020204"/>
              <a:sym typeface="Arial" panose="020B0604020202020204"/>
            </a:endParaRPr>
          </a:p>
          <a:p>
            <a:pPr marL="0" marR="0" lvl="0" indent="0" algn="l" rtl="0">
              <a:lnSpc>
                <a:spcPct val="100000"/>
              </a:lnSpc>
              <a:spcBef>
                <a:spcPts val="0"/>
              </a:spcBef>
              <a:spcAft>
                <a:spcPts val="0"/>
              </a:spcAft>
              <a:buClr>
                <a:srgbClr val="000000"/>
              </a:buClr>
              <a:buSzPts val="1400"/>
              <a:buFont typeface="Arial" panose="020B0604020202020204"/>
              <a:buNone/>
            </a:pPr>
            <a:endParaRPr sz="1865" b="0" i="0" u="none" strike="noStrike" cap="none" dirty="0">
              <a:solidFill>
                <a:srgbClr val="000000"/>
              </a:solidFill>
              <a:latin typeface="Arial" panose="020B0604020202020204"/>
              <a:ea typeface="Arial" panose="020B0604020202020204"/>
              <a:cs typeface="Arial" panose="020B0604020202020204"/>
              <a:sym typeface="Arial" panose="020B0604020202020204"/>
            </a:endParaRPr>
          </a:p>
        </p:txBody>
      </p:sp>
    </p:spTree>
  </p:cSld>
  <p:clrMapOvr>
    <a:masterClrMapping/>
  </p:clrMapOvr>
  <p:transition>
    <p:wheel spokes="4"/>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1328</Words>
  <Application>WPS Presentation</Application>
  <PresentationFormat>Widescreen</PresentationFormat>
  <Paragraphs>54</Paragraphs>
  <Slides>8</Slides>
  <Notes>0</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8</vt:i4>
      </vt:variant>
    </vt:vector>
  </HeadingPairs>
  <TitlesOfParts>
    <vt:vector size="21" baseType="lpstr">
      <vt:lpstr>Arial</vt:lpstr>
      <vt:lpstr>SimSun</vt:lpstr>
      <vt:lpstr>Wingdings</vt:lpstr>
      <vt:lpstr>Calibri Light</vt:lpstr>
      <vt:lpstr>Calibri</vt:lpstr>
      <vt:lpstr>Microsoft YaHei</vt:lpstr>
      <vt:lpstr>Arial Unicode MS</vt:lpstr>
      <vt:lpstr>Arial</vt:lpstr>
      <vt:lpstr>Calibri</vt:lpstr>
      <vt:lpstr>Roboto</vt:lpstr>
      <vt:lpstr>Segoe Print</vt:lpstr>
      <vt:lpstr>Symbol</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
  <cp:lastModifiedBy>Ankit Mishra</cp:lastModifiedBy>
  <cp:revision>2</cp:revision>
  <dcterms:created xsi:type="dcterms:W3CDTF">2021-08-31T13:09:36Z</dcterms:created>
  <dcterms:modified xsi:type="dcterms:W3CDTF">2021-08-31T13:41:19Z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814180265D3444D9967F36A33EBD0B7C</vt:lpwstr>
  </property>
  <property fmtid="{D5CDD505-2E9C-101B-9397-08002B2CF9AE}" pid="3" name="KSOProductBuildVer">
    <vt:lpwstr>1033-11.2.0.10258</vt:lpwstr>
  </property>
</Properties>
</file>