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65" r:id="rId3"/>
    <p:sldId id="257" r:id="rId4"/>
    <p:sldId id="260" r:id="rId5"/>
    <p:sldId id="261" r:id="rId6"/>
    <p:sldId id="262"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0" Type="http://schemas.openxmlformats.org/officeDocument/2006/relationships/notesMaster" Target="notesMasters/notesMaster1.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commentPostId="AAAAGoknXc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omments" Target="../comments/comment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hyperlink" Target="https://en.wikipedia.org/wiki/Sujata_Bhatt#cite_note-PA-1" TargetMode="External"/><Relationship Id="rId4" Type="http://schemas.openxmlformats.org/officeDocument/2006/relationships/hyperlink" Target="https://en.wikipedia.org/wiki/Asi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dirty="0">
                <a:solidFill>
                  <a:srgbClr val="FF0000"/>
                </a:solidFill>
                <a:latin typeface="Calibri"/>
                <a:ea typeface="Calibri"/>
                <a:cs typeface="Calibri"/>
                <a:sym typeface="Calibri"/>
              </a:rPr>
              <a:t>SUPPLEMENTARY</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6</a:t>
            </a:r>
          </a:p>
          <a:p>
            <a:pPr marL="0" marR="0" lvl="0" indent="0" algn="l" rtl="0">
              <a:lnSpc>
                <a:spcPct val="100000"/>
              </a:lnSpc>
              <a:spcBef>
                <a:spcPts val="0"/>
              </a:spcBef>
              <a:spcAft>
                <a:spcPts val="0"/>
              </a:spcAft>
              <a:buClr>
                <a:srgbClr val="000000"/>
              </a:buClr>
              <a:buSzPts val="1400"/>
              <a:buFont typeface="Arial"/>
              <a:buNone/>
            </a:pPr>
            <a:r>
              <a:rPr lang="en" b="1" dirty="0"/>
              <a:t>PERIOD NUMBER : 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a:t>
            </a:r>
            <a:r>
              <a:rPr lang="en-IN" b="1" dirty="0"/>
              <a:t>THE PEACOCK</a:t>
            </a:r>
          </a:p>
          <a:p>
            <a:pPr marL="0" marR="0" lvl="0" indent="0" algn="l" rtl="0">
              <a:lnSpc>
                <a:spcPct val="100000"/>
              </a:lnSpc>
              <a:spcBef>
                <a:spcPts val="0"/>
              </a:spcBef>
              <a:spcAft>
                <a:spcPts val="0"/>
              </a:spcAft>
              <a:buClr>
                <a:srgbClr val="000000"/>
              </a:buClr>
              <a:buSzPts val="1400"/>
              <a:buFont typeface="Arial"/>
              <a:buNone/>
            </a:pPr>
            <a:r>
              <a:rPr lang="en-IN" b="1" dirty="0"/>
              <a:t>		BY SUJATA BHATT</a:t>
            </a: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7178554" y="239523"/>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itchFamily="34" charset="0"/>
                <a:cs typeface="Calibri" pitchFamily="34" charset="0"/>
              </a:rPr>
              <a:t>EXPECTED LEARNING OUTCOMES</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315760" y="487970"/>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itchFamily="34" charset="0"/>
              <a:ea typeface="Arial" panose="020B0604020202020204" pitchFamily="34" charset="0"/>
              <a:cs typeface="Calibri" pitchFamily="34" charset="0"/>
            </a:endParaRPr>
          </a:p>
        </p:txBody>
      </p:sp>
      <p:graphicFrame>
        <p:nvGraphicFramePr>
          <p:cNvPr id="4" name="Table 3">
            <a:extLst>
              <a:ext uri="{FF2B5EF4-FFF2-40B4-BE49-F238E27FC236}">
                <a16:creationId xmlns:a16="http://schemas.microsoft.com/office/drawing/2014/main" id="{E48558B4-B305-42E7-A117-BFC0E40659B1}"/>
              </a:ext>
            </a:extLst>
          </p:cNvPr>
          <p:cNvGraphicFramePr>
            <a:graphicFrameLocks noGrp="1"/>
          </p:cNvGraphicFramePr>
          <p:nvPr>
            <p:extLst>
              <p:ext uri="{D42A27DB-BD31-4B8C-83A1-F6EECF244321}">
                <p14:modId xmlns:p14="http://schemas.microsoft.com/office/powerpoint/2010/main" val="4033263542"/>
              </p:ext>
            </p:extLst>
          </p:nvPr>
        </p:nvGraphicFramePr>
        <p:xfrm>
          <a:off x="272676" y="881281"/>
          <a:ext cx="4767158" cy="3871472"/>
        </p:xfrm>
        <a:graphic>
          <a:graphicData uri="http://schemas.openxmlformats.org/drawingml/2006/table">
            <a:tbl>
              <a:tblPr/>
              <a:tblGrid>
                <a:gridCol w="4767158">
                  <a:extLst>
                    <a:ext uri="{9D8B030D-6E8A-4147-A177-3AD203B41FA5}">
                      <a16:colId xmlns:a16="http://schemas.microsoft.com/office/drawing/2014/main" val="2662281261"/>
                    </a:ext>
                  </a:extLst>
                </a:gridCol>
              </a:tblGrid>
              <a:tr h="193573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Recitation of the poem</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poem and poet’s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poem </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403768"/>
                  </a:ext>
                </a:extLst>
              </a:tr>
              <a:tr h="193573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Recitation of the poem</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poem and poet’s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poem </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272305"/>
                  </a:ext>
                </a:extLst>
              </a:tr>
            </a:tbl>
          </a:graphicData>
        </a:graphic>
      </p:graphicFrame>
      <p:pic>
        <p:nvPicPr>
          <p:cNvPr id="3" name="Picture 2">
            <a:extLst>
              <a:ext uri="{FF2B5EF4-FFF2-40B4-BE49-F238E27FC236}">
                <a16:creationId xmlns:a16="http://schemas.microsoft.com/office/drawing/2014/main" id="{7F0C7555-5ECF-438F-B9D4-FF19ABF0C926}"/>
              </a:ext>
            </a:extLst>
          </p:cNvPr>
          <p:cNvPicPr>
            <a:picLocks noChangeAspect="1"/>
          </p:cNvPicPr>
          <p:nvPr/>
        </p:nvPicPr>
        <p:blipFill>
          <a:blip r:embed="rId4"/>
          <a:stretch>
            <a:fillRect/>
          </a:stretch>
        </p:blipFill>
        <p:spPr>
          <a:xfrm>
            <a:off x="5039833" y="851398"/>
            <a:ext cx="3831489" cy="3890905"/>
          </a:xfrm>
          <a:prstGeom prst="rect">
            <a:avLst/>
          </a:prstGeom>
        </p:spPr>
      </p:pic>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9" name="Rectangle 8"/>
          <p:cNvSpPr/>
          <p:nvPr/>
        </p:nvSpPr>
        <p:spPr>
          <a:xfrm>
            <a:off x="378372" y="4025462"/>
            <a:ext cx="3594538" cy="594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2"/>
          <p:cNvPicPr preferRelativeResize="0"/>
          <p:nvPr/>
        </p:nvPicPr>
        <p:blipFill rotWithShape="1">
          <a:blip r:embed="rId3">
            <a:alphaModFix/>
          </a:blip>
          <a:srcRect/>
          <a:stretch/>
        </p:blipFill>
        <p:spPr>
          <a:xfrm>
            <a:off x="7185063" y="189647"/>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3200" b="1" i="0" u="none" strike="noStrike" cap="none" dirty="0">
                <a:solidFill>
                  <a:srgbClr val="FF0000"/>
                </a:solidFill>
                <a:latin typeface="Calibri" pitchFamily="34" charset="0"/>
                <a:cs typeface="Calibri" pitchFamily="34" charset="0"/>
                <a:sym typeface="Arial"/>
              </a:rPr>
              <a:t>INTRODUCTION TO THE POE</a:t>
            </a:r>
            <a:r>
              <a:rPr lang="en-IN" sz="3200" b="1" dirty="0">
                <a:solidFill>
                  <a:srgbClr val="FF0000"/>
                </a:solidFill>
                <a:latin typeface="Calibri" pitchFamily="34" charset="0"/>
                <a:cs typeface="Calibri" pitchFamily="34" charset="0"/>
              </a:rPr>
              <a:t>T</a:t>
            </a:r>
            <a:endParaRPr lang="en-IN" sz="3200" b="1" i="0" u="none" strike="noStrike" cap="none" dirty="0">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2200"/>
              <a:buFont typeface="Arial"/>
              <a:buNone/>
            </a:pPr>
            <a:r>
              <a:rPr lang="en-IN" sz="3200" b="1" dirty="0">
                <a:solidFill>
                  <a:srgbClr val="FF0000"/>
                </a:solidFill>
                <a:latin typeface="Calibri" pitchFamily="34" charset="0"/>
                <a:cs typeface="Calibri" pitchFamily="34" charset="0"/>
              </a:rPr>
              <a:t>               </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3981051" y="1047414"/>
            <a:ext cx="4868322" cy="3942197"/>
          </a:xfrm>
          <a:prstGeom prst="rect">
            <a:avLst/>
          </a:prstGeom>
          <a:noFill/>
          <a:ln>
            <a:noFill/>
          </a:ln>
        </p:spPr>
        <p:txBody>
          <a:bodyPr spcFirstLastPara="1" wrap="square" lIns="91425" tIns="91425" rIns="91425" bIns="91425" anchor="t" anchorCtr="0">
            <a:noAutofit/>
          </a:bodyPr>
          <a:lstStyle/>
          <a:p>
            <a:pPr algn="just"/>
            <a:r>
              <a:rPr lang="en-US" i="0" dirty="0">
                <a:solidFill>
                  <a:schemeClr val="tx1"/>
                </a:solidFill>
                <a:effectLst/>
                <a:latin typeface="Calibri" panose="020F0502020204030204" pitchFamily="34" charset="0"/>
                <a:cs typeface="Calibri" panose="020F0502020204030204" pitchFamily="34" charset="0"/>
              </a:rPr>
              <a:t>Sujata Bhatt was born in </a:t>
            </a:r>
            <a:r>
              <a:rPr lang="en-US" dirty="0">
                <a:solidFill>
                  <a:schemeClr val="tx1"/>
                </a:solidFill>
                <a:latin typeface="Calibri" panose="020F0502020204030204" pitchFamily="34" charset="0"/>
                <a:cs typeface="Calibri" panose="020F0502020204030204" pitchFamily="34" charset="0"/>
              </a:rPr>
              <a:t>Ahmedabad</a:t>
            </a:r>
            <a:r>
              <a:rPr lang="en-US" i="0" dirty="0">
                <a:solidFill>
                  <a:schemeClr val="tx1"/>
                </a:solidFill>
                <a:effectLst/>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Gujarat</a:t>
            </a:r>
            <a:r>
              <a:rPr lang="en-US" strike="noStrike" dirty="0">
                <a:solidFill>
                  <a:schemeClr val="tx1"/>
                </a:solidFill>
                <a:latin typeface="Calibri" panose="020F0502020204030204" pitchFamily="34" charset="0"/>
                <a:cs typeface="Calibri" panose="020F0502020204030204" pitchFamily="34" charset="0"/>
              </a:rPr>
              <a:t> </a:t>
            </a:r>
            <a:r>
              <a:rPr lang="en-US" i="0" dirty="0">
                <a:solidFill>
                  <a:schemeClr val="tx1"/>
                </a:solidFill>
                <a:effectLst/>
                <a:latin typeface="Calibri" panose="020F0502020204030204" pitchFamily="34" charset="0"/>
                <a:cs typeface="Calibri" panose="020F0502020204030204" pitchFamily="34" charset="0"/>
              </a:rPr>
              <a:t>and brought up in </a:t>
            </a:r>
            <a:r>
              <a:rPr lang="en-US" dirty="0">
                <a:solidFill>
                  <a:schemeClr val="tx1"/>
                </a:solidFill>
                <a:latin typeface="Calibri" panose="020F0502020204030204" pitchFamily="34" charset="0"/>
                <a:cs typeface="Calibri" panose="020F0502020204030204" pitchFamily="34" charset="0"/>
              </a:rPr>
              <a:t>Pune</a:t>
            </a:r>
            <a:r>
              <a:rPr lang="en-US" i="0" dirty="0">
                <a:solidFill>
                  <a:schemeClr val="tx1"/>
                </a:solidFill>
                <a:effectLst/>
                <a:latin typeface="Calibri" panose="020F0502020204030204" pitchFamily="34" charset="0"/>
                <a:cs typeface="Calibri" panose="020F0502020204030204" pitchFamily="34" charset="0"/>
              </a:rPr>
              <a:t> until 1968, when she immigrated to </a:t>
            </a:r>
            <a:r>
              <a:rPr lang="en-US" dirty="0">
                <a:solidFill>
                  <a:schemeClr val="tx1"/>
                </a:solidFill>
                <a:latin typeface="Calibri" panose="020F0502020204030204" pitchFamily="34" charset="0"/>
                <a:cs typeface="Calibri" panose="020F0502020204030204" pitchFamily="34" charset="0"/>
              </a:rPr>
              <a:t>United States</a:t>
            </a:r>
            <a:r>
              <a:rPr lang="en-US" i="0" dirty="0">
                <a:solidFill>
                  <a:schemeClr val="tx1"/>
                </a:solidFill>
                <a:effectLst/>
                <a:latin typeface="Calibri" panose="020F0502020204030204" pitchFamily="34" charset="0"/>
                <a:cs typeface="Calibri" panose="020F0502020204030204" pitchFamily="34" charset="0"/>
              </a:rPr>
              <a:t> with her family. She has an </a:t>
            </a:r>
            <a:r>
              <a:rPr lang="en-US" dirty="0">
                <a:solidFill>
                  <a:schemeClr val="tx1"/>
                </a:solidFill>
                <a:latin typeface="Calibri" panose="020F0502020204030204" pitchFamily="34" charset="0"/>
                <a:cs typeface="Calibri" panose="020F0502020204030204" pitchFamily="34" charset="0"/>
              </a:rPr>
              <a:t>MFA</a:t>
            </a:r>
            <a:r>
              <a:rPr lang="en-US" i="0" dirty="0">
                <a:solidFill>
                  <a:schemeClr val="tx1"/>
                </a:solidFill>
                <a:effectLst/>
                <a:latin typeface="Calibri" panose="020F0502020204030204" pitchFamily="34" charset="0"/>
                <a:cs typeface="Calibri" panose="020F0502020204030204" pitchFamily="34" charset="0"/>
              </a:rPr>
              <a:t> from the </a:t>
            </a:r>
            <a:r>
              <a:rPr lang="en-US" dirty="0">
                <a:solidFill>
                  <a:schemeClr val="tx1"/>
                </a:solidFill>
                <a:latin typeface="Calibri" panose="020F0502020204030204" pitchFamily="34" charset="0"/>
                <a:cs typeface="Calibri" panose="020F0502020204030204" pitchFamily="34" charset="0"/>
              </a:rPr>
              <a:t>University of Iowa</a:t>
            </a:r>
            <a:r>
              <a:rPr lang="en-US" i="0" dirty="0">
                <a:solidFill>
                  <a:schemeClr val="tx1"/>
                </a:solidFill>
                <a:effectLst/>
                <a:latin typeface="Calibri" panose="020F0502020204030204" pitchFamily="34" charset="0"/>
                <a:cs typeface="Calibri" panose="020F0502020204030204" pitchFamily="34" charset="0"/>
              </a:rPr>
              <a:t>, and for a time was writer-in-residence at the </a:t>
            </a:r>
            <a:r>
              <a:rPr lang="en-US" dirty="0">
                <a:solidFill>
                  <a:schemeClr val="tx1"/>
                </a:solidFill>
                <a:latin typeface="Calibri" panose="020F0502020204030204" pitchFamily="34" charset="0"/>
                <a:cs typeface="Calibri" panose="020F0502020204030204" pitchFamily="34" charset="0"/>
              </a:rPr>
              <a:t>University of Victoria</a:t>
            </a:r>
            <a:r>
              <a:rPr lang="en-US" i="0" dirty="0">
                <a:solidFill>
                  <a:schemeClr val="tx1"/>
                </a:solidFill>
                <a:effectLst/>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Canada</a:t>
            </a:r>
            <a:r>
              <a:rPr lang="en-US" i="0" dirty="0">
                <a:solidFill>
                  <a:schemeClr val="tx1"/>
                </a:solidFill>
                <a:effectLst/>
                <a:latin typeface="Calibri" panose="020F0502020204030204" pitchFamily="34" charset="0"/>
                <a:cs typeface="Calibri" panose="020F0502020204030204" pitchFamily="34" charset="0"/>
              </a:rPr>
              <a:t>. She received the </a:t>
            </a:r>
            <a:r>
              <a:rPr lang="en-US" dirty="0">
                <a:solidFill>
                  <a:schemeClr val="tx1"/>
                </a:solidFill>
                <a:latin typeface="Calibri" panose="020F0502020204030204" pitchFamily="34" charset="0"/>
                <a:cs typeface="Calibri" panose="020F0502020204030204" pitchFamily="34" charset="0"/>
              </a:rPr>
              <a:t>Commonwealth Poetry Prize</a:t>
            </a:r>
            <a:r>
              <a:rPr lang="en-US" i="0" dirty="0">
                <a:solidFill>
                  <a:schemeClr val="tx1"/>
                </a:solidFill>
                <a:effectLst/>
                <a:latin typeface="Calibri" panose="020F0502020204030204" pitchFamily="34" charset="0"/>
                <a:cs typeface="Calibri" panose="020F0502020204030204" pitchFamily="34" charset="0"/>
              </a:rPr>
              <a:t> (</a:t>
            </a:r>
            <a:r>
              <a:rPr lang="en-US" i="0" strike="noStrike" dirty="0">
                <a:solidFill>
                  <a:schemeClr val="tx1"/>
                </a:solidFill>
                <a:effectLst/>
                <a:latin typeface="Calibri" panose="020F0502020204030204" pitchFamily="34" charset="0"/>
                <a:cs typeface="Calibri" panose="020F0502020204030204" pitchFamily="34" charset="0"/>
                <a:hlinkClick r:id="rId4" tooltip="Asia">
                  <a:extLst>
                    <a:ext uri="{A12FA001-AC4F-418D-AE19-62706E023703}">
                      <ahyp:hlinkClr xmlns:ahyp="http://schemas.microsoft.com/office/drawing/2018/hyperlinkcolor" val="tx"/>
                    </a:ext>
                  </a:extLst>
                </a:hlinkClick>
              </a:rPr>
              <a:t>Asia</a:t>
            </a:r>
            <a:r>
              <a:rPr lang="en-US" i="0" dirty="0">
                <a:solidFill>
                  <a:schemeClr val="tx1"/>
                </a:solidFill>
                <a:effectLst/>
                <a:latin typeface="Calibri" panose="020F0502020204030204" pitchFamily="34" charset="0"/>
                <a:cs typeface="Calibri" panose="020F0502020204030204" pitchFamily="34" charset="0"/>
              </a:rPr>
              <a:t>) and </a:t>
            </a:r>
            <a:r>
              <a:rPr lang="en-US" dirty="0">
                <a:solidFill>
                  <a:schemeClr val="tx1"/>
                </a:solidFill>
                <a:latin typeface="Calibri" panose="020F0502020204030204" pitchFamily="34" charset="0"/>
                <a:cs typeface="Calibri" panose="020F0502020204030204" pitchFamily="34" charset="0"/>
              </a:rPr>
              <a:t>Alice Hunt Bartlett Prize</a:t>
            </a:r>
            <a:r>
              <a:rPr lang="en-US" i="0" dirty="0">
                <a:solidFill>
                  <a:schemeClr val="tx1"/>
                </a:solidFill>
                <a:effectLst/>
                <a:latin typeface="Calibri" panose="020F0502020204030204" pitchFamily="34" charset="0"/>
                <a:cs typeface="Calibri" panose="020F0502020204030204" pitchFamily="34" charset="0"/>
              </a:rPr>
              <a:t> for her first collection </a:t>
            </a:r>
            <a:r>
              <a:rPr lang="en-US" i="1" dirty="0" err="1">
                <a:solidFill>
                  <a:schemeClr val="tx1"/>
                </a:solidFill>
                <a:effectLst/>
                <a:latin typeface="Calibri" panose="020F0502020204030204" pitchFamily="34" charset="0"/>
                <a:cs typeface="Calibri" panose="020F0502020204030204" pitchFamily="34" charset="0"/>
              </a:rPr>
              <a:t>Brunizem</a:t>
            </a:r>
            <a:r>
              <a:rPr lang="en-US" i="0" dirty="0">
                <a:solidFill>
                  <a:schemeClr val="tx1"/>
                </a:solidFill>
                <a:effectLst/>
                <a:latin typeface="Calibri" panose="020F0502020204030204" pitchFamily="34" charset="0"/>
                <a:cs typeface="Calibri" panose="020F0502020204030204" pitchFamily="34" charset="0"/>
              </a:rPr>
              <a:t> in 1987.</a:t>
            </a:r>
            <a:r>
              <a:rPr lang="en-US" i="0" strike="noStrike" baseline="30000" dirty="0">
                <a:solidFill>
                  <a:schemeClr val="tx1"/>
                </a:solidFill>
                <a:effectLst/>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[1]</a:t>
            </a:r>
            <a:r>
              <a:rPr lang="en-US" i="0" dirty="0">
                <a:solidFill>
                  <a:schemeClr val="tx1"/>
                </a:solidFill>
                <a:effectLst/>
                <a:latin typeface="Calibri" panose="020F0502020204030204" pitchFamily="34" charset="0"/>
                <a:cs typeface="Calibri" panose="020F0502020204030204" pitchFamily="34" charset="0"/>
              </a:rPr>
              <a:t> She received a </a:t>
            </a:r>
            <a:r>
              <a:rPr lang="en-US" dirty="0">
                <a:solidFill>
                  <a:schemeClr val="tx1"/>
                </a:solidFill>
                <a:latin typeface="Calibri" panose="020F0502020204030204" pitchFamily="34" charset="0"/>
                <a:cs typeface="Calibri" panose="020F0502020204030204" pitchFamily="34" charset="0"/>
              </a:rPr>
              <a:t>Cholmondeley Award</a:t>
            </a:r>
            <a:r>
              <a:rPr lang="en-US" i="0" dirty="0">
                <a:solidFill>
                  <a:schemeClr val="tx1"/>
                </a:solidFill>
                <a:effectLst/>
                <a:latin typeface="Calibri" panose="020F0502020204030204" pitchFamily="34" charset="0"/>
                <a:cs typeface="Calibri" panose="020F0502020204030204" pitchFamily="34" charset="0"/>
              </a:rPr>
              <a:t> in 1991 and Italian </a:t>
            </a:r>
            <a:r>
              <a:rPr lang="en-US" i="0" dirty="0" err="1">
                <a:solidFill>
                  <a:schemeClr val="tx1"/>
                </a:solidFill>
                <a:effectLst/>
                <a:latin typeface="Calibri" panose="020F0502020204030204" pitchFamily="34" charset="0"/>
                <a:cs typeface="Calibri" panose="020F0502020204030204" pitchFamily="34" charset="0"/>
              </a:rPr>
              <a:t>Tratti</a:t>
            </a:r>
            <a:r>
              <a:rPr lang="en-US" i="0" dirty="0">
                <a:solidFill>
                  <a:schemeClr val="tx1"/>
                </a:solidFill>
                <a:effectLst/>
                <a:latin typeface="Calibri" panose="020F0502020204030204" pitchFamily="34" charset="0"/>
                <a:cs typeface="Calibri" panose="020F0502020204030204" pitchFamily="34" charset="0"/>
              </a:rPr>
              <a:t> Poetry Prize in 2000. She has translated </a:t>
            </a:r>
            <a:r>
              <a:rPr lang="en-US" dirty="0">
                <a:solidFill>
                  <a:schemeClr val="tx1"/>
                </a:solidFill>
                <a:latin typeface="Calibri" panose="020F0502020204030204" pitchFamily="34" charset="0"/>
                <a:cs typeface="Calibri" panose="020F0502020204030204" pitchFamily="34" charset="0"/>
              </a:rPr>
              <a:t>Gujarati</a:t>
            </a:r>
            <a:r>
              <a:rPr lang="en-US" i="0" dirty="0">
                <a:solidFill>
                  <a:schemeClr val="tx1"/>
                </a:solidFill>
                <a:effectLst/>
                <a:latin typeface="Calibri" panose="020F0502020204030204" pitchFamily="34" charset="0"/>
                <a:cs typeface="Calibri" panose="020F0502020204030204" pitchFamily="34" charset="0"/>
              </a:rPr>
              <a:t> poetry into </a:t>
            </a:r>
            <a:r>
              <a:rPr lang="en-US" dirty="0">
                <a:solidFill>
                  <a:schemeClr val="tx1"/>
                </a:solidFill>
                <a:latin typeface="Calibri" panose="020F0502020204030204" pitchFamily="34" charset="0"/>
                <a:cs typeface="Calibri" panose="020F0502020204030204" pitchFamily="34" charset="0"/>
              </a:rPr>
              <a:t>English</a:t>
            </a:r>
            <a:r>
              <a:rPr lang="en-US" i="0" dirty="0">
                <a:solidFill>
                  <a:schemeClr val="tx1"/>
                </a:solidFill>
                <a:effectLst/>
                <a:latin typeface="Calibri" panose="020F0502020204030204" pitchFamily="34" charset="0"/>
                <a:cs typeface="Calibri" panose="020F0502020204030204" pitchFamily="34" charset="0"/>
              </a:rPr>
              <a:t> for the </a:t>
            </a:r>
            <a:r>
              <a:rPr lang="en-US" i="1" dirty="0">
                <a:solidFill>
                  <a:schemeClr val="tx1"/>
                </a:solidFill>
                <a:effectLst/>
                <a:latin typeface="Calibri" panose="020F0502020204030204" pitchFamily="34" charset="0"/>
                <a:cs typeface="Calibri" panose="020F0502020204030204" pitchFamily="34" charset="0"/>
              </a:rPr>
              <a:t>Penguin Anthology of Contemporary Indian Women Poets</a:t>
            </a:r>
            <a:r>
              <a:rPr lang="en-US" i="0" dirty="0">
                <a:solidFill>
                  <a:schemeClr val="tx1"/>
                </a:solidFill>
                <a:effectLst/>
                <a:latin typeface="Calibri" panose="020F0502020204030204" pitchFamily="34" charset="0"/>
                <a:cs typeface="Calibri" panose="020F0502020204030204" pitchFamily="34" charset="0"/>
              </a:rPr>
              <a:t>. Combining </a:t>
            </a:r>
            <a:r>
              <a:rPr lang="en-US" dirty="0">
                <a:solidFill>
                  <a:schemeClr val="tx1"/>
                </a:solidFill>
                <a:latin typeface="Calibri" panose="020F0502020204030204" pitchFamily="34" charset="0"/>
                <a:cs typeface="Calibri" panose="020F0502020204030204" pitchFamily="34" charset="0"/>
              </a:rPr>
              <a:t>Gujarati</a:t>
            </a:r>
            <a:r>
              <a:rPr lang="en-US" i="0" dirty="0">
                <a:solidFill>
                  <a:schemeClr val="tx1"/>
                </a:solidFill>
                <a:effectLst/>
                <a:latin typeface="Calibri" panose="020F0502020204030204" pitchFamily="34" charset="0"/>
                <a:cs typeface="Calibri" panose="020F0502020204030204" pitchFamily="34" charset="0"/>
              </a:rPr>
              <a:t> and </a:t>
            </a:r>
            <a:r>
              <a:rPr lang="en-US" dirty="0">
                <a:solidFill>
                  <a:schemeClr val="tx1"/>
                </a:solidFill>
                <a:latin typeface="Calibri" panose="020F0502020204030204" pitchFamily="34" charset="0"/>
                <a:cs typeface="Calibri" panose="020F0502020204030204" pitchFamily="34" charset="0"/>
              </a:rPr>
              <a:t>English</a:t>
            </a:r>
            <a:r>
              <a:rPr lang="en-US" i="0" dirty="0">
                <a:solidFill>
                  <a:schemeClr val="tx1"/>
                </a:solidFill>
                <a:effectLst/>
                <a:latin typeface="Calibri" panose="020F0502020204030204" pitchFamily="34" charset="0"/>
                <a:cs typeface="Calibri" panose="020F0502020204030204" pitchFamily="34" charset="0"/>
              </a:rPr>
              <a:t>, Bhatt writes "Indian-English rather than Anglo-Indian poetry." </a:t>
            </a:r>
            <a:r>
              <a:rPr lang="en-US" dirty="0">
                <a:solidFill>
                  <a:schemeClr val="tx1"/>
                </a:solidFill>
                <a:latin typeface="Calibri" panose="020F0502020204030204" pitchFamily="34" charset="0"/>
                <a:cs typeface="Calibri" panose="020F0502020204030204" pitchFamily="34" charset="0"/>
              </a:rPr>
              <a:t>Michael Schmidt (poet)</a:t>
            </a:r>
            <a:r>
              <a:rPr lang="en-US" i="0" dirty="0">
                <a:solidFill>
                  <a:schemeClr val="tx1"/>
                </a:solidFill>
                <a:effectLst/>
                <a:latin typeface="Calibri" panose="020F0502020204030204" pitchFamily="34" charset="0"/>
                <a:cs typeface="Calibri" panose="020F0502020204030204" pitchFamily="34" charset="0"/>
              </a:rPr>
              <a:t> observed that her "free verse is fast-moving, urgent with narratives, softly spoken. Bhatt lives in </a:t>
            </a:r>
            <a:r>
              <a:rPr lang="en-US" dirty="0">
                <a:solidFill>
                  <a:schemeClr val="tx1"/>
                </a:solidFill>
                <a:latin typeface="Calibri" panose="020F0502020204030204" pitchFamily="34" charset="0"/>
                <a:cs typeface="Calibri" panose="020F0502020204030204" pitchFamily="34" charset="0"/>
              </a:rPr>
              <a:t>Bremen</a:t>
            </a:r>
            <a:r>
              <a:rPr lang="en-US" i="0" dirty="0">
                <a:solidFill>
                  <a:schemeClr val="tx1"/>
                </a:solidFill>
                <a:effectLst/>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Germany</a:t>
            </a:r>
            <a:r>
              <a:rPr lang="en-US" i="0" dirty="0">
                <a:solidFill>
                  <a:schemeClr val="tx1"/>
                </a:solidFill>
                <a:effectLst/>
                <a:latin typeface="Calibri" panose="020F0502020204030204" pitchFamily="34" charset="0"/>
                <a:cs typeface="Calibri" panose="020F0502020204030204" pitchFamily="34" charset="0"/>
              </a:rPr>
              <a:t> with her husband, the </a:t>
            </a:r>
            <a:r>
              <a:rPr lang="en-US" dirty="0">
                <a:solidFill>
                  <a:schemeClr val="tx1"/>
                </a:solidFill>
                <a:latin typeface="Calibri" panose="020F0502020204030204" pitchFamily="34" charset="0"/>
                <a:cs typeface="Calibri" panose="020F0502020204030204" pitchFamily="34" charset="0"/>
              </a:rPr>
              <a:t>German</a:t>
            </a:r>
            <a:r>
              <a:rPr lang="en-US" i="0" dirty="0">
                <a:solidFill>
                  <a:schemeClr val="tx1"/>
                </a:solidFill>
                <a:effectLst/>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writer</a:t>
            </a:r>
            <a:r>
              <a:rPr lang="en-US" i="0" dirty="0">
                <a:solidFill>
                  <a:schemeClr val="tx1"/>
                </a:solidFill>
                <a:effectLst/>
                <a:latin typeface="Calibri" panose="020F0502020204030204" pitchFamily="34" charset="0"/>
                <a:cs typeface="Calibri" panose="020F0502020204030204" pitchFamily="34" charset="0"/>
              </a:rPr>
              <a:t> Michael Augustin, and daughter.</a:t>
            </a:r>
            <a:endParaRPr lang="en-IN" i="0" strike="noStrike" cap="none" dirty="0">
              <a:solidFill>
                <a:schemeClr val="tx1"/>
              </a:solidFill>
              <a:latin typeface="Calibri" panose="020F0502020204030204" pitchFamily="34" charset="0"/>
              <a:ea typeface="Calibri"/>
              <a:cs typeface="Calibri" panose="020F0502020204030204" pitchFamily="34" charset="0"/>
              <a:sym typeface="Calibri"/>
            </a:endParaRPr>
          </a:p>
        </p:txBody>
      </p:sp>
      <p:sp>
        <p:nvSpPr>
          <p:cNvPr id="7" name="Rectangle 6"/>
          <p:cNvSpPr/>
          <p:nvPr/>
        </p:nvSpPr>
        <p:spPr>
          <a:xfrm>
            <a:off x="302770" y="3973949"/>
            <a:ext cx="3678282" cy="646331"/>
          </a:xfrm>
          <a:prstGeom prst="rect">
            <a:avLst/>
          </a:prstGeom>
        </p:spPr>
        <p:txBody>
          <a:bodyPr wrap="square">
            <a:spAutoFit/>
          </a:bodyPr>
          <a:lstStyle/>
          <a:p>
            <a:r>
              <a:rPr lang="en-US" sz="1200" dirty="0">
                <a:latin typeface="+mn-lt"/>
              </a:rPr>
              <a:t>Born: 6 May 1956 in </a:t>
            </a:r>
            <a:r>
              <a:rPr lang="en-US" sz="1200" dirty="0">
                <a:solidFill>
                  <a:schemeClr val="tx1"/>
                </a:solidFill>
                <a:latin typeface="Arial" panose="020B0604020202020204" pitchFamily="34" charset="0"/>
              </a:rPr>
              <a:t>Ahmedabad,</a:t>
            </a:r>
            <a:r>
              <a:rPr lang="en-US" sz="1200" dirty="0">
                <a:latin typeface="+mn-lt"/>
              </a:rPr>
              <a:t> Nationality: Indian Genres: Poem, Awards: Commonwealth Poetry Prize in 1988. </a:t>
            </a:r>
            <a:endParaRPr lang="en-IN" sz="1200" dirty="0">
              <a:latin typeface="+mn-lt"/>
            </a:endParaRPr>
          </a:p>
        </p:txBody>
      </p:sp>
      <p:pic>
        <p:nvPicPr>
          <p:cNvPr id="4" name="Picture 3">
            <a:extLst>
              <a:ext uri="{FF2B5EF4-FFF2-40B4-BE49-F238E27FC236}">
                <a16:creationId xmlns:a16="http://schemas.microsoft.com/office/drawing/2014/main" id="{EDFA272F-E856-4D14-9123-C19E5F2228F0}"/>
              </a:ext>
            </a:extLst>
          </p:cNvPr>
          <p:cNvPicPr>
            <a:picLocks noChangeAspect="1"/>
          </p:cNvPicPr>
          <p:nvPr/>
        </p:nvPicPr>
        <p:blipFill>
          <a:blip r:embed="rId6"/>
          <a:stretch>
            <a:fillRect/>
          </a:stretch>
        </p:blipFill>
        <p:spPr>
          <a:xfrm>
            <a:off x="378373" y="1047415"/>
            <a:ext cx="3602677" cy="2926534"/>
          </a:xfrm>
          <a:prstGeom prst="rect">
            <a:avLst/>
          </a:prstGeom>
        </p:spPr>
      </p:pic>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3B439-16B4-4C46-AB4E-9CA575869B64}"/>
              </a:ext>
            </a:extLst>
          </p:cNvPr>
          <p:cNvSpPr>
            <a:spLocks noGrp="1"/>
          </p:cNvSpPr>
          <p:nvPr>
            <p:ph type="title"/>
          </p:nvPr>
        </p:nvSpPr>
        <p:spPr>
          <a:xfrm>
            <a:off x="311700" y="77118"/>
            <a:ext cx="8520600" cy="465145"/>
          </a:xfrm>
        </p:spPr>
        <p:txBody>
          <a:bodyPr/>
          <a:lstStyle/>
          <a:p>
            <a:r>
              <a:rPr lang="en-IN" sz="3200" b="1" dirty="0">
                <a:solidFill>
                  <a:srgbClr val="FF0000"/>
                </a:solidFill>
                <a:latin typeface="Calibri" panose="020F0502020204030204" pitchFamily="34" charset="0"/>
                <a:cs typeface="Calibri" panose="020F0502020204030204" pitchFamily="34" charset="0"/>
              </a:rPr>
              <a:t>THEME OF THE POEM</a:t>
            </a:r>
          </a:p>
        </p:txBody>
      </p:sp>
      <p:sp>
        <p:nvSpPr>
          <p:cNvPr id="3" name="Text Placeholder 2">
            <a:extLst>
              <a:ext uri="{FF2B5EF4-FFF2-40B4-BE49-F238E27FC236}">
                <a16:creationId xmlns:a16="http://schemas.microsoft.com/office/drawing/2014/main" id="{768A18BE-9B02-4F9B-8456-EC4AC93BD38F}"/>
              </a:ext>
            </a:extLst>
          </p:cNvPr>
          <p:cNvSpPr>
            <a:spLocks noGrp="1"/>
          </p:cNvSpPr>
          <p:nvPr>
            <p:ph type="body" idx="1"/>
          </p:nvPr>
        </p:nvSpPr>
        <p:spPr>
          <a:xfrm>
            <a:off x="311700" y="659220"/>
            <a:ext cx="4437509" cy="4193768"/>
          </a:xfrm>
        </p:spPr>
        <p:txBody>
          <a:bodyPr/>
          <a:lstStyle/>
          <a:p>
            <a:pPr marL="114300" indent="0" algn="just">
              <a:buNone/>
            </a:pPr>
            <a:r>
              <a:rPr lang="en-US" sz="1600" b="0" i="0" dirty="0">
                <a:solidFill>
                  <a:schemeClr val="tx1"/>
                </a:solidFill>
                <a:effectLst/>
                <a:latin typeface="-apple-system"/>
              </a:rPr>
              <a:t>The poem ‘</a:t>
            </a:r>
            <a:r>
              <a:rPr lang="en-US" sz="1600" b="0" i="1" dirty="0">
                <a:solidFill>
                  <a:schemeClr val="tx1"/>
                </a:solidFill>
                <a:effectLst/>
                <a:latin typeface="-apple-system"/>
              </a:rPr>
              <a:t>The Peacock’ </a:t>
            </a:r>
            <a:r>
              <a:rPr lang="en-US" sz="1600" b="0" i="0" dirty="0">
                <a:solidFill>
                  <a:schemeClr val="tx1"/>
                </a:solidFill>
                <a:effectLst/>
                <a:latin typeface="-apple-system"/>
              </a:rPr>
              <a:t>by Sujata Bhatt explains how she saw a glimpse of a bird which according to her seems like a peacock. She explains more about the beauty, appearance, and magnificence of the peacock in the first </a:t>
            </a:r>
            <a:r>
              <a:rPr lang="en-US" sz="1600" dirty="0">
                <a:solidFill>
                  <a:schemeClr val="tx1"/>
                </a:solidFill>
                <a:latin typeface="-apple-system"/>
              </a:rPr>
              <a:t>stanza</a:t>
            </a:r>
            <a:r>
              <a:rPr lang="en-US" sz="1600" b="0" i="0" dirty="0">
                <a:solidFill>
                  <a:schemeClr val="tx1"/>
                </a:solidFill>
                <a:effectLst/>
                <a:latin typeface="-apple-system"/>
              </a:rPr>
              <a:t>. The second stanza pictures the poet waiting upon the peacock. She remembers how the elders told her to read a book while waiting for the bird. Keeping full concentration in the book, she long waits doesn’t take a toll on her. As she keeps the mind away from the bird, she feels a blue shadow. At the right time, she looks up to see the peacock with all its beauty, ending the poem with a happy </a:t>
            </a:r>
            <a:r>
              <a:rPr lang="en-US" sz="1600" dirty="0">
                <a:solidFill>
                  <a:schemeClr val="tx1"/>
                </a:solidFill>
                <a:latin typeface="-apple-system"/>
              </a:rPr>
              <a:t>tone</a:t>
            </a:r>
            <a:endParaRPr lang="en-US" sz="1600" b="0" i="0" dirty="0">
              <a:solidFill>
                <a:schemeClr val="tx1"/>
              </a:solidFill>
              <a:effectLst/>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34CD8DD8-02A3-48C8-BC46-2BE27B59A4E6}"/>
              </a:ext>
            </a:extLst>
          </p:cNvPr>
          <p:cNvPicPr>
            <a:picLocks noChangeAspect="1"/>
          </p:cNvPicPr>
          <p:nvPr/>
        </p:nvPicPr>
        <p:blipFill>
          <a:blip r:embed="rId2"/>
          <a:stretch>
            <a:fillRect/>
          </a:stretch>
        </p:blipFill>
        <p:spPr>
          <a:xfrm>
            <a:off x="4749208" y="836428"/>
            <a:ext cx="4238847" cy="3647852"/>
          </a:xfrm>
          <a:prstGeom prst="rect">
            <a:avLst/>
          </a:prstGeom>
        </p:spPr>
      </p:pic>
    </p:spTree>
    <p:extLst>
      <p:ext uri="{BB962C8B-B14F-4D97-AF65-F5344CB8AC3E}">
        <p14:creationId xmlns:p14="http://schemas.microsoft.com/office/powerpoint/2010/main" val="695690165"/>
      </p:ext>
    </p:extLst>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5E586-46EF-49E3-ADDE-044572882CFE}"/>
              </a:ext>
            </a:extLst>
          </p:cNvPr>
          <p:cNvSpPr>
            <a:spLocks noGrp="1"/>
          </p:cNvSpPr>
          <p:nvPr>
            <p:ph type="title"/>
          </p:nvPr>
        </p:nvSpPr>
        <p:spPr/>
        <p:txBody>
          <a:bodyPr/>
          <a:lstStyle/>
          <a:p>
            <a:pPr algn="l"/>
            <a:r>
              <a:rPr lang="en-IN" sz="2000" b="1" i="0" dirty="0">
                <a:solidFill>
                  <a:srgbClr val="FF0000"/>
                </a:solidFill>
                <a:effectLst/>
                <a:latin typeface="-apple-system"/>
              </a:rPr>
              <a:t>ANALYSIS, STANZA BY STANZA</a:t>
            </a:r>
          </a:p>
        </p:txBody>
      </p:sp>
      <p:sp>
        <p:nvSpPr>
          <p:cNvPr id="3" name="Text Placeholder 2">
            <a:extLst>
              <a:ext uri="{FF2B5EF4-FFF2-40B4-BE49-F238E27FC236}">
                <a16:creationId xmlns:a16="http://schemas.microsoft.com/office/drawing/2014/main" id="{0CE267D0-CA0D-4F4A-8421-842BC8EA726F}"/>
              </a:ext>
            </a:extLst>
          </p:cNvPr>
          <p:cNvSpPr>
            <a:spLocks noGrp="1"/>
          </p:cNvSpPr>
          <p:nvPr>
            <p:ph type="body" idx="1"/>
          </p:nvPr>
        </p:nvSpPr>
        <p:spPr>
          <a:xfrm>
            <a:off x="332721" y="1184006"/>
            <a:ext cx="8417873" cy="3194870"/>
          </a:xfrm>
        </p:spPr>
        <p:txBody>
          <a:bodyPr/>
          <a:lstStyle/>
          <a:p>
            <a:pPr marL="114300" indent="0">
              <a:buNone/>
            </a:pPr>
            <a:r>
              <a:rPr lang="en-IN" sz="1400" b="0" i="0" dirty="0">
                <a:solidFill>
                  <a:srgbClr val="3F3F3F"/>
                </a:solidFill>
                <a:effectLst/>
                <a:latin typeface="-apple-system"/>
              </a:rPr>
              <a:t>Stanza One</a:t>
            </a:r>
          </a:p>
          <a:p>
            <a:pPr algn="l"/>
            <a:r>
              <a:rPr lang="en-US" sz="1400" b="0" i="0" dirty="0">
                <a:solidFill>
                  <a:srgbClr val="161616"/>
                </a:solidFill>
                <a:effectLst/>
                <a:latin typeface="Georgia" panose="02040502050405020303" pitchFamily="18" charset="0"/>
              </a:rPr>
              <a:t>His loud sharp call</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seems to come from nowhere.</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 . . . )</a:t>
            </a:r>
          </a:p>
          <a:p>
            <a:pPr algn="l"/>
            <a:r>
              <a:rPr lang="en-US" sz="1400" b="0" i="0" dirty="0">
                <a:solidFill>
                  <a:srgbClr val="161616"/>
                </a:solidFill>
                <a:effectLst/>
                <a:latin typeface="Georgia" panose="02040502050405020303" pitchFamily="18" charset="0"/>
              </a:rPr>
              <a:t>and as he darts away, a glimpse</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of the very end of his tail.</a:t>
            </a:r>
          </a:p>
          <a:p>
            <a:pPr marL="114300" indent="0">
              <a:buNone/>
            </a:pPr>
            <a:r>
              <a:rPr lang="en-US" sz="1400" b="0" i="0" dirty="0">
                <a:solidFill>
                  <a:srgbClr val="161616"/>
                </a:solidFill>
                <a:effectLst/>
                <a:latin typeface="-apple-system"/>
              </a:rPr>
              <a:t>The first stanza of the poem ‘The Peacock’ details on the royal, fascinating, mind-blowing, appearance, and nature of the peacock. The poet begins the poem with the pronoun “his” to give a sense of familiarity and closeness. The peacock makes an enigmatic appearance with its sound echoing from nowhere and its turquoise (bluish-green) appears like a flash on the papal tree. It descends like majesty with its “slender neck arched away”. If one tries to look at it, they could get only a glimpse of its tail, as it darts away.</a:t>
            </a:r>
            <a:endParaRPr lang="en-US"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84638214-24DA-4F1A-978C-9263886531E5}"/>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760124591"/>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p:txBody>
          <a:bodyPr/>
          <a:lstStyle/>
          <a:p>
            <a:pPr algn="l"/>
            <a:r>
              <a:rPr lang="en-IN" sz="1600" b="0" i="0" dirty="0">
                <a:solidFill>
                  <a:srgbClr val="3F3F3F"/>
                </a:solidFill>
                <a:effectLst/>
                <a:latin typeface="-apple-system"/>
              </a:rPr>
              <a:t>Stanza Two</a:t>
            </a: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1036862"/>
            <a:ext cx="8598384" cy="3342014"/>
          </a:xfrm>
        </p:spPr>
        <p:txBody>
          <a:bodyPr/>
          <a:lstStyle/>
          <a:p>
            <a:pPr algn="l"/>
            <a:r>
              <a:rPr lang="en-US" sz="1400" b="0" i="0" dirty="0">
                <a:solidFill>
                  <a:srgbClr val="161616"/>
                </a:solidFill>
                <a:effectLst/>
                <a:latin typeface="Georgia" panose="02040502050405020303" pitchFamily="18" charset="0"/>
              </a:rPr>
              <a:t>I was told</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that you have to sit in the veranda</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 . . . )</a:t>
            </a:r>
          </a:p>
          <a:p>
            <a:pPr algn="l"/>
            <a:r>
              <a:rPr lang="en-US" sz="1400" b="0" i="0" dirty="0">
                <a:solidFill>
                  <a:srgbClr val="161616"/>
                </a:solidFill>
                <a:effectLst/>
                <a:latin typeface="Georgia" panose="02040502050405020303" pitchFamily="18" charset="0"/>
              </a:rPr>
              <a:t>It is the tail that has to blink</a:t>
            </a:r>
            <a:br>
              <a:rPr lang="en-US" sz="1400" b="0" i="0" dirty="0">
                <a:solidFill>
                  <a:srgbClr val="161616"/>
                </a:solidFill>
                <a:effectLst/>
                <a:latin typeface="Georgia" panose="02040502050405020303" pitchFamily="18" charset="0"/>
              </a:rPr>
            </a:br>
            <a:r>
              <a:rPr lang="en-US" sz="1400" b="0" i="0" dirty="0">
                <a:solidFill>
                  <a:srgbClr val="161616"/>
                </a:solidFill>
                <a:effectLst/>
                <a:latin typeface="Georgia" panose="02040502050405020303" pitchFamily="18" charset="0"/>
              </a:rPr>
              <a:t>For eyes that are always open.</a:t>
            </a:r>
          </a:p>
          <a:p>
            <a:pPr marL="114300" indent="0">
              <a:buNone/>
            </a:pPr>
            <a:r>
              <a:rPr lang="en-US" sz="1400" b="0" i="0" dirty="0">
                <a:solidFill>
                  <a:srgbClr val="161616"/>
                </a:solidFill>
                <a:effectLst/>
                <a:latin typeface="-apple-system"/>
              </a:rPr>
              <a:t>In the second long stanza of ‘The Peacock’, the poet shares the idea given to him on how to wait for a peacock.  The use of the </a:t>
            </a:r>
            <a:r>
              <a:rPr lang="en-US" sz="1400" dirty="0">
                <a:solidFill>
                  <a:srgbClr val="039AE5"/>
                </a:solidFill>
                <a:latin typeface="-apple-system"/>
              </a:rPr>
              <a:t>first-person</a:t>
            </a:r>
            <a:r>
              <a:rPr lang="en-US" sz="1400" b="0" i="0" dirty="0">
                <a:solidFill>
                  <a:srgbClr val="161616"/>
                </a:solidFill>
                <a:effectLst/>
                <a:latin typeface="-apple-system"/>
              </a:rPr>
              <a:t> pronoun “I”, gives a more personal touch and tone to the poem. The poet was told to sit in the veranda, reading a favorite book with great concentration, for the peacock does not appear that easy.  Finally, it appears the moment one changes their focus from the peacock to the book, and “begins to live inside the book”. Even now it doesn’t appear in full shape but like a shadow of “blue”.</a:t>
            </a: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2559157812"/>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p:txBody>
          <a:bodyPr/>
          <a:lstStyle/>
          <a:p>
            <a:r>
              <a:rPr lang="en-US" sz="2400" b="1" dirty="0">
                <a:solidFill>
                  <a:srgbClr val="FF0000"/>
                </a:solidFill>
                <a:latin typeface="Calibri" panose="020F0502020204030204" pitchFamily="34" charset="0"/>
                <a:cs typeface="Calibri" panose="020F0502020204030204" pitchFamily="34" charset="0"/>
              </a:rPr>
              <a:t>VOCABULARY</a:t>
            </a: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1036861"/>
            <a:ext cx="8832300" cy="3953889"/>
          </a:xfrm>
        </p:spPr>
        <p:txBody>
          <a:bodyPr/>
          <a:lstStyle/>
          <a:p>
            <a:r>
              <a:rPr lang="en-US" sz="1400" dirty="0">
                <a:solidFill>
                  <a:schemeClr val="tx1"/>
                </a:solidFill>
                <a:latin typeface="Calibri" panose="020F0502020204030204" pitchFamily="34" charset="0"/>
                <a:cs typeface="Calibri" panose="020F0502020204030204" pitchFamily="34" charset="0"/>
              </a:rPr>
              <a:t>Turquoise-a kind of bluish green </a:t>
            </a:r>
            <a:r>
              <a:rPr lang="en-US" sz="1400" dirty="0" err="1">
                <a:solidFill>
                  <a:schemeClr val="tx1"/>
                </a:solidFill>
                <a:latin typeface="Calibri" panose="020F0502020204030204" pitchFamily="34" charset="0"/>
                <a:cs typeface="Calibri" panose="020F0502020204030204" pitchFamily="34" charset="0"/>
              </a:rPr>
              <a:t>colour</a:t>
            </a:r>
            <a:endParaRPr lang="en-US" sz="1400" dirty="0">
              <a:solidFill>
                <a:schemeClr val="tx1"/>
              </a:solidFill>
              <a:latin typeface="Calibri" panose="020F0502020204030204" pitchFamily="34" charset="0"/>
              <a:cs typeface="Calibri" panose="020F0502020204030204" pitchFamily="34" charset="0"/>
            </a:endParaRPr>
          </a:p>
          <a:p>
            <a:r>
              <a:rPr lang="en-US" sz="1400" dirty="0">
                <a:solidFill>
                  <a:schemeClr val="tx1"/>
                </a:solidFill>
                <a:latin typeface="Calibri" panose="020F0502020204030204" pitchFamily="34" charset="0"/>
                <a:cs typeface="Calibri" panose="020F0502020204030204" pitchFamily="34" charset="0"/>
              </a:rPr>
              <a:t>Pipal-a tree of banyan family</a:t>
            </a:r>
          </a:p>
          <a:p>
            <a:r>
              <a:rPr lang="en-US" sz="1400" dirty="0">
                <a:solidFill>
                  <a:schemeClr val="tx1"/>
                </a:solidFill>
                <a:latin typeface="Calibri" panose="020F0502020204030204" pitchFamily="34" charset="0"/>
                <a:cs typeface="Calibri" panose="020F0502020204030204" pitchFamily="34" charset="0"/>
              </a:rPr>
              <a:t>Slender-thin</a:t>
            </a:r>
          </a:p>
          <a:p>
            <a:r>
              <a:rPr lang="en-US" sz="1400" dirty="0">
                <a:solidFill>
                  <a:schemeClr val="tx1"/>
                </a:solidFill>
                <a:latin typeface="Calibri" panose="020F0502020204030204" pitchFamily="34" charset="0"/>
                <a:cs typeface="Calibri" panose="020F0502020204030204" pitchFamily="34" charset="0"/>
              </a:rPr>
              <a:t>Dart-move suddenly</a:t>
            </a:r>
          </a:p>
          <a:p>
            <a:r>
              <a:rPr lang="en-US" sz="1400" dirty="0">
                <a:solidFill>
                  <a:schemeClr val="tx1"/>
                </a:solidFill>
                <a:latin typeface="Calibri" panose="020F0502020204030204" pitchFamily="34" charset="0"/>
                <a:cs typeface="Calibri" panose="020F0502020204030204" pitchFamily="34" charset="0"/>
              </a:rPr>
              <a:t>Fringed-bordered</a:t>
            </a:r>
          </a:p>
          <a:p>
            <a:r>
              <a:rPr lang="en-US" sz="1400" dirty="0">
                <a:solidFill>
                  <a:schemeClr val="tx1"/>
                </a:solidFill>
                <a:latin typeface="Calibri" panose="020F0502020204030204" pitchFamily="34" charset="0"/>
                <a:cs typeface="Calibri" panose="020F0502020204030204" pitchFamily="34" charset="0"/>
              </a:rPr>
              <a:t>Amber-yellowish brown </a:t>
            </a:r>
            <a:r>
              <a:rPr lang="en-US" sz="1400" dirty="0" err="1">
                <a:solidFill>
                  <a:schemeClr val="tx1"/>
                </a:solidFill>
                <a:latin typeface="Calibri" panose="020F0502020204030204" pitchFamily="34" charset="0"/>
                <a:cs typeface="Calibri" panose="020F0502020204030204" pitchFamily="34" charset="0"/>
              </a:rPr>
              <a:t>colour</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endParaRPr lang="en-US" sz="1400" dirty="0">
              <a:solidFill>
                <a:schemeClr val="tx1"/>
              </a:solidFill>
              <a:latin typeface="Calibri" panose="020F0502020204030204" pitchFamily="34" charset="0"/>
              <a:cs typeface="Calibri" panose="020F0502020204030204" pitchFamily="34" charset="0"/>
            </a:endParaRPr>
          </a:p>
          <a:p>
            <a:endParaRPr lang="en-US" sz="1400" dirty="0">
              <a:solidFill>
                <a:schemeClr val="tx1"/>
              </a:solidFill>
              <a:latin typeface="Calibri" panose="020F0502020204030204" pitchFamily="34" charset="0"/>
              <a:cs typeface="Calibri" panose="020F0502020204030204" pitchFamily="34" charset="0"/>
            </a:endParaRPr>
          </a:p>
          <a:p>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b="1" dirty="0">
                <a:solidFill>
                  <a:schemeClr val="tx1"/>
                </a:solidFill>
                <a:latin typeface="Calibri" panose="020F0502020204030204" pitchFamily="34" charset="0"/>
                <a:cs typeface="Calibri" panose="020F0502020204030204" pitchFamily="34" charset="0"/>
              </a:rPr>
              <a:t>Home Assignment: </a:t>
            </a:r>
          </a:p>
          <a:p>
            <a:pPr>
              <a:buAutoNum type="arabicPeriod"/>
            </a:pPr>
            <a:r>
              <a:rPr lang="en-IN" sz="1400" dirty="0">
                <a:solidFill>
                  <a:srgbClr val="000000"/>
                </a:solidFill>
                <a:latin typeface="Arial" panose="020B0604020202020204" pitchFamily="34" charset="0"/>
              </a:rPr>
              <a:t>Describe </a:t>
            </a:r>
            <a:r>
              <a:rPr lang="en-IN" sz="1400">
                <a:solidFill>
                  <a:srgbClr val="000000"/>
                </a:solidFill>
                <a:latin typeface="Arial" panose="020B0604020202020204" pitchFamily="34" charset="0"/>
              </a:rPr>
              <a:t>the peacock</a:t>
            </a:r>
            <a:endParaRPr lang="en-IN" sz="1400" b="0" i="0" u="none" strike="noStrike" dirty="0">
              <a:solidFill>
                <a:srgbClr val="000000"/>
              </a:solidFill>
              <a:effectLst/>
              <a:latin typeface="Arial" panose="020B0604020202020204" pitchFamily="34" charset="0"/>
            </a:endParaRPr>
          </a:p>
          <a:p>
            <a:pPr>
              <a:buAutoNum type="arabicPeriod"/>
            </a:pPr>
            <a:r>
              <a:rPr lang="en-IN" sz="1400" dirty="0">
                <a:solidFill>
                  <a:srgbClr val="000000"/>
                </a:solidFill>
                <a:latin typeface="Arial" panose="020B0604020202020204" pitchFamily="34" charset="0"/>
                <a:cs typeface="Calibri" panose="020F0502020204030204" pitchFamily="34" charset="0"/>
              </a:rPr>
              <a:t>1 page handwriting</a:t>
            </a: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540070460"/>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738</Words>
  <Application>Microsoft Office PowerPoint</Application>
  <PresentationFormat>On-screen Show (16:9)</PresentationFormat>
  <Paragraphs>53</Paragraphs>
  <Slides>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-apple-system</vt:lpstr>
      <vt:lpstr>Arial</vt:lpstr>
      <vt:lpstr>Calibri</vt:lpstr>
      <vt:lpstr>Georgia</vt:lpstr>
      <vt:lpstr>Roboto</vt:lpstr>
      <vt:lpstr>Symbol</vt:lpstr>
      <vt:lpstr>Simple Light</vt:lpstr>
      <vt:lpstr>PowerPoint Presentation</vt:lpstr>
      <vt:lpstr>PowerPoint Presentation</vt:lpstr>
      <vt:lpstr>PowerPoint Presentation</vt:lpstr>
      <vt:lpstr>THEME OF THE POEM</vt:lpstr>
      <vt:lpstr>ANALYSIS, STANZA BY STANZA</vt:lpstr>
      <vt:lpstr>Stanza Two</vt:lpstr>
      <vt:lpstr>VOCABULARY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SATYAJIT MOHAPATRA</cp:lastModifiedBy>
  <cp:revision>182</cp:revision>
  <dcterms:modified xsi:type="dcterms:W3CDTF">2021-06-14T17:00:56Z</dcterms:modified>
</cp:coreProperties>
</file>