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256" r:id="rId2"/>
    <p:sldId id="265" r:id="rId3"/>
    <p:sldId id="257" r:id="rId4"/>
    <p:sldId id="260" r:id="rId5"/>
    <p:sldId id="267" r:id="rId6"/>
    <p:sldId id="268" r:id="rId7"/>
    <p:sldId id="266" r:id="rId8"/>
    <p:sldId id="259"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r:id="rId19" roundtripDataSignature="AMtx7mhNUS/QTUYtYNxzDiNl+A6ykNrkC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76" autoAdjust="0"/>
    <p:restoredTop sz="94660"/>
  </p:normalViewPr>
  <p:slideViewPr>
    <p:cSldViewPr snapToGrid="0">
      <p:cViewPr varScale="1">
        <p:scale>
          <a:sx n="108" d="100"/>
          <a:sy n="108" d="100"/>
        </p:scale>
        <p:origin x="936" y="7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 Target="slides/slide4.xml"/><Relationship Id="rId23" Type="http://schemas.openxmlformats.org/officeDocument/2006/relationships/theme" Target="theme/theme1.xml"/><Relationship Id="rId10" Type="http://schemas.openxmlformats.org/officeDocument/2006/relationships/notesMaster" Target="notesMasters/notesMaster1.xml"/><Relationship Id="rId19"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p15="http://schemas.microsoft.com/office/powerpoint/2012/main" timeZoneBias="0"/>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commentPostId="AAAAGoknXcI"/>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6"/>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6"/>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5"/>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5"/>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8"/>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9"/>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9"/>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1"/>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1"/>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2"/>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3"/>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3"/>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3"/>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3"/>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4"/>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omments" Target="../comments/comment2.xml"/><Relationship Id="rId4" Type="http://schemas.openxmlformats.org/officeDocument/2006/relationships/image" Target="../media/image4.webp"/></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8.jpg"/><Relationship Id="rId5" Type="http://schemas.openxmlformats.org/officeDocument/2006/relationships/image" Target="../media/image7.jpg"/><Relationship Id="rId4" Type="http://schemas.openxmlformats.org/officeDocument/2006/relationships/image" Target="../media/image6.jpg"/></Relationships>
</file>

<file path=ppt/slides/_rels/slide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12.jpg"/><Relationship Id="rId5" Type="http://schemas.openxmlformats.org/officeDocument/2006/relationships/image" Target="../media/image11.jpg"/><Relationship Id="rId4" Type="http://schemas.openxmlformats.org/officeDocument/2006/relationships/image" Target="../media/image10.jpg"/></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809538"/>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222675" y="997800"/>
            <a:ext cx="8763000" cy="277982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lang="en-IN" sz="30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3000" b="1" dirty="0">
                <a:solidFill>
                  <a:srgbClr val="FF0000"/>
                </a:solidFill>
                <a:latin typeface="Calibri"/>
                <a:ea typeface="Calibri"/>
                <a:cs typeface="Calibri"/>
                <a:sym typeface="Calibri"/>
              </a:rPr>
              <a:t>SUPPLEMENTARY</a:t>
            </a:r>
            <a:endParaRPr lang="en" sz="30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500" b="0" i="0" u="none" strike="noStrike" cap="none" dirty="0">
                <a:solidFill>
                  <a:srgbClr val="000000"/>
                </a:solidFill>
                <a:latin typeface="Calibri"/>
                <a:ea typeface="Calibri"/>
                <a:cs typeface="Calibri"/>
                <a:sym typeface="Calibri"/>
              </a:rPr>
              <a:t>STD-VIII</a:t>
            </a:r>
          </a:p>
        </p:txBody>
      </p:sp>
      <p:sp>
        <p:nvSpPr>
          <p:cNvPr id="57" name="Google Shape;57;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8" name="Google Shape;58;p1"/>
          <p:cNvSpPr txBox="1"/>
          <p:nvPr/>
        </p:nvSpPr>
        <p:spPr>
          <a:xfrm>
            <a:off x="2222175" y="2571738"/>
            <a:ext cx="4764000" cy="1237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SUBJECT </a:t>
            </a:r>
            <a:r>
              <a:rPr lang="en" b="1" dirty="0"/>
              <a:t>: ENGLISH</a:t>
            </a: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CHAPTER NUMBER: 8</a:t>
            </a:r>
          </a:p>
          <a:p>
            <a:pPr marL="0" marR="0" lvl="0" indent="0" algn="l" rtl="0">
              <a:lnSpc>
                <a:spcPct val="100000"/>
              </a:lnSpc>
              <a:spcBef>
                <a:spcPts val="0"/>
              </a:spcBef>
              <a:spcAft>
                <a:spcPts val="0"/>
              </a:spcAft>
              <a:buClr>
                <a:srgbClr val="000000"/>
              </a:buClr>
              <a:buSzPts val="1400"/>
              <a:buFont typeface="Arial"/>
              <a:buNone/>
            </a:pPr>
            <a:r>
              <a:rPr lang="en" b="1" dirty="0"/>
              <a:t>PERIOD NUMBER : 1</a:t>
            </a:r>
            <a:endParaRPr sz="1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CHAPTER NAME : </a:t>
            </a:r>
            <a:r>
              <a:rPr lang="en" b="1" dirty="0"/>
              <a:t>THANK YOU, MA’AM</a:t>
            </a:r>
            <a:endParaRPr lang="en" sz="1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b="1" dirty="0"/>
              <a:t>BY LANGSTON HUGHES</a:t>
            </a:r>
            <a:endParaRPr lang="en-IN" b="1" dirty="0"/>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3">
            <a:alphaModFix/>
          </a:blip>
          <a:srcRect/>
          <a:stretch/>
        </p:blipFill>
        <p:spPr>
          <a:xfrm>
            <a:off x="7248859" y="95442"/>
            <a:ext cx="1232526" cy="611875"/>
          </a:xfrm>
          <a:prstGeom prst="rect">
            <a:avLst/>
          </a:prstGeom>
          <a:noFill/>
          <a:ln>
            <a:noFill/>
          </a:ln>
        </p:spPr>
      </p:pic>
      <p:sp>
        <p:nvSpPr>
          <p:cNvPr id="64" name="Google Shape;64;p2"/>
          <p:cNvSpPr txBox="1"/>
          <p:nvPr/>
        </p:nvSpPr>
        <p:spPr>
          <a:xfrm>
            <a:off x="272675" y="266515"/>
            <a:ext cx="8688300" cy="780900"/>
          </a:xfrm>
          <a:prstGeom prst="rect">
            <a:avLst/>
          </a:prstGeom>
          <a:noFill/>
          <a:ln>
            <a:noFill/>
          </a:ln>
        </p:spPr>
        <p:txBody>
          <a:bodyPr spcFirstLastPara="1" wrap="square" lIns="91425" tIns="91425" rIns="91425" bIns="91425" anchor="t" anchorCtr="0">
            <a:noAutofit/>
          </a:bodyPr>
          <a:lstStyle/>
          <a:p>
            <a:pPr lvl="0">
              <a:buSzPts val="2200"/>
            </a:pPr>
            <a:r>
              <a:rPr lang="en-US" sz="3200" b="1" dirty="0">
                <a:solidFill>
                  <a:srgbClr val="FF0000"/>
                </a:solidFill>
                <a:latin typeface="Calibri" pitchFamily="34" charset="0"/>
                <a:cs typeface="Calibri" pitchFamily="34" charset="0"/>
              </a:rPr>
              <a:t>EXPECTED LEARNING OUTCOMES</a:t>
            </a:r>
            <a:endParaRPr sz="3200" b="1" i="0" u="none" strike="noStrike" cap="none" dirty="0">
              <a:solidFill>
                <a:srgbClr val="FF0000"/>
              </a:solidFill>
              <a:latin typeface="Calibri" pitchFamily="34" charset="0"/>
              <a:cs typeface="Calibri" pitchFamily="34" charset="0"/>
              <a:sym typeface="Arial"/>
            </a:endParaRPr>
          </a:p>
        </p:txBody>
      </p:sp>
      <p:sp>
        <p:nvSpPr>
          <p:cNvPr id="65" name="Google Shape;65;p2"/>
          <p:cNvSpPr txBox="1"/>
          <p:nvPr/>
        </p:nvSpPr>
        <p:spPr>
          <a:xfrm>
            <a:off x="-152073" y="851215"/>
            <a:ext cx="8512479" cy="3890905"/>
          </a:xfrm>
          <a:prstGeom prst="rect">
            <a:avLst/>
          </a:prstGeom>
          <a:noFill/>
          <a:ln>
            <a:noFill/>
          </a:ln>
        </p:spPr>
        <p:txBody>
          <a:bodyPr spcFirstLastPara="1" wrap="square" lIns="91425" tIns="91425" rIns="91425" bIns="91425" anchor="t" anchorCtr="0">
            <a:noAutofit/>
          </a:bodyPr>
          <a:lstStyle/>
          <a:p>
            <a:pPr>
              <a:lnSpc>
                <a:spcPct val="115000"/>
              </a:lnSpc>
            </a:pPr>
            <a:endParaRPr lang="en-US" dirty="0">
              <a:latin typeface="Calibri" pitchFamily="34" charset="0"/>
              <a:ea typeface="Arial" panose="020B0604020202020204" pitchFamily="34" charset="0"/>
              <a:cs typeface="Calibri" pitchFamily="34" charset="0"/>
            </a:endParaRPr>
          </a:p>
        </p:txBody>
      </p:sp>
      <p:graphicFrame>
        <p:nvGraphicFramePr>
          <p:cNvPr id="4" name="Table 3">
            <a:extLst>
              <a:ext uri="{FF2B5EF4-FFF2-40B4-BE49-F238E27FC236}">
                <a16:creationId xmlns:a16="http://schemas.microsoft.com/office/drawing/2014/main" id="{E48558B4-B305-42E7-A117-BFC0E40659B1}"/>
              </a:ext>
            </a:extLst>
          </p:cNvPr>
          <p:cNvGraphicFramePr>
            <a:graphicFrameLocks noGrp="1"/>
          </p:cNvGraphicFramePr>
          <p:nvPr>
            <p:extLst>
              <p:ext uri="{D42A27DB-BD31-4B8C-83A1-F6EECF244321}">
                <p14:modId xmlns:p14="http://schemas.microsoft.com/office/powerpoint/2010/main" val="236732960"/>
              </p:ext>
            </p:extLst>
          </p:nvPr>
        </p:nvGraphicFramePr>
        <p:xfrm>
          <a:off x="272676" y="881281"/>
          <a:ext cx="4767158" cy="3871472"/>
        </p:xfrm>
        <a:graphic>
          <a:graphicData uri="http://schemas.openxmlformats.org/drawingml/2006/table">
            <a:tbl>
              <a:tblPr/>
              <a:tblGrid>
                <a:gridCol w="4767158">
                  <a:extLst>
                    <a:ext uri="{9D8B030D-6E8A-4147-A177-3AD203B41FA5}">
                      <a16:colId xmlns:a16="http://schemas.microsoft.com/office/drawing/2014/main" val="2662281261"/>
                    </a:ext>
                  </a:extLst>
                </a:gridCol>
              </a:tblGrid>
              <a:tr h="1935736">
                <a:tc>
                  <a:txBody>
                    <a:bodyPr/>
                    <a:lstStyle/>
                    <a:p>
                      <a:pPr>
                        <a:lnSpc>
                          <a:spcPct val="115000"/>
                        </a:lnSpc>
                      </a:pPr>
                      <a:r>
                        <a:rPr lang="en-GB" sz="1100" dirty="0">
                          <a:effectLst/>
                          <a:latin typeface="Roboto"/>
                          <a:ea typeface="Roboto"/>
                          <a:cs typeface="Roboto"/>
                        </a:rPr>
                        <a:t>GENERAL OBJECTIVES</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Arial" panose="020B0604020202020204" pitchFamily="34" charset="0"/>
                        </a:rPr>
                        <a:t>Understanding the concept</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Being acquainted with prose and author’s biography</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Understanding the idea</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Appreciate the language of the prose</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Developing LSRW Skills</a:t>
                      </a:r>
                      <a:endParaRPr lang="en-IN" sz="1100" dirty="0">
                        <a:effectLst/>
                        <a:latin typeface="Arial" panose="020B0604020202020204" pitchFamily="34" charset="0"/>
                        <a:ea typeface="Arial" panose="020B0604020202020204" pitchFamily="34" charset="0"/>
                      </a:endParaRPr>
                    </a:p>
                    <a:p>
                      <a:pPr marL="685800">
                        <a:lnSpc>
                          <a:spcPct val="115000"/>
                        </a:lnSpc>
                      </a:pPr>
                      <a:r>
                        <a:rPr lang="en-GB" sz="1100" dirty="0">
                          <a:effectLst/>
                          <a:latin typeface="Roboto"/>
                          <a:ea typeface="Roboto"/>
                          <a:cs typeface="Roboto"/>
                        </a:rPr>
                        <a:t> </a:t>
                      </a:r>
                      <a:endParaRPr lang="en-IN" sz="11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9403768"/>
                  </a:ext>
                </a:extLst>
              </a:tr>
              <a:tr h="1935736">
                <a:tc>
                  <a:txBody>
                    <a:bodyPr/>
                    <a:lstStyle/>
                    <a:p>
                      <a:pPr>
                        <a:lnSpc>
                          <a:spcPct val="115000"/>
                        </a:lnSpc>
                      </a:pPr>
                      <a:r>
                        <a:rPr lang="en-GB" sz="1100" dirty="0">
                          <a:effectLst/>
                          <a:latin typeface="Roboto"/>
                          <a:ea typeface="Roboto"/>
                          <a:cs typeface="Roboto"/>
                        </a:rPr>
                        <a:t>SPECIFIC OBJECTIVES/ EXTENDED OBJECTIVES</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Arial" panose="020B0604020202020204" pitchFamily="34" charset="0"/>
                        </a:rPr>
                        <a:t>Understanding the concept</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Being acquainted with prose and author’s biography</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Understanding the idea</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Appreciate the language of the prose</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Developing LSRW Skills</a:t>
                      </a:r>
                      <a:endParaRPr lang="en-IN" sz="1100" dirty="0">
                        <a:effectLst/>
                        <a:latin typeface="Arial" panose="020B0604020202020204" pitchFamily="34" charset="0"/>
                        <a:ea typeface="Arial" panose="020B0604020202020204" pitchFamily="34" charset="0"/>
                      </a:endParaRPr>
                    </a:p>
                    <a:p>
                      <a:pPr marL="685800">
                        <a:lnSpc>
                          <a:spcPct val="115000"/>
                        </a:lnSpc>
                      </a:pPr>
                      <a:r>
                        <a:rPr lang="en-GB" sz="1100" dirty="0">
                          <a:effectLst/>
                          <a:latin typeface="Roboto"/>
                          <a:ea typeface="Roboto"/>
                          <a:cs typeface="Roboto"/>
                        </a:rPr>
                        <a:t> </a:t>
                      </a:r>
                      <a:endParaRPr lang="en-IN" sz="11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4272305"/>
                  </a:ext>
                </a:extLst>
              </a:tr>
            </a:tbl>
          </a:graphicData>
        </a:graphic>
      </p:graphicFrame>
      <p:pic>
        <p:nvPicPr>
          <p:cNvPr id="3" name="Picture 2">
            <a:extLst>
              <a:ext uri="{FF2B5EF4-FFF2-40B4-BE49-F238E27FC236}">
                <a16:creationId xmlns:a16="http://schemas.microsoft.com/office/drawing/2014/main" id="{08B2FFF7-7710-490D-AEE0-CF5290C89F9C}"/>
              </a:ext>
            </a:extLst>
          </p:cNvPr>
          <p:cNvPicPr>
            <a:picLocks noChangeAspect="1"/>
          </p:cNvPicPr>
          <p:nvPr/>
        </p:nvPicPr>
        <p:blipFill>
          <a:blip r:embed="rId4"/>
          <a:stretch>
            <a:fillRect/>
          </a:stretch>
        </p:blipFill>
        <p:spPr>
          <a:xfrm>
            <a:off x="5039834" y="840582"/>
            <a:ext cx="3921141" cy="3871472"/>
          </a:xfrm>
          <a:prstGeom prst="rect">
            <a:avLst/>
          </a:prstGeom>
        </p:spPr>
      </p:pic>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3">
            <a:alphaModFix/>
          </a:blip>
          <a:srcRect/>
          <a:stretch/>
        </p:blipFill>
        <p:spPr>
          <a:xfrm>
            <a:off x="7787575" y="4531625"/>
            <a:ext cx="1232526" cy="611875"/>
          </a:xfrm>
          <a:prstGeom prst="rect">
            <a:avLst/>
          </a:prstGeom>
          <a:noFill/>
          <a:ln>
            <a:noFill/>
          </a:ln>
        </p:spPr>
      </p:pic>
      <p:sp>
        <p:nvSpPr>
          <p:cNvPr id="64" name="Google Shape;64;p2"/>
          <p:cNvSpPr txBox="1"/>
          <p:nvPr/>
        </p:nvSpPr>
        <p:spPr>
          <a:xfrm>
            <a:off x="272675" y="266515"/>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IN" sz="3200" b="1" i="0" u="none" strike="noStrike" cap="none" dirty="0">
                <a:solidFill>
                  <a:srgbClr val="FF0000"/>
                </a:solidFill>
                <a:latin typeface="Calibri" pitchFamily="34" charset="0"/>
                <a:cs typeface="Calibri" pitchFamily="34" charset="0"/>
                <a:sym typeface="Arial"/>
              </a:rPr>
              <a:t>INTRODUCTION TO THE </a:t>
            </a:r>
            <a:r>
              <a:rPr lang="en-IN" sz="3200" b="1" dirty="0">
                <a:solidFill>
                  <a:srgbClr val="FF0000"/>
                </a:solidFill>
                <a:latin typeface="Calibri" pitchFamily="34" charset="0"/>
                <a:cs typeface="Calibri" pitchFamily="34" charset="0"/>
              </a:rPr>
              <a:t>STORY-TELLER</a:t>
            </a:r>
            <a:endParaRPr lang="en-IN" sz="3200" b="1" i="0" u="none" strike="noStrike" cap="none" dirty="0">
              <a:solidFill>
                <a:srgbClr val="FF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2200"/>
              <a:buFont typeface="Arial"/>
              <a:buNone/>
            </a:pPr>
            <a:r>
              <a:rPr lang="en-IN" sz="3200" b="1" dirty="0">
                <a:solidFill>
                  <a:srgbClr val="FF0000"/>
                </a:solidFill>
                <a:latin typeface="Calibri" pitchFamily="34" charset="0"/>
                <a:cs typeface="Calibri" pitchFamily="34" charset="0"/>
              </a:rPr>
              <a:t>               </a:t>
            </a:r>
            <a:endParaRPr sz="3200" b="1" i="0" u="none" strike="noStrike" cap="none" dirty="0">
              <a:solidFill>
                <a:srgbClr val="FF0000"/>
              </a:solidFill>
              <a:latin typeface="Calibri" pitchFamily="34" charset="0"/>
              <a:cs typeface="Calibri" pitchFamily="34" charset="0"/>
              <a:sym typeface="Arial"/>
            </a:endParaRPr>
          </a:p>
        </p:txBody>
      </p:sp>
      <p:sp>
        <p:nvSpPr>
          <p:cNvPr id="65" name="Google Shape;65;p2"/>
          <p:cNvSpPr txBox="1"/>
          <p:nvPr/>
        </p:nvSpPr>
        <p:spPr>
          <a:xfrm>
            <a:off x="4078607" y="882868"/>
            <a:ext cx="4687022" cy="3582805"/>
          </a:xfrm>
          <a:prstGeom prst="rect">
            <a:avLst/>
          </a:prstGeom>
          <a:noFill/>
          <a:ln>
            <a:noFill/>
          </a:ln>
        </p:spPr>
        <p:txBody>
          <a:bodyPr spcFirstLastPara="1" wrap="square" lIns="91425" tIns="91425" rIns="91425" bIns="91425" anchor="t" anchorCtr="0">
            <a:noAutofit/>
          </a:bodyPr>
          <a:lstStyle/>
          <a:p>
            <a:pPr algn="just"/>
            <a:r>
              <a:rPr lang="en-US" sz="1200" b="1" i="0" dirty="0">
                <a:solidFill>
                  <a:schemeClr val="tx1"/>
                </a:solidFill>
                <a:effectLst/>
                <a:latin typeface="Calibri" panose="020F0502020204030204" pitchFamily="34" charset="0"/>
                <a:cs typeface="Calibri" panose="020F0502020204030204" pitchFamily="34" charset="0"/>
              </a:rPr>
              <a:t>James Mercer Langston Hughes</a:t>
            </a:r>
            <a:r>
              <a:rPr lang="en-US" sz="1200" b="0" i="0" dirty="0">
                <a:solidFill>
                  <a:schemeClr val="tx1"/>
                </a:solidFill>
                <a:effectLst/>
                <a:latin typeface="Calibri" panose="020F0502020204030204" pitchFamily="34" charset="0"/>
                <a:cs typeface="Calibri" panose="020F0502020204030204" pitchFamily="34" charset="0"/>
              </a:rPr>
              <a:t> (February 1, 1901 – May 22, 1967) was an American poet, social activist, novelist, playwright, and columnist from </a:t>
            </a:r>
            <a:r>
              <a:rPr lang="en-US" sz="1200" dirty="0">
                <a:solidFill>
                  <a:schemeClr val="tx1"/>
                </a:solidFill>
                <a:latin typeface="Calibri" panose="020F0502020204030204" pitchFamily="34" charset="0"/>
                <a:cs typeface="Calibri" panose="020F0502020204030204" pitchFamily="34" charset="0"/>
              </a:rPr>
              <a:t>Joplin, Missouri</a:t>
            </a:r>
            <a:r>
              <a:rPr lang="en-US" sz="1200" b="0" i="0" dirty="0">
                <a:solidFill>
                  <a:schemeClr val="tx1"/>
                </a:solidFill>
                <a:effectLst/>
                <a:latin typeface="Calibri" panose="020F0502020204030204" pitchFamily="34" charset="0"/>
                <a:cs typeface="Calibri" panose="020F0502020204030204" pitchFamily="34" charset="0"/>
              </a:rPr>
              <a:t>. One of the earliest innovators of the literary art form called </a:t>
            </a:r>
            <a:r>
              <a:rPr lang="en-US" sz="1200" dirty="0">
                <a:solidFill>
                  <a:schemeClr val="tx1"/>
                </a:solidFill>
                <a:latin typeface="Calibri" panose="020F0502020204030204" pitchFamily="34" charset="0"/>
                <a:cs typeface="Calibri" panose="020F0502020204030204" pitchFamily="34" charset="0"/>
              </a:rPr>
              <a:t>jazz poetry</a:t>
            </a:r>
            <a:r>
              <a:rPr lang="en-US" sz="1200" b="0" i="0" dirty="0">
                <a:solidFill>
                  <a:schemeClr val="tx1"/>
                </a:solidFill>
                <a:effectLst/>
                <a:latin typeface="Calibri" panose="020F0502020204030204" pitchFamily="34" charset="0"/>
                <a:cs typeface="Calibri" panose="020F0502020204030204" pitchFamily="34" charset="0"/>
              </a:rPr>
              <a:t>, Hughes is best known as a leader of the </a:t>
            </a:r>
            <a:r>
              <a:rPr lang="en-US" sz="1200" dirty="0">
                <a:solidFill>
                  <a:schemeClr val="tx1"/>
                </a:solidFill>
                <a:latin typeface="Calibri" panose="020F0502020204030204" pitchFamily="34" charset="0"/>
                <a:cs typeface="Calibri" panose="020F0502020204030204" pitchFamily="34" charset="0"/>
              </a:rPr>
              <a:t>Harlem Renaissance</a:t>
            </a:r>
            <a:r>
              <a:rPr lang="en-US" sz="1200" b="0" i="0" dirty="0">
                <a:solidFill>
                  <a:schemeClr val="tx1"/>
                </a:solidFill>
                <a:effectLst/>
                <a:latin typeface="Calibri" panose="020F0502020204030204" pitchFamily="34" charset="0"/>
                <a:cs typeface="Calibri" panose="020F0502020204030204" pitchFamily="34" charset="0"/>
              </a:rPr>
              <a:t>. He famously wrote about the period that "the Negro was in vogue", which was later paraphrased as "when Harlem was in vogue."</a:t>
            </a:r>
          </a:p>
          <a:p>
            <a:pPr algn="just"/>
            <a:r>
              <a:rPr lang="en-US" sz="1200" b="0" i="0" dirty="0">
                <a:solidFill>
                  <a:schemeClr val="tx1"/>
                </a:solidFill>
                <a:effectLst/>
                <a:latin typeface="Calibri" panose="020F0502020204030204" pitchFamily="34" charset="0"/>
                <a:cs typeface="Calibri" panose="020F0502020204030204" pitchFamily="34" charset="0"/>
              </a:rPr>
              <a:t>Growing up in a series of </a:t>
            </a:r>
            <a:r>
              <a:rPr lang="en-US" sz="1200" dirty="0">
                <a:solidFill>
                  <a:schemeClr val="tx1"/>
                </a:solidFill>
                <a:latin typeface="Calibri" panose="020F0502020204030204" pitchFamily="34" charset="0"/>
                <a:cs typeface="Calibri" panose="020F0502020204030204" pitchFamily="34" charset="0"/>
              </a:rPr>
              <a:t>Midwestern</a:t>
            </a:r>
            <a:r>
              <a:rPr lang="en-US" sz="1200" b="0" i="0" dirty="0">
                <a:solidFill>
                  <a:schemeClr val="tx1"/>
                </a:solidFill>
                <a:effectLst/>
                <a:latin typeface="Calibri" panose="020F0502020204030204" pitchFamily="34" charset="0"/>
                <a:cs typeface="Calibri" panose="020F0502020204030204" pitchFamily="34" charset="0"/>
              </a:rPr>
              <a:t> towns, Hughes became a prolific writer at an early age. He moved to New York City as a young man, where he made his career. He graduated from high school in </a:t>
            </a:r>
            <a:r>
              <a:rPr lang="en-US" sz="1200" dirty="0">
                <a:solidFill>
                  <a:schemeClr val="tx1"/>
                </a:solidFill>
                <a:latin typeface="Calibri" panose="020F0502020204030204" pitchFamily="34" charset="0"/>
                <a:cs typeface="Calibri" panose="020F0502020204030204" pitchFamily="34" charset="0"/>
              </a:rPr>
              <a:t>Cleveland</a:t>
            </a:r>
            <a:r>
              <a:rPr lang="en-US" sz="1200" b="0" i="0" dirty="0">
                <a:solidFill>
                  <a:schemeClr val="tx1"/>
                </a:solidFill>
                <a:effectLst/>
                <a:latin typeface="Calibri" panose="020F0502020204030204" pitchFamily="34" charset="0"/>
                <a:cs typeface="Calibri" panose="020F0502020204030204" pitchFamily="34" charset="0"/>
              </a:rPr>
              <a:t>, </a:t>
            </a:r>
            <a:r>
              <a:rPr lang="en-US" sz="1200" dirty="0">
                <a:solidFill>
                  <a:schemeClr val="tx1"/>
                </a:solidFill>
                <a:latin typeface="Calibri" panose="020F0502020204030204" pitchFamily="34" charset="0"/>
                <a:cs typeface="Calibri" panose="020F0502020204030204" pitchFamily="34" charset="0"/>
              </a:rPr>
              <a:t>Ohio</a:t>
            </a:r>
            <a:r>
              <a:rPr lang="en-US" sz="1200" b="0" i="0" dirty="0">
                <a:solidFill>
                  <a:schemeClr val="tx1"/>
                </a:solidFill>
                <a:effectLst/>
                <a:latin typeface="Calibri" panose="020F0502020204030204" pitchFamily="34" charset="0"/>
                <a:cs typeface="Calibri" panose="020F0502020204030204" pitchFamily="34" charset="0"/>
              </a:rPr>
              <a:t> and soon began studies at </a:t>
            </a:r>
            <a:r>
              <a:rPr lang="en-US" sz="1200" dirty="0">
                <a:solidFill>
                  <a:schemeClr val="tx1"/>
                </a:solidFill>
                <a:latin typeface="Calibri" panose="020F0502020204030204" pitchFamily="34" charset="0"/>
                <a:cs typeface="Calibri" panose="020F0502020204030204" pitchFamily="34" charset="0"/>
              </a:rPr>
              <a:t>Columbia University</a:t>
            </a:r>
            <a:r>
              <a:rPr lang="en-US" sz="1200" b="0" i="0" dirty="0">
                <a:solidFill>
                  <a:schemeClr val="tx1"/>
                </a:solidFill>
                <a:effectLst/>
                <a:latin typeface="Calibri" panose="020F0502020204030204" pitchFamily="34" charset="0"/>
                <a:cs typeface="Calibri" panose="020F0502020204030204" pitchFamily="34" charset="0"/>
              </a:rPr>
              <a:t> in New York City. Although he dropped out, he gained notice from New York publishers, first in </a:t>
            </a:r>
            <a:r>
              <a:rPr lang="en-US" sz="1200" i="1" dirty="0">
                <a:solidFill>
                  <a:schemeClr val="tx1"/>
                </a:solidFill>
                <a:latin typeface="Calibri" panose="020F0502020204030204" pitchFamily="34" charset="0"/>
                <a:cs typeface="Calibri" panose="020F0502020204030204" pitchFamily="34" charset="0"/>
              </a:rPr>
              <a:t>The Crisis</a:t>
            </a:r>
            <a:r>
              <a:rPr lang="en-US" sz="1200" b="0" i="0" dirty="0">
                <a:solidFill>
                  <a:schemeClr val="tx1"/>
                </a:solidFill>
                <a:effectLst/>
                <a:latin typeface="Calibri" panose="020F0502020204030204" pitchFamily="34" charset="0"/>
                <a:cs typeface="Calibri" panose="020F0502020204030204" pitchFamily="34" charset="0"/>
              </a:rPr>
              <a:t> magazine, and then from book publishers and became known in the creative community in Harlem. He eventually graduated from </a:t>
            </a:r>
            <a:r>
              <a:rPr lang="en-US" sz="1200" dirty="0">
                <a:solidFill>
                  <a:schemeClr val="tx1"/>
                </a:solidFill>
                <a:latin typeface="Calibri" panose="020F0502020204030204" pitchFamily="34" charset="0"/>
                <a:cs typeface="Calibri" panose="020F0502020204030204" pitchFamily="34" charset="0"/>
              </a:rPr>
              <a:t>Lincoln University</a:t>
            </a:r>
            <a:r>
              <a:rPr lang="en-US" sz="1200" b="0" i="0" dirty="0">
                <a:solidFill>
                  <a:schemeClr val="tx1"/>
                </a:solidFill>
                <a:effectLst/>
                <a:latin typeface="Calibri" panose="020F0502020204030204" pitchFamily="34" charset="0"/>
                <a:cs typeface="Calibri" panose="020F0502020204030204" pitchFamily="34" charset="0"/>
              </a:rPr>
              <a:t>. In addition to poetry, Hughes wrote plays, and short stories. He also published several non-fiction works. From 1942 to 1962, as the </a:t>
            </a:r>
            <a:r>
              <a:rPr lang="en-US" sz="1200" dirty="0">
                <a:solidFill>
                  <a:schemeClr val="tx1"/>
                </a:solidFill>
                <a:latin typeface="Calibri" panose="020F0502020204030204" pitchFamily="34" charset="0"/>
                <a:cs typeface="Calibri" panose="020F0502020204030204" pitchFamily="34" charset="0"/>
              </a:rPr>
              <a:t>civil rights movement</a:t>
            </a:r>
            <a:r>
              <a:rPr lang="en-US" sz="1200" b="0" i="0" dirty="0">
                <a:solidFill>
                  <a:schemeClr val="tx1"/>
                </a:solidFill>
                <a:effectLst/>
                <a:latin typeface="Calibri" panose="020F0502020204030204" pitchFamily="34" charset="0"/>
                <a:cs typeface="Calibri" panose="020F0502020204030204" pitchFamily="34" charset="0"/>
              </a:rPr>
              <a:t> was gaining traction, he wrote an in-depth weekly column in a leading black newspaper, </a:t>
            </a:r>
            <a:r>
              <a:rPr lang="en-US" sz="1200" i="1" dirty="0">
                <a:solidFill>
                  <a:schemeClr val="tx1"/>
                </a:solidFill>
                <a:latin typeface="Calibri" panose="020F0502020204030204" pitchFamily="34" charset="0"/>
                <a:cs typeface="Calibri" panose="020F0502020204030204" pitchFamily="34" charset="0"/>
              </a:rPr>
              <a:t>The Chicago Defender</a:t>
            </a:r>
            <a:r>
              <a:rPr lang="en-US" sz="1200" b="0" i="0" dirty="0">
                <a:solidFill>
                  <a:schemeClr val="tx1"/>
                </a:solidFill>
                <a:effectLst/>
                <a:latin typeface="Calibri" panose="020F0502020204030204" pitchFamily="34" charset="0"/>
                <a:cs typeface="Calibri" panose="020F0502020204030204" pitchFamily="34" charset="0"/>
              </a:rPr>
              <a:t>.</a:t>
            </a:r>
          </a:p>
          <a:p>
            <a:pPr marL="285750" lvl="0" indent="-285750" algn="just">
              <a:buSzPts val="1400"/>
            </a:pPr>
            <a:endParaRPr lang="en-IN" sz="1600" i="0" u="none" strike="noStrike" cap="none" dirty="0">
              <a:solidFill>
                <a:schemeClr val="tx1"/>
              </a:solidFill>
              <a:latin typeface="Calibri" panose="020F0502020204030204" pitchFamily="34" charset="0"/>
              <a:ea typeface="Calibri"/>
              <a:cs typeface="Calibri" panose="020F0502020204030204" pitchFamily="34" charset="0"/>
              <a:sym typeface="Calibri"/>
            </a:endParaRPr>
          </a:p>
        </p:txBody>
      </p:sp>
      <p:pic>
        <p:nvPicPr>
          <p:cNvPr id="4" name="Picture 3">
            <a:extLst>
              <a:ext uri="{FF2B5EF4-FFF2-40B4-BE49-F238E27FC236}">
                <a16:creationId xmlns:a16="http://schemas.microsoft.com/office/drawing/2014/main" id="{547B5163-E971-4375-BBCA-E30F056B9DDE}"/>
              </a:ext>
            </a:extLst>
          </p:cNvPr>
          <p:cNvPicPr>
            <a:picLocks noChangeAspect="1"/>
          </p:cNvPicPr>
          <p:nvPr/>
        </p:nvPicPr>
        <p:blipFill>
          <a:blip r:embed="rId4"/>
          <a:stretch>
            <a:fillRect/>
          </a:stretch>
        </p:blipFill>
        <p:spPr>
          <a:xfrm>
            <a:off x="0" y="1047414"/>
            <a:ext cx="4078607" cy="3340287"/>
          </a:xfrm>
          <a:prstGeom prst="rect">
            <a:avLst/>
          </a:prstGeom>
        </p:spPr>
      </p:pic>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3B439-16B4-4C46-AB4E-9CA575869B64}"/>
              </a:ext>
            </a:extLst>
          </p:cNvPr>
          <p:cNvSpPr>
            <a:spLocks noGrp="1"/>
          </p:cNvSpPr>
          <p:nvPr>
            <p:ph type="title"/>
          </p:nvPr>
        </p:nvSpPr>
        <p:spPr>
          <a:xfrm>
            <a:off x="311700" y="77118"/>
            <a:ext cx="8520600" cy="652984"/>
          </a:xfrm>
        </p:spPr>
        <p:txBody>
          <a:bodyPr/>
          <a:lstStyle/>
          <a:p>
            <a:r>
              <a:rPr lang="en-IN" sz="3200" b="1" dirty="0">
                <a:solidFill>
                  <a:srgbClr val="FF0000"/>
                </a:solidFill>
                <a:latin typeface="Calibri" panose="020F0502020204030204" pitchFamily="34" charset="0"/>
                <a:cs typeface="Calibri" panose="020F0502020204030204" pitchFamily="34" charset="0"/>
              </a:rPr>
              <a:t>THEME OF THE STORY</a:t>
            </a:r>
          </a:p>
        </p:txBody>
      </p:sp>
      <p:sp>
        <p:nvSpPr>
          <p:cNvPr id="3" name="Text Placeholder 2">
            <a:extLst>
              <a:ext uri="{FF2B5EF4-FFF2-40B4-BE49-F238E27FC236}">
                <a16:creationId xmlns:a16="http://schemas.microsoft.com/office/drawing/2014/main" id="{768A18BE-9B02-4F9B-8456-EC4AC93BD38F}"/>
              </a:ext>
            </a:extLst>
          </p:cNvPr>
          <p:cNvSpPr>
            <a:spLocks noGrp="1"/>
          </p:cNvSpPr>
          <p:nvPr>
            <p:ph type="body" idx="1"/>
          </p:nvPr>
        </p:nvSpPr>
        <p:spPr>
          <a:xfrm>
            <a:off x="311700" y="652130"/>
            <a:ext cx="8520600" cy="4167961"/>
          </a:xfrm>
        </p:spPr>
        <p:txBody>
          <a:bodyPr/>
          <a:lstStyle/>
          <a:p>
            <a:pPr marL="114300" indent="0" algn="just">
              <a:buNone/>
            </a:pPr>
            <a:r>
              <a:rPr lang="en-US" sz="1200" b="0" i="0" dirty="0">
                <a:solidFill>
                  <a:schemeClr val="tx1"/>
                </a:solidFill>
                <a:effectLst/>
                <a:latin typeface="Calibri" panose="020F0502020204030204" pitchFamily="34" charset="0"/>
                <a:cs typeface="Calibri" panose="020F0502020204030204" pitchFamily="34" charset="0"/>
              </a:rPr>
              <a:t>The story begins with an encounter between </a:t>
            </a:r>
            <a:r>
              <a:rPr lang="en-US" sz="1200" b="1" i="0" dirty="0">
                <a:solidFill>
                  <a:schemeClr val="tx1"/>
                </a:solidFill>
                <a:effectLst/>
                <a:latin typeface="Calibri" panose="020F0502020204030204" pitchFamily="34" charset="0"/>
                <a:cs typeface="Calibri" panose="020F0502020204030204" pitchFamily="34" charset="0"/>
              </a:rPr>
              <a:t>Roger</a:t>
            </a:r>
            <a:r>
              <a:rPr lang="en-US" sz="1200" b="0" i="0" dirty="0">
                <a:solidFill>
                  <a:schemeClr val="tx1"/>
                </a:solidFill>
                <a:effectLst/>
                <a:latin typeface="Calibri" panose="020F0502020204030204" pitchFamily="34" charset="0"/>
                <a:cs typeface="Calibri" panose="020F0502020204030204" pitchFamily="34" charset="0"/>
              </a:rPr>
              <a:t>, a teenage boy, and </a:t>
            </a:r>
            <a:r>
              <a:rPr lang="en-US" sz="1200" b="1" i="0" dirty="0">
                <a:solidFill>
                  <a:schemeClr val="tx1"/>
                </a:solidFill>
                <a:effectLst/>
                <a:latin typeface="Calibri" panose="020F0502020204030204" pitchFamily="34" charset="0"/>
                <a:cs typeface="Calibri" panose="020F0502020204030204" pitchFamily="34" charset="0"/>
              </a:rPr>
              <a:t>Mrs. Luella Bates Washington Jones</a:t>
            </a:r>
            <a:r>
              <a:rPr lang="en-US" sz="1200" b="0" i="0" dirty="0">
                <a:solidFill>
                  <a:schemeClr val="tx1"/>
                </a:solidFill>
                <a:effectLst/>
                <a:latin typeface="Calibri" panose="020F0502020204030204" pitchFamily="34" charset="0"/>
                <a:cs typeface="Calibri" panose="020F0502020204030204" pitchFamily="34" charset="0"/>
              </a:rPr>
              <a:t>, an older woman walking home from work late one night. He attempts to steal her purse, but because it is so heavy, and Mrs. Jones is quite stout, he merely ends up breaking the strap instead. She kicks him and grabs him by the shirt, asking if he feels ashamed of himself.</a:t>
            </a:r>
          </a:p>
          <a:p>
            <a:pPr marL="114300" indent="0" algn="just">
              <a:buNone/>
            </a:pPr>
            <a:r>
              <a:rPr lang="en-US" sz="1200" b="0" i="0" dirty="0">
                <a:solidFill>
                  <a:schemeClr val="tx1"/>
                </a:solidFill>
                <a:effectLst/>
                <a:latin typeface="Calibri" panose="020F0502020204030204" pitchFamily="34" charset="0"/>
                <a:cs typeface="Calibri" panose="020F0502020204030204" pitchFamily="34" charset="0"/>
              </a:rPr>
              <a:t>Roger admits that he does. Mrs. Jones notices that his face is dirty and his hair is uncombed; she asks if there is anyone looking after him. When he answers 'no', she drags him home with her, saying when she's finished with him, he'll be sure never to forget he met her.</a:t>
            </a:r>
          </a:p>
          <a:p>
            <a:pPr marL="114300" indent="0" algn="just">
              <a:buNone/>
            </a:pPr>
            <a:r>
              <a:rPr lang="en-US" sz="1200" b="0" i="0" dirty="0">
                <a:solidFill>
                  <a:schemeClr val="tx1"/>
                </a:solidFill>
                <a:effectLst/>
                <a:latin typeface="Calibri" panose="020F0502020204030204" pitchFamily="34" charset="0"/>
                <a:cs typeface="Calibri" panose="020F0502020204030204" pitchFamily="34" charset="0"/>
              </a:rPr>
              <a:t>When Roger and Mrs. Jones arrive at her house, she asks if he's had supper. She assumes that since he was trying to steal her purse, he must be hungry. But we learn that he wanted her money to buy a pair of blue suede shoes. When Mrs. Jones tells Roger that he could've asked her for the money, he doesn't quite believe her.</a:t>
            </a:r>
          </a:p>
          <a:p>
            <a:pPr marL="114300" indent="0" algn="just">
              <a:buNone/>
            </a:pPr>
            <a:r>
              <a:rPr lang="en-US" sz="1200" b="0" i="0" dirty="0">
                <a:solidFill>
                  <a:schemeClr val="tx1"/>
                </a:solidFill>
                <a:effectLst/>
                <a:latin typeface="Calibri" panose="020F0502020204030204" pitchFamily="34" charset="0"/>
                <a:cs typeface="Calibri" panose="020F0502020204030204" pitchFamily="34" charset="0"/>
              </a:rPr>
              <a:t>Mrs. Jones explains to Roger that she was young once, too, and also couldn't afford the things she wanted. She confides that, like the teenage boy, she used to do some pretty shameful things, too. While they eat, she refrains from embarrassing Roger by not asking him anything else about his life; instead, she talks about her job in a hotel beauty shop, where she meets women with all different colors of hair.</a:t>
            </a:r>
          </a:p>
          <a:p>
            <a:pPr marL="114300" indent="0" algn="just">
              <a:buNone/>
            </a:pPr>
            <a:r>
              <a:rPr lang="en-US" sz="1200" b="0" i="0" dirty="0">
                <a:solidFill>
                  <a:schemeClr val="tx1"/>
                </a:solidFill>
                <a:effectLst/>
                <a:latin typeface="Calibri" panose="020F0502020204030204" pitchFamily="34" charset="0"/>
                <a:cs typeface="Calibri" panose="020F0502020204030204" pitchFamily="34" charset="0"/>
              </a:rPr>
              <a:t>At the end of the story, Mrs. Jones gives Roger ten dollars to buy the blue suede shoes and tells him not to steal her purse or anyone else's for that matter, as shoes purchased with stolen money cause more trouble than they're worth. When she leads him to the door and bids him good night, Roger wants to say something other than 'thank you, ma'am,' but nothing suitable comes to mind. As he turns to look at Mrs. Jones in the doorway, he can barely get the words, 'thank you,' out of his mouth before she shuts the door. According to Hughes, Roger never sees her again.</a:t>
            </a:r>
          </a:p>
          <a:p>
            <a:pPr marL="114300" indent="0" algn="just">
              <a:lnSpc>
                <a:spcPts val="1800"/>
              </a:lnSpc>
              <a:spcAft>
                <a:spcPts val="600"/>
              </a:spcAft>
              <a:buNone/>
            </a:pPr>
            <a:br>
              <a:rPr lang="en-US" sz="2800" i="0" dirty="0">
                <a:solidFill>
                  <a:srgbClr val="000000"/>
                </a:solidFill>
                <a:effectLst/>
                <a:latin typeface="Calibri" panose="020F0502020204030204" pitchFamily="34" charset="0"/>
                <a:cs typeface="Calibri" panose="020F0502020204030204" pitchFamily="34" charset="0"/>
              </a:rPr>
            </a:br>
            <a:endParaRPr lang="en-IN" sz="2800" dirty="0">
              <a:solidFill>
                <a:schemeClr val="tx1"/>
              </a:solidFill>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22625040-4FA0-42BA-9B95-A1B7A0EF139D}"/>
              </a:ext>
            </a:extLst>
          </p:cNvPr>
          <p:cNvPicPr preferRelativeResize="0"/>
          <p:nvPr/>
        </p:nvPicPr>
        <p:blipFill rotWithShape="1">
          <a:blip r:embed="rId2">
            <a:alphaModFix/>
          </a:blip>
          <a:srcRect/>
          <a:stretch/>
        </p:blipFill>
        <p:spPr>
          <a:xfrm>
            <a:off x="7433157" y="4531625"/>
            <a:ext cx="1232526" cy="611875"/>
          </a:xfrm>
          <a:prstGeom prst="rect">
            <a:avLst/>
          </a:prstGeom>
          <a:noFill/>
          <a:ln>
            <a:noFill/>
          </a:ln>
        </p:spPr>
      </p:pic>
    </p:spTree>
    <p:extLst>
      <p:ext uri="{BB962C8B-B14F-4D97-AF65-F5344CB8AC3E}">
        <p14:creationId xmlns:p14="http://schemas.microsoft.com/office/powerpoint/2010/main" val="695690165"/>
      </p:ext>
    </p:extLst>
  </p:cSld>
  <p:clrMapOvr>
    <a:masterClrMapping/>
  </p:clrMapOvr>
  <p:transition>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19641-33E5-45E3-8C8B-7B0DFE551115}"/>
              </a:ext>
            </a:extLst>
          </p:cNvPr>
          <p:cNvSpPr>
            <a:spLocks noGrp="1"/>
          </p:cNvSpPr>
          <p:nvPr>
            <p:ph type="title"/>
          </p:nvPr>
        </p:nvSpPr>
        <p:spPr>
          <a:xfrm>
            <a:off x="645042" y="445025"/>
            <a:ext cx="8187258" cy="572700"/>
          </a:xfrm>
        </p:spPr>
        <p:txBody>
          <a:bodyPr/>
          <a:lstStyle/>
          <a:p>
            <a:r>
              <a:rPr lang="en-US" sz="2400" b="1" dirty="0">
                <a:solidFill>
                  <a:srgbClr val="FF0000"/>
                </a:solidFill>
                <a:latin typeface="Open Sans"/>
              </a:rPr>
              <a:t>Page-58 (The stout woman)</a:t>
            </a:r>
            <a:br>
              <a:rPr lang="en-US" b="1" i="0" dirty="0">
                <a:solidFill>
                  <a:srgbClr val="40454D"/>
                </a:solidFill>
                <a:effectLst/>
                <a:latin typeface="Open Sans"/>
              </a:rPr>
            </a:br>
            <a:endParaRPr lang="en-IN" dirty="0"/>
          </a:p>
        </p:txBody>
      </p:sp>
      <p:sp>
        <p:nvSpPr>
          <p:cNvPr id="3" name="Text Placeholder 2">
            <a:extLst>
              <a:ext uri="{FF2B5EF4-FFF2-40B4-BE49-F238E27FC236}">
                <a16:creationId xmlns:a16="http://schemas.microsoft.com/office/drawing/2014/main" id="{1E20DA21-23AB-417D-A8CA-6CFC5BFB9958}"/>
              </a:ext>
            </a:extLst>
          </p:cNvPr>
          <p:cNvSpPr>
            <a:spLocks noGrp="1"/>
          </p:cNvSpPr>
          <p:nvPr>
            <p:ph type="body" idx="1"/>
          </p:nvPr>
        </p:nvSpPr>
        <p:spPr>
          <a:xfrm>
            <a:off x="56707" y="850605"/>
            <a:ext cx="8704521" cy="3678866"/>
          </a:xfrm>
        </p:spPr>
        <p:txBody>
          <a:bodyPr/>
          <a:lstStyle/>
          <a:p>
            <a:pPr algn="just">
              <a:buFont typeface="Wingdings" panose="05000000000000000000" pitchFamily="2" charset="2"/>
              <a:buChar char="q"/>
            </a:pPr>
            <a:r>
              <a:rPr lang="en-US" sz="1600" b="0" i="0" dirty="0">
                <a:solidFill>
                  <a:schemeClr val="tx1"/>
                </a:solidFill>
                <a:effectLst/>
                <a:latin typeface="Calibri" panose="020F0502020204030204" pitchFamily="34" charset="0"/>
                <a:cs typeface="Calibri" panose="020F0502020204030204" pitchFamily="34" charset="0"/>
              </a:rPr>
              <a:t>A strong woman</a:t>
            </a:r>
            <a:r>
              <a:rPr lang="en-US" sz="1600" dirty="0">
                <a:solidFill>
                  <a:schemeClr val="tx1"/>
                </a:solidFill>
                <a:latin typeface="Calibri" panose="020F0502020204030204" pitchFamily="34" charset="0"/>
                <a:cs typeface="Calibri" panose="020F0502020204030204" pitchFamily="34" charset="0"/>
              </a:rPr>
              <a:t> with a large purse</a:t>
            </a:r>
          </a:p>
          <a:p>
            <a:pPr algn="just">
              <a:buFont typeface="Wingdings" panose="05000000000000000000" pitchFamily="2" charset="2"/>
              <a:buChar char="q"/>
            </a:pPr>
            <a:r>
              <a:rPr lang="en-US" sz="1600" b="0" i="0" dirty="0">
                <a:solidFill>
                  <a:schemeClr val="tx1"/>
                </a:solidFill>
                <a:effectLst/>
                <a:latin typeface="Calibri" panose="020F0502020204030204" pitchFamily="34" charset="0"/>
                <a:cs typeface="Calibri" panose="020F0502020204030204" pitchFamily="34" charset="0"/>
              </a:rPr>
              <a:t>The woman</a:t>
            </a:r>
            <a:r>
              <a:rPr lang="en-US" sz="1600" dirty="0">
                <a:solidFill>
                  <a:schemeClr val="tx1"/>
                </a:solidFill>
                <a:latin typeface="Calibri" panose="020F0502020204030204" pitchFamily="34" charset="0"/>
                <a:cs typeface="Calibri" panose="020F0502020204030204" pitchFamily="34" charset="0"/>
              </a:rPr>
              <a:t>’s return at night</a:t>
            </a:r>
          </a:p>
          <a:p>
            <a:pPr algn="just">
              <a:buFont typeface="Wingdings" panose="05000000000000000000" pitchFamily="2" charset="2"/>
              <a:buChar char="q"/>
            </a:pPr>
            <a:r>
              <a:rPr lang="en-US" sz="1600" b="0" i="0" dirty="0">
                <a:solidFill>
                  <a:schemeClr val="tx1"/>
                </a:solidFill>
                <a:effectLst/>
                <a:latin typeface="Calibri" panose="020F0502020204030204" pitchFamily="34" charset="0"/>
                <a:cs typeface="Calibri" panose="020F0502020204030204" pitchFamily="34" charset="0"/>
              </a:rPr>
              <a:t>Attracting a pick pocket</a:t>
            </a:r>
          </a:p>
          <a:p>
            <a:pPr algn="just">
              <a:buFont typeface="Wingdings" panose="05000000000000000000" pitchFamily="2" charset="2"/>
              <a:buChar char="q"/>
            </a:pPr>
            <a:r>
              <a:rPr lang="en-US" sz="1600" dirty="0">
                <a:solidFill>
                  <a:schemeClr val="tx1"/>
                </a:solidFill>
                <a:latin typeface="Calibri" panose="020F0502020204030204" pitchFamily="34" charset="0"/>
                <a:cs typeface="Calibri" panose="020F0502020204030204" pitchFamily="34" charset="0"/>
              </a:rPr>
              <a:t>The boy gave a tug to the woman’s bag </a:t>
            </a:r>
          </a:p>
          <a:p>
            <a:pPr marL="114300" indent="0" algn="just">
              <a:buNone/>
            </a:pPr>
            <a:r>
              <a:rPr lang="en-US" sz="1600" dirty="0">
                <a:solidFill>
                  <a:schemeClr val="tx1"/>
                </a:solidFill>
                <a:latin typeface="Calibri" panose="020F0502020204030204" pitchFamily="34" charset="0"/>
                <a:cs typeface="Calibri" panose="020F0502020204030204" pitchFamily="34" charset="0"/>
              </a:rPr>
              <a:t>        and lost his balance resulting in his fall</a:t>
            </a:r>
          </a:p>
          <a:p>
            <a:pPr algn="just">
              <a:buFont typeface="Wingdings" panose="05000000000000000000" pitchFamily="2" charset="2"/>
              <a:buChar char="q"/>
            </a:pPr>
            <a:r>
              <a:rPr lang="en-US" sz="1600" b="0" i="0" dirty="0">
                <a:solidFill>
                  <a:schemeClr val="tx1"/>
                </a:solidFill>
                <a:effectLst/>
                <a:latin typeface="Calibri" panose="020F0502020204030204" pitchFamily="34" charset="0"/>
                <a:cs typeface="Calibri" panose="020F0502020204030204" pitchFamily="34" charset="0"/>
              </a:rPr>
              <a:t>The woman turned around and kicked him</a:t>
            </a:r>
          </a:p>
        </p:txBody>
      </p:sp>
      <p:pic>
        <p:nvPicPr>
          <p:cNvPr id="4" name="Google Shape;63;p2">
            <a:extLst>
              <a:ext uri="{FF2B5EF4-FFF2-40B4-BE49-F238E27FC236}">
                <a16:creationId xmlns:a16="http://schemas.microsoft.com/office/drawing/2014/main" id="{E74821C9-9234-445C-81D6-DE2C06B5BD54}"/>
              </a:ext>
            </a:extLst>
          </p:cNvPr>
          <p:cNvPicPr preferRelativeResize="0"/>
          <p:nvPr/>
        </p:nvPicPr>
        <p:blipFill rotWithShape="1">
          <a:blip r:embed="rId2">
            <a:alphaModFix/>
          </a:blip>
          <a:srcRect/>
          <a:stretch/>
        </p:blipFill>
        <p:spPr>
          <a:xfrm>
            <a:off x="5252484" y="308091"/>
            <a:ext cx="2594344" cy="611875"/>
          </a:xfrm>
          <a:prstGeom prst="rect">
            <a:avLst/>
          </a:prstGeom>
          <a:noFill/>
          <a:ln>
            <a:noFill/>
          </a:ln>
        </p:spPr>
      </p:pic>
      <p:pic>
        <p:nvPicPr>
          <p:cNvPr id="6" name="Picture 5">
            <a:extLst>
              <a:ext uri="{FF2B5EF4-FFF2-40B4-BE49-F238E27FC236}">
                <a16:creationId xmlns:a16="http://schemas.microsoft.com/office/drawing/2014/main" id="{7E1BECBE-B8AD-4A96-AE03-956D0750B206}"/>
              </a:ext>
            </a:extLst>
          </p:cNvPr>
          <p:cNvPicPr>
            <a:picLocks noChangeAspect="1"/>
          </p:cNvPicPr>
          <p:nvPr/>
        </p:nvPicPr>
        <p:blipFill>
          <a:blip r:embed="rId3"/>
          <a:stretch>
            <a:fillRect/>
          </a:stretch>
        </p:blipFill>
        <p:spPr>
          <a:xfrm>
            <a:off x="4129240" y="1017725"/>
            <a:ext cx="2246488" cy="1659467"/>
          </a:xfrm>
          <a:prstGeom prst="rect">
            <a:avLst/>
          </a:prstGeom>
        </p:spPr>
      </p:pic>
      <p:pic>
        <p:nvPicPr>
          <p:cNvPr id="8" name="Picture 7">
            <a:extLst>
              <a:ext uri="{FF2B5EF4-FFF2-40B4-BE49-F238E27FC236}">
                <a16:creationId xmlns:a16="http://schemas.microsoft.com/office/drawing/2014/main" id="{B4B6B432-5D1A-4504-B4BD-E7466091EFB4}"/>
              </a:ext>
            </a:extLst>
          </p:cNvPr>
          <p:cNvPicPr>
            <a:picLocks noChangeAspect="1"/>
          </p:cNvPicPr>
          <p:nvPr/>
        </p:nvPicPr>
        <p:blipFill>
          <a:blip r:embed="rId4"/>
          <a:stretch>
            <a:fillRect/>
          </a:stretch>
        </p:blipFill>
        <p:spPr>
          <a:xfrm>
            <a:off x="56707" y="2799644"/>
            <a:ext cx="3514725" cy="2343856"/>
          </a:xfrm>
          <a:prstGeom prst="rect">
            <a:avLst/>
          </a:prstGeom>
        </p:spPr>
      </p:pic>
      <p:pic>
        <p:nvPicPr>
          <p:cNvPr id="10" name="Picture 9">
            <a:extLst>
              <a:ext uri="{FF2B5EF4-FFF2-40B4-BE49-F238E27FC236}">
                <a16:creationId xmlns:a16="http://schemas.microsoft.com/office/drawing/2014/main" id="{5949E4C2-8BA0-485C-9CB2-0AA0CD793CE9}"/>
              </a:ext>
            </a:extLst>
          </p:cNvPr>
          <p:cNvPicPr>
            <a:picLocks noChangeAspect="1"/>
          </p:cNvPicPr>
          <p:nvPr/>
        </p:nvPicPr>
        <p:blipFill>
          <a:blip r:embed="rId5"/>
          <a:stretch>
            <a:fillRect/>
          </a:stretch>
        </p:blipFill>
        <p:spPr>
          <a:xfrm>
            <a:off x="6375728" y="1071832"/>
            <a:ext cx="2711565" cy="4071667"/>
          </a:xfrm>
          <a:prstGeom prst="rect">
            <a:avLst/>
          </a:prstGeom>
        </p:spPr>
      </p:pic>
      <p:pic>
        <p:nvPicPr>
          <p:cNvPr id="12" name="Picture 11">
            <a:extLst>
              <a:ext uri="{FF2B5EF4-FFF2-40B4-BE49-F238E27FC236}">
                <a16:creationId xmlns:a16="http://schemas.microsoft.com/office/drawing/2014/main" id="{3EF9F456-D63D-418E-B795-66D19D524D31}"/>
              </a:ext>
            </a:extLst>
          </p:cNvPr>
          <p:cNvPicPr>
            <a:picLocks noChangeAspect="1"/>
          </p:cNvPicPr>
          <p:nvPr/>
        </p:nvPicPr>
        <p:blipFill>
          <a:blip r:embed="rId6"/>
          <a:stretch>
            <a:fillRect/>
          </a:stretch>
        </p:blipFill>
        <p:spPr>
          <a:xfrm>
            <a:off x="3506447" y="2731300"/>
            <a:ext cx="2985723" cy="2381768"/>
          </a:xfrm>
          <a:prstGeom prst="rect">
            <a:avLst/>
          </a:prstGeom>
        </p:spPr>
      </p:pic>
    </p:spTree>
    <p:extLst>
      <p:ext uri="{BB962C8B-B14F-4D97-AF65-F5344CB8AC3E}">
        <p14:creationId xmlns:p14="http://schemas.microsoft.com/office/powerpoint/2010/main" val="803885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73720-40BA-44C8-B835-86026EA38BC1}"/>
              </a:ext>
            </a:extLst>
          </p:cNvPr>
          <p:cNvSpPr>
            <a:spLocks noGrp="1"/>
          </p:cNvSpPr>
          <p:nvPr>
            <p:ph type="title"/>
          </p:nvPr>
        </p:nvSpPr>
        <p:spPr/>
        <p:txBody>
          <a:bodyPr/>
          <a:lstStyle/>
          <a:p>
            <a:r>
              <a:rPr lang="en-US" dirty="0"/>
              <a:t>Page 59 (Conversation)</a:t>
            </a:r>
            <a:endParaRPr lang="en-IN" dirty="0"/>
          </a:p>
        </p:txBody>
      </p:sp>
      <p:sp>
        <p:nvSpPr>
          <p:cNvPr id="3" name="Text Placeholder 2">
            <a:extLst>
              <a:ext uri="{FF2B5EF4-FFF2-40B4-BE49-F238E27FC236}">
                <a16:creationId xmlns:a16="http://schemas.microsoft.com/office/drawing/2014/main" id="{74E1F607-9753-40AB-A8F6-1C6F88BC5442}"/>
              </a:ext>
            </a:extLst>
          </p:cNvPr>
          <p:cNvSpPr>
            <a:spLocks noGrp="1"/>
          </p:cNvSpPr>
          <p:nvPr>
            <p:ph type="body" idx="1"/>
          </p:nvPr>
        </p:nvSpPr>
        <p:spPr>
          <a:xfrm>
            <a:off x="311700" y="1017725"/>
            <a:ext cx="8258142" cy="3680750"/>
          </a:xfrm>
        </p:spPr>
        <p:txBody>
          <a:bodyPr/>
          <a:lstStyle/>
          <a:p>
            <a:pPr marL="114300" indent="0" algn="just">
              <a:buNone/>
            </a:pPr>
            <a:r>
              <a:rPr lang="en-US" sz="1600" dirty="0">
                <a:solidFill>
                  <a:schemeClr val="tx1"/>
                </a:solidFill>
                <a:latin typeface="Calibri" panose="020F0502020204030204" pitchFamily="34" charset="0"/>
                <a:cs typeface="Calibri" panose="020F0502020204030204" pitchFamily="34" charset="0"/>
              </a:rPr>
              <a:t>The woman ordering the boy to pick up her pocketbook</a:t>
            </a:r>
          </a:p>
          <a:p>
            <a:pPr marL="114300" indent="0" algn="just">
              <a:buNone/>
            </a:pPr>
            <a:r>
              <a:rPr lang="en-US" sz="1600" dirty="0">
                <a:solidFill>
                  <a:schemeClr val="tx1"/>
                </a:solidFill>
                <a:latin typeface="Calibri" panose="020F0502020204030204" pitchFamily="34" charset="0"/>
                <a:cs typeface="Calibri" panose="020F0502020204030204" pitchFamily="34" charset="0"/>
              </a:rPr>
              <a:t>The boy didn’t answer why he wanted to steal the purse</a:t>
            </a:r>
          </a:p>
          <a:p>
            <a:pPr marL="114300" indent="0" algn="just">
              <a:buNone/>
            </a:pPr>
            <a:r>
              <a:rPr lang="en-US" sz="1600" dirty="0">
                <a:solidFill>
                  <a:schemeClr val="tx1"/>
                </a:solidFill>
                <a:latin typeface="Calibri" panose="020F0502020204030204" pitchFamily="34" charset="0"/>
                <a:cs typeface="Calibri" panose="020F0502020204030204" pitchFamily="34" charset="0"/>
              </a:rPr>
              <a:t>She didn’t turn her loose</a:t>
            </a:r>
          </a:p>
          <a:p>
            <a:pPr marL="114300" indent="0" algn="just">
              <a:buNone/>
            </a:pPr>
            <a:r>
              <a:rPr lang="en-US" sz="1600" dirty="0">
                <a:solidFill>
                  <a:schemeClr val="tx1"/>
                </a:solidFill>
                <a:latin typeface="Calibri" panose="020F0502020204030204" pitchFamily="34" charset="0"/>
                <a:cs typeface="Calibri" panose="020F0502020204030204" pitchFamily="34" charset="0"/>
              </a:rPr>
              <a:t>The boy begged for forgiveness</a:t>
            </a:r>
          </a:p>
          <a:p>
            <a:pPr marL="114300" indent="0" algn="just">
              <a:buNone/>
            </a:pPr>
            <a:r>
              <a:rPr lang="en-US" sz="1600" dirty="0">
                <a:solidFill>
                  <a:schemeClr val="tx1"/>
                </a:solidFill>
                <a:latin typeface="Calibri" panose="020F0502020204030204" pitchFamily="34" charset="0"/>
                <a:cs typeface="Calibri" panose="020F0502020204030204" pitchFamily="34" charset="0"/>
              </a:rPr>
              <a:t>The boy’s face was dirty, no one to take care of him</a:t>
            </a:r>
          </a:p>
          <a:p>
            <a:pPr marL="114300" indent="0" algn="just">
              <a:buNone/>
            </a:pPr>
            <a:r>
              <a:rPr lang="en-US" sz="1600" dirty="0">
                <a:solidFill>
                  <a:schemeClr val="tx1"/>
                </a:solidFill>
                <a:latin typeface="Calibri" panose="020F0502020204030204" pitchFamily="34" charset="0"/>
                <a:cs typeface="Calibri" panose="020F0502020204030204" pitchFamily="34" charset="0"/>
              </a:rPr>
              <a:t>He was frail wearing tennis shoes and blue jeans</a:t>
            </a:r>
            <a:endParaRPr lang="en-IN" sz="1600" dirty="0">
              <a:solidFill>
                <a:schemeClr val="tx1"/>
              </a:solidFill>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14C551E8-55CD-4F30-AA82-445B8A6ACFBC}"/>
              </a:ext>
            </a:extLst>
          </p:cNvPr>
          <p:cNvPicPr preferRelativeResize="0"/>
          <p:nvPr/>
        </p:nvPicPr>
        <p:blipFill rotWithShape="1">
          <a:blip r:embed="rId2">
            <a:alphaModFix/>
          </a:blip>
          <a:srcRect/>
          <a:stretch/>
        </p:blipFill>
        <p:spPr>
          <a:xfrm>
            <a:off x="5975498" y="245819"/>
            <a:ext cx="2594344" cy="611875"/>
          </a:xfrm>
          <a:prstGeom prst="rect">
            <a:avLst/>
          </a:prstGeom>
          <a:noFill/>
          <a:ln>
            <a:noFill/>
          </a:ln>
        </p:spPr>
      </p:pic>
      <p:pic>
        <p:nvPicPr>
          <p:cNvPr id="6" name="Picture 5">
            <a:extLst>
              <a:ext uri="{FF2B5EF4-FFF2-40B4-BE49-F238E27FC236}">
                <a16:creationId xmlns:a16="http://schemas.microsoft.com/office/drawing/2014/main" id="{7938AD57-6A20-4BB0-95F8-B7037D3F2EC0}"/>
              </a:ext>
            </a:extLst>
          </p:cNvPr>
          <p:cNvPicPr>
            <a:picLocks noChangeAspect="1"/>
          </p:cNvPicPr>
          <p:nvPr/>
        </p:nvPicPr>
        <p:blipFill>
          <a:blip r:embed="rId3"/>
          <a:stretch>
            <a:fillRect/>
          </a:stretch>
        </p:blipFill>
        <p:spPr>
          <a:xfrm>
            <a:off x="5337543" y="857694"/>
            <a:ext cx="3753576" cy="2000406"/>
          </a:xfrm>
          <a:prstGeom prst="rect">
            <a:avLst/>
          </a:prstGeom>
        </p:spPr>
      </p:pic>
      <p:pic>
        <p:nvPicPr>
          <p:cNvPr id="8" name="Picture 7">
            <a:extLst>
              <a:ext uri="{FF2B5EF4-FFF2-40B4-BE49-F238E27FC236}">
                <a16:creationId xmlns:a16="http://schemas.microsoft.com/office/drawing/2014/main" id="{2025AE2D-E6C2-41CB-B38E-4255D2C07FD1}"/>
              </a:ext>
            </a:extLst>
          </p:cNvPr>
          <p:cNvPicPr>
            <a:picLocks noChangeAspect="1"/>
          </p:cNvPicPr>
          <p:nvPr/>
        </p:nvPicPr>
        <p:blipFill>
          <a:blip r:embed="rId4"/>
          <a:stretch>
            <a:fillRect/>
          </a:stretch>
        </p:blipFill>
        <p:spPr>
          <a:xfrm>
            <a:off x="4563126" y="2560717"/>
            <a:ext cx="17748" cy="22066"/>
          </a:xfrm>
          <a:prstGeom prst="rect">
            <a:avLst/>
          </a:prstGeom>
        </p:spPr>
      </p:pic>
      <p:pic>
        <p:nvPicPr>
          <p:cNvPr id="10" name="Picture 9">
            <a:extLst>
              <a:ext uri="{FF2B5EF4-FFF2-40B4-BE49-F238E27FC236}">
                <a16:creationId xmlns:a16="http://schemas.microsoft.com/office/drawing/2014/main" id="{651F0302-BEBF-4396-B383-F90F7F40B32F}"/>
              </a:ext>
            </a:extLst>
          </p:cNvPr>
          <p:cNvPicPr>
            <a:picLocks noChangeAspect="1"/>
          </p:cNvPicPr>
          <p:nvPr/>
        </p:nvPicPr>
        <p:blipFill>
          <a:blip r:embed="rId4"/>
          <a:stretch>
            <a:fillRect/>
          </a:stretch>
        </p:blipFill>
        <p:spPr>
          <a:xfrm flipH="1">
            <a:off x="99235" y="2858100"/>
            <a:ext cx="2174345" cy="2000406"/>
          </a:xfrm>
          <a:prstGeom prst="rect">
            <a:avLst/>
          </a:prstGeom>
        </p:spPr>
      </p:pic>
      <p:pic>
        <p:nvPicPr>
          <p:cNvPr id="12" name="Picture 11">
            <a:extLst>
              <a:ext uri="{FF2B5EF4-FFF2-40B4-BE49-F238E27FC236}">
                <a16:creationId xmlns:a16="http://schemas.microsoft.com/office/drawing/2014/main" id="{03CF1039-D379-4622-AE48-A9D37C98FCD5}"/>
              </a:ext>
            </a:extLst>
          </p:cNvPr>
          <p:cNvPicPr>
            <a:picLocks noChangeAspect="1"/>
          </p:cNvPicPr>
          <p:nvPr/>
        </p:nvPicPr>
        <p:blipFill>
          <a:blip r:embed="rId5"/>
          <a:stretch>
            <a:fillRect/>
          </a:stretch>
        </p:blipFill>
        <p:spPr>
          <a:xfrm>
            <a:off x="2386808" y="2990496"/>
            <a:ext cx="3053437" cy="2153004"/>
          </a:xfrm>
          <a:prstGeom prst="rect">
            <a:avLst/>
          </a:prstGeom>
        </p:spPr>
      </p:pic>
      <p:pic>
        <p:nvPicPr>
          <p:cNvPr id="14" name="Picture 13">
            <a:extLst>
              <a:ext uri="{FF2B5EF4-FFF2-40B4-BE49-F238E27FC236}">
                <a16:creationId xmlns:a16="http://schemas.microsoft.com/office/drawing/2014/main" id="{F1A318DE-6904-465B-9879-229F1E2C8C89}"/>
              </a:ext>
            </a:extLst>
          </p:cNvPr>
          <p:cNvPicPr>
            <a:picLocks noChangeAspect="1"/>
          </p:cNvPicPr>
          <p:nvPr/>
        </p:nvPicPr>
        <p:blipFill>
          <a:blip r:embed="rId6"/>
          <a:stretch>
            <a:fillRect/>
          </a:stretch>
        </p:blipFill>
        <p:spPr>
          <a:xfrm>
            <a:off x="5503855" y="2990496"/>
            <a:ext cx="3640145" cy="2130938"/>
          </a:xfrm>
          <a:prstGeom prst="rect">
            <a:avLst/>
          </a:prstGeom>
        </p:spPr>
      </p:pic>
    </p:spTree>
    <p:extLst>
      <p:ext uri="{BB962C8B-B14F-4D97-AF65-F5344CB8AC3E}">
        <p14:creationId xmlns:p14="http://schemas.microsoft.com/office/powerpoint/2010/main" val="3885402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7E47-C375-47BE-8A24-F331719B77AB}"/>
              </a:ext>
            </a:extLst>
          </p:cNvPr>
          <p:cNvSpPr>
            <a:spLocks noGrp="1"/>
          </p:cNvSpPr>
          <p:nvPr>
            <p:ph type="title"/>
          </p:nvPr>
        </p:nvSpPr>
        <p:spPr/>
        <p:txBody>
          <a:bodyPr/>
          <a:lstStyle/>
          <a:p>
            <a:r>
              <a:rPr lang="en-US" sz="2400" b="1" dirty="0">
                <a:solidFill>
                  <a:srgbClr val="FF0000"/>
                </a:solidFill>
                <a:latin typeface="Calibri" panose="020F0502020204030204" pitchFamily="34" charset="0"/>
                <a:cs typeface="Calibri" panose="020F0502020204030204" pitchFamily="34" charset="0"/>
              </a:rPr>
              <a:t>VOCABULARY</a:t>
            </a:r>
            <a:endParaRPr lang="en-IN" sz="2400" b="1" dirty="0">
              <a:solidFill>
                <a:srgbClr val="FF0000"/>
              </a:solidFill>
              <a:latin typeface="Calibri" panose="020F0502020204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id="{8E73FA3A-AA14-4074-9A3E-FFF86238A977}"/>
              </a:ext>
            </a:extLst>
          </p:cNvPr>
          <p:cNvSpPr>
            <a:spLocks noGrp="1"/>
          </p:cNvSpPr>
          <p:nvPr>
            <p:ph type="body" idx="1"/>
          </p:nvPr>
        </p:nvSpPr>
        <p:spPr>
          <a:xfrm>
            <a:off x="311700" y="815163"/>
            <a:ext cx="8832300" cy="3827721"/>
          </a:xfrm>
        </p:spPr>
        <p:txBody>
          <a:bodyPr/>
          <a:lstStyle/>
          <a:p>
            <a:pPr marL="596900" lvl="1" indent="0">
              <a:buNone/>
            </a:pPr>
            <a:endParaRPr lang="en-US" sz="1200" b="0" i="0" dirty="0">
              <a:solidFill>
                <a:schemeClr val="tx1"/>
              </a:solidFill>
              <a:effectLst/>
              <a:latin typeface="Calibri" panose="020F0502020204030204" pitchFamily="34" charset="0"/>
              <a:cs typeface="Calibri" panose="020F0502020204030204" pitchFamily="34" charset="0"/>
            </a:endParaRPr>
          </a:p>
          <a:p>
            <a:pPr algn="l"/>
            <a:r>
              <a:rPr lang="en-US" sz="1600" b="0" i="0" dirty="0">
                <a:solidFill>
                  <a:schemeClr val="tx1"/>
                </a:solidFill>
                <a:effectLst/>
                <a:latin typeface="Calibri" panose="020F0502020204030204" pitchFamily="34" charset="0"/>
                <a:cs typeface="Calibri" panose="020F0502020204030204" pitchFamily="34" charset="0"/>
              </a:rPr>
              <a:t>A sitter-a person’s backside</a:t>
            </a:r>
          </a:p>
          <a:p>
            <a:pPr algn="l"/>
            <a:r>
              <a:rPr lang="en-IN" sz="1600" b="0" i="0" dirty="0" err="1">
                <a:solidFill>
                  <a:schemeClr val="tx1"/>
                </a:solidFill>
                <a:effectLst/>
                <a:latin typeface="Calibri" panose="020F0502020204030204" pitchFamily="34" charset="0"/>
                <a:cs typeface="Calibri" panose="020F0502020204030204" pitchFamily="34" charset="0"/>
              </a:rPr>
              <a:t>Ain’t</a:t>
            </a:r>
            <a:r>
              <a:rPr lang="en-IN" sz="1600" b="0" i="0" dirty="0">
                <a:solidFill>
                  <a:schemeClr val="tx1"/>
                </a:solidFill>
                <a:effectLst/>
                <a:latin typeface="Calibri" panose="020F0502020204030204" pitchFamily="34" charset="0"/>
                <a:cs typeface="Calibri" panose="020F0502020204030204" pitchFamily="34" charset="0"/>
              </a:rPr>
              <a:t>-aren’t</a:t>
            </a:r>
          </a:p>
          <a:p>
            <a:pPr algn="l"/>
            <a:r>
              <a:rPr lang="en-IN" sz="1600" dirty="0">
                <a:solidFill>
                  <a:schemeClr val="tx1"/>
                </a:solidFill>
                <a:latin typeface="Calibri" panose="020F0502020204030204" pitchFamily="34" charset="0"/>
                <a:cs typeface="Calibri" panose="020F0502020204030204" pitchFamily="34" charset="0"/>
              </a:rPr>
              <a:t>I got a great mind to- I have a strong urge to</a:t>
            </a:r>
          </a:p>
          <a:p>
            <a:pPr algn="l"/>
            <a:r>
              <a:rPr lang="en-IN" sz="1600" dirty="0">
                <a:solidFill>
                  <a:schemeClr val="tx1"/>
                </a:solidFill>
                <a:latin typeface="Calibri" panose="020F0502020204030204" pitchFamily="34" charset="0"/>
                <a:cs typeface="Calibri" panose="020F0502020204030204" pitchFamily="34" charset="0"/>
              </a:rPr>
              <a:t>Frail-weak, thin</a:t>
            </a:r>
            <a:endParaRPr lang="en-US" sz="1600" dirty="0">
              <a:solidFill>
                <a:schemeClr val="tx1"/>
              </a:solidFill>
              <a:latin typeface="Calibri" panose="020F0502020204030204" pitchFamily="34" charset="0"/>
              <a:cs typeface="Calibri" panose="020F0502020204030204" pitchFamily="34" charset="0"/>
            </a:endParaRPr>
          </a:p>
          <a:p>
            <a:pPr algn="l"/>
            <a:endParaRPr lang="en-US" sz="1600" b="0" i="0" dirty="0">
              <a:solidFill>
                <a:schemeClr val="tx1"/>
              </a:solidFill>
              <a:effectLst/>
              <a:latin typeface="Calibri" panose="020F0502020204030204" pitchFamily="34" charset="0"/>
              <a:cs typeface="Calibri" panose="020F0502020204030204" pitchFamily="34" charset="0"/>
            </a:endParaRPr>
          </a:p>
          <a:p>
            <a:endParaRPr lang="en-US" sz="1600" dirty="0">
              <a:solidFill>
                <a:schemeClr val="tx1"/>
              </a:solidFill>
              <a:latin typeface="Calibri" panose="020F0502020204030204" pitchFamily="34" charset="0"/>
              <a:cs typeface="Calibri" panose="020F0502020204030204" pitchFamily="34" charset="0"/>
            </a:endParaRPr>
          </a:p>
          <a:p>
            <a:pPr marL="114300" indent="0">
              <a:buNone/>
            </a:pPr>
            <a:endParaRPr lang="en-US" sz="1600" dirty="0">
              <a:solidFill>
                <a:schemeClr val="tx1"/>
              </a:solidFill>
              <a:latin typeface="Calibri" panose="020F0502020204030204" pitchFamily="34" charset="0"/>
              <a:cs typeface="Calibri" panose="020F0502020204030204" pitchFamily="34" charset="0"/>
            </a:endParaRPr>
          </a:p>
          <a:p>
            <a:pPr marL="114300" indent="0">
              <a:buNone/>
            </a:pPr>
            <a:r>
              <a:rPr lang="en-US" sz="1600" b="1" dirty="0">
                <a:solidFill>
                  <a:schemeClr val="tx1"/>
                </a:solidFill>
                <a:latin typeface="Calibri" panose="020F0502020204030204" pitchFamily="34" charset="0"/>
                <a:cs typeface="Calibri" panose="020F0502020204030204" pitchFamily="34" charset="0"/>
              </a:rPr>
              <a:t>Home Assignment: </a:t>
            </a:r>
          </a:p>
          <a:p>
            <a:pPr>
              <a:buAutoNum type="arabicPeriod"/>
            </a:pPr>
            <a:r>
              <a:rPr lang="en-IN" dirty="0">
                <a:solidFill>
                  <a:srgbClr val="000000"/>
                </a:solidFill>
                <a:latin typeface="Arial" panose="020B0604020202020204" pitchFamily="34" charset="0"/>
                <a:cs typeface="Calibri" panose="020F0502020204030204" pitchFamily="34" charset="0"/>
              </a:rPr>
              <a:t>Narrate the incident the woman faced while </a:t>
            </a:r>
            <a:r>
              <a:rPr lang="en-IN">
                <a:solidFill>
                  <a:srgbClr val="000000"/>
                </a:solidFill>
                <a:latin typeface="Arial" panose="020B0604020202020204" pitchFamily="34" charset="0"/>
                <a:cs typeface="Calibri" panose="020F0502020204030204" pitchFamily="34" charset="0"/>
              </a:rPr>
              <a:t>returning home</a:t>
            </a:r>
            <a:endParaRPr lang="en-IN" sz="1600" dirty="0">
              <a:solidFill>
                <a:schemeClr val="tx1"/>
              </a:solidFill>
              <a:latin typeface="Calibri" panose="020F0502020204030204" pitchFamily="34" charset="0"/>
              <a:cs typeface="Calibri" panose="020F0502020204030204" pitchFamily="34" charset="0"/>
            </a:endParaRPr>
          </a:p>
          <a:p>
            <a:pPr marL="114300" indent="0">
              <a:buNone/>
            </a:pPr>
            <a:endParaRPr lang="en-IN" sz="1400" dirty="0">
              <a:solidFill>
                <a:schemeClr val="tx1"/>
              </a:solidFill>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DD5B8F1F-A043-406F-9994-9F7107AEB910}"/>
              </a:ext>
            </a:extLst>
          </p:cNvPr>
          <p:cNvPicPr preferRelativeResize="0"/>
          <p:nvPr/>
        </p:nvPicPr>
        <p:blipFill rotWithShape="1">
          <a:blip r:embed="rId2">
            <a:alphaModFix/>
          </a:blip>
          <a:srcRect/>
          <a:stretch/>
        </p:blipFill>
        <p:spPr>
          <a:xfrm>
            <a:off x="7787575" y="4378875"/>
            <a:ext cx="1232526" cy="611875"/>
          </a:xfrm>
          <a:prstGeom prst="rect">
            <a:avLst/>
          </a:prstGeom>
          <a:noFill/>
          <a:ln>
            <a:noFill/>
          </a:ln>
        </p:spPr>
      </p:pic>
    </p:spTree>
    <p:extLst>
      <p:ext uri="{BB962C8B-B14F-4D97-AF65-F5344CB8AC3E}">
        <p14:creationId xmlns:p14="http://schemas.microsoft.com/office/powerpoint/2010/main" val="1540070460"/>
      </p:ext>
    </p:extLst>
  </p:cSld>
  <p:clrMapOvr>
    <a:masterClrMapping/>
  </p:clrMapOvr>
  <p:transition>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4"/>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 YOU</a:t>
            </a:r>
            <a:endParaRPr sz="4000" b="1" i="0" u="none" strike="noStrike" cap="none"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Tree>
  </p:cSld>
  <p:clrMapOvr>
    <a:masterClrMapping/>
  </p:clrMapOvr>
  <p:transition>
    <p:wheel/>
  </p:transition>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1359</TotalTime>
  <Words>890</Words>
  <Application>Microsoft Office PowerPoint</Application>
  <PresentationFormat>On-screen Show (16:9)</PresentationFormat>
  <Paragraphs>61</Paragraphs>
  <Slides>8</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Open Sans</vt:lpstr>
      <vt:lpstr>Roboto</vt:lpstr>
      <vt:lpstr>Symbol</vt:lpstr>
      <vt:lpstr>Wingdings</vt:lpstr>
      <vt:lpstr>Simple Light</vt:lpstr>
      <vt:lpstr>PowerPoint Presentation</vt:lpstr>
      <vt:lpstr>PowerPoint Presentation</vt:lpstr>
      <vt:lpstr>PowerPoint Presentation</vt:lpstr>
      <vt:lpstr>THEME OF THE STORY</vt:lpstr>
      <vt:lpstr>Page-58 (The stout woman) </vt:lpstr>
      <vt:lpstr>Page 59 (Conversation)</vt:lpstr>
      <vt:lpstr>VOCABULARY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SATYAJIT MOHAPATRA</cp:lastModifiedBy>
  <cp:revision>232</cp:revision>
  <dcterms:modified xsi:type="dcterms:W3CDTF">2021-08-17T05:49:23Z</dcterms:modified>
</cp:coreProperties>
</file>