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56" r:id="rId5"/>
    <p:sldId id="259" r:id="rId6"/>
    <p:sldId id="260" r:id="rId7"/>
    <p:sldId id="261" r:id="rId8"/>
    <p:sldId id="25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commentAuthors" Target="commentAuthors.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7"/>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600" lvl="0" indent="-457200" algn="l">
              <a:lnSpc>
                <a:spcPct val="115000"/>
              </a:lnSpc>
              <a:spcBef>
                <a:spcPts val="0"/>
              </a:spcBef>
              <a:spcAft>
                <a:spcPts val="0"/>
              </a:spcAft>
              <a:buSzPts val="1800"/>
              <a:buChar char="●"/>
              <a:defRPr/>
            </a:lvl1pPr>
            <a:lvl2pPr marL="1219200" lvl="1" indent="-423545" algn="l">
              <a:lnSpc>
                <a:spcPct val="115000"/>
              </a:lnSpc>
              <a:spcBef>
                <a:spcPct val="427000"/>
              </a:spcBef>
              <a:spcAft>
                <a:spcPts val="0"/>
              </a:spcAft>
              <a:buSzPts val="1400"/>
              <a:buChar char="○"/>
              <a:defRPr/>
            </a:lvl2pPr>
            <a:lvl3pPr marL="1828800" lvl="2" indent="-423545" algn="l">
              <a:lnSpc>
                <a:spcPct val="115000"/>
              </a:lnSpc>
              <a:spcBef>
                <a:spcPct val="427000"/>
              </a:spcBef>
              <a:spcAft>
                <a:spcPts val="0"/>
              </a:spcAft>
              <a:buSzPts val="1400"/>
              <a:buChar char="■"/>
              <a:defRPr/>
            </a:lvl3pPr>
            <a:lvl4pPr marL="2438400" lvl="3" indent="-423545" algn="l">
              <a:lnSpc>
                <a:spcPct val="115000"/>
              </a:lnSpc>
              <a:spcBef>
                <a:spcPct val="427000"/>
              </a:spcBef>
              <a:spcAft>
                <a:spcPts val="0"/>
              </a:spcAft>
              <a:buSzPts val="1400"/>
              <a:buChar char="●"/>
              <a:defRPr/>
            </a:lvl4pPr>
            <a:lvl5pPr marL="3048000" lvl="4" indent="-423545" algn="l">
              <a:lnSpc>
                <a:spcPct val="115000"/>
              </a:lnSpc>
              <a:spcBef>
                <a:spcPct val="427000"/>
              </a:spcBef>
              <a:spcAft>
                <a:spcPts val="0"/>
              </a:spcAft>
              <a:buSzPts val="1400"/>
              <a:buChar char="○"/>
              <a:defRPr/>
            </a:lvl5pPr>
            <a:lvl6pPr marL="3657600" lvl="5" indent="-423545" algn="l">
              <a:lnSpc>
                <a:spcPct val="115000"/>
              </a:lnSpc>
              <a:spcBef>
                <a:spcPct val="427000"/>
              </a:spcBef>
              <a:spcAft>
                <a:spcPts val="0"/>
              </a:spcAft>
              <a:buSzPts val="1400"/>
              <a:buChar char="■"/>
              <a:defRPr/>
            </a:lvl6pPr>
            <a:lvl7pPr marL="4267200" lvl="6" indent="-423545" algn="l">
              <a:lnSpc>
                <a:spcPct val="115000"/>
              </a:lnSpc>
              <a:spcBef>
                <a:spcPct val="427000"/>
              </a:spcBef>
              <a:spcAft>
                <a:spcPts val="0"/>
              </a:spcAft>
              <a:buSzPts val="1400"/>
              <a:buChar char="●"/>
              <a:defRPr/>
            </a:lvl7pPr>
            <a:lvl8pPr marL="4876800" lvl="7" indent="-423545" algn="l">
              <a:lnSpc>
                <a:spcPct val="115000"/>
              </a:lnSpc>
              <a:spcBef>
                <a:spcPct val="427000"/>
              </a:spcBef>
              <a:spcAft>
                <a:spcPts val="0"/>
              </a:spcAft>
              <a:buSzPts val="1400"/>
              <a:buChar char="○"/>
              <a:defRPr/>
            </a:lvl8pPr>
            <a:lvl9pPr marL="5486400" lvl="8" indent="-423545" algn="l">
              <a:lnSpc>
                <a:spcPct val="115000"/>
              </a:lnSpc>
              <a:spcBef>
                <a:spcPct val="427000"/>
              </a:spcBef>
              <a:spcAft>
                <a:spcPts val="1600"/>
              </a:spcAft>
              <a:buSzPts val="1400"/>
              <a:buChar char="■"/>
              <a:defRPr/>
            </a:lvl9pPr>
          </a:lstStyle>
          <a:p/>
        </p:txBody>
      </p:sp>
      <p:sp>
        <p:nvSpPr>
          <p:cNvPr id="16" name="Google Shape;16;p7"/>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5079384"/>
            <a:ext cx="12192000" cy="1821147"/>
          </a:xfrm>
          <a:prstGeom prst="rect">
            <a:avLst/>
          </a:prstGeom>
          <a:noFill/>
          <a:ln>
            <a:noFill/>
          </a:ln>
        </p:spPr>
      </p:pic>
      <p:pic>
        <p:nvPicPr>
          <p:cNvPr id="55" name="Google Shape;55;p1"/>
          <p:cNvPicPr preferRelativeResize="0"/>
          <p:nvPr/>
        </p:nvPicPr>
        <p:blipFill rotWithShape="1">
          <a:blip r:embed="rId2"/>
          <a:srcRect/>
          <a:stretch>
            <a:fillRect/>
          </a:stretch>
        </p:blipFill>
        <p:spPr>
          <a:xfrm>
            <a:off x="296900" y="285633"/>
            <a:ext cx="2104535" cy="1044767"/>
          </a:xfrm>
          <a:prstGeom prst="rect">
            <a:avLst/>
          </a:prstGeom>
          <a:noFill/>
          <a:ln>
            <a:noFill/>
          </a:ln>
        </p:spPr>
      </p:pic>
      <p:sp>
        <p:nvSpPr>
          <p:cNvPr id="56" name="Google Shape;56;p1"/>
          <p:cNvSpPr txBox="1"/>
          <p:nvPr/>
        </p:nvSpPr>
        <p:spPr>
          <a:xfrm>
            <a:off x="2774315" y="681990"/>
            <a:ext cx="4685030" cy="2049780"/>
          </a:xfrm>
          <a:prstGeom prst="rect">
            <a:avLst/>
          </a:prstGeom>
          <a:noFill/>
          <a:ln>
            <a:noFill/>
          </a:ln>
        </p:spPr>
        <p:txBody>
          <a:bodyPr spcFirstLastPara="1" wrap="square" lIns="121900" tIns="121900" rIns="121900" bIns="121900"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4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4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rPr>
              <a:t>REVISION-</a:t>
            </a:r>
            <a:r>
              <a:rPr lang="en-IN" altLang="en-US" sz="4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rPr>
              <a:t>5</a:t>
            </a:r>
            <a:endParaRPr lang="en-GB" sz="4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335"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a:t>
            </a:r>
            <a:endParaRPr lang="en-US" sz="3335" b="0"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7832367" y="131167"/>
            <a:ext cx="4234800" cy="1690000"/>
          </a:xfrm>
          <a:prstGeom prst="rect">
            <a:avLst/>
          </a:prstGeom>
          <a:no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865"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3472169" y="2528554"/>
            <a:ext cx="7253807" cy="1031965"/>
          </a:xfrm>
          <a:prstGeom prst="rect">
            <a:avLst/>
          </a:prstGeom>
          <a:no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sz="2400" b="1" dirty="0"/>
              <a:t>:</a:t>
            </a:r>
            <a:r>
              <a:rPr lang="en-IN" altLang="en-GB" sz="2400" b="1" dirty="0"/>
              <a:t> Unseen Passage</a:t>
            </a:r>
            <a:endParaRPr lang="en-IN" altLang="en-GB" sz="2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287780" y="499745"/>
            <a:ext cx="10515600" cy="1325563"/>
          </a:xfrm>
        </p:spPr>
        <p:txBody>
          <a:bodyPr>
            <a:normAutofit fontScale="90000"/>
          </a:bodyPr>
          <a:p>
            <a:r>
              <a:rPr lang="en-US">
                <a:solidFill>
                  <a:srgbClr val="FF0000"/>
                </a:solidFill>
              </a:rPr>
              <a:t>Read the following passage and answer the questions that follow: </a:t>
            </a:r>
            <a:endParaRPr lang="en-US">
              <a:solidFill>
                <a:srgbClr val="FF0000"/>
              </a:solidFill>
            </a:endParaRPr>
          </a:p>
        </p:txBody>
      </p:sp>
      <p:sp>
        <p:nvSpPr>
          <p:cNvPr id="9" name="Content Placeholder 8"/>
          <p:cNvSpPr/>
          <p:nvPr>
            <p:ph idx="1"/>
          </p:nvPr>
        </p:nvSpPr>
        <p:spPr/>
        <p:txBody>
          <a:bodyPr>
            <a:normAutofit lnSpcReduction="10000"/>
          </a:bodyPr>
          <a:p>
            <a:pPr marL="0" indent="0">
              <a:buNone/>
            </a:pPr>
            <a:r>
              <a:rPr lang="en-US"/>
              <a:t>One of the greatest mysteries of bird life is travelling. Every year during autumn and early winter birds travel from northern regions of Asia, Europe and America to the southern warmer lands. They make the return journey again during spring and early summer. They are punctual unless they are delayed by bad weather. They face many dangers and hardships while travelling long distances through the air, over hills, forests, plains and large stretches of water. Sometimes sudden storms arise and drive them far out of course. Often they are blown right out to sea and are drowned in the wild waves. At night bright lights attract and confuse the birds. They cannot fly at their fastest. The migration speed is usually from 48 to 64 km an hour and rarely exceeds 80.</a:t>
            </a:r>
            <a:endParaRPr lang="en-US"/>
          </a:p>
        </p:txBody>
      </p:sp>
      <p:pic>
        <p:nvPicPr>
          <p:cNvPr id="77" name="Google Shape;77;p4"/>
          <p:cNvPicPr preferRelativeResize="0"/>
          <p:nvPr/>
        </p:nvPicPr>
        <p:blipFill rotWithShape="1">
          <a:blip r:embed="rId1"/>
          <a:srcRect/>
          <a:stretch>
            <a:fillRect/>
          </a:stretch>
        </p:blipFill>
        <p:spPr>
          <a:xfrm>
            <a:off x="167640" y="175260"/>
            <a:ext cx="996315" cy="63055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93140" y="737235"/>
            <a:ext cx="10515600" cy="1325563"/>
          </a:xfrm>
        </p:spPr>
        <p:txBody>
          <a:bodyPr/>
          <a:p>
            <a:r>
              <a:rPr lang="en-US">
                <a:solidFill>
                  <a:srgbClr val="FF0000"/>
                </a:solidFill>
              </a:rPr>
              <a:t>Answer the following questions:</a:t>
            </a:r>
            <a:endParaRPr lang="en-US">
              <a:solidFill>
                <a:srgbClr val="FF0000"/>
              </a:solidFill>
            </a:endParaRPr>
          </a:p>
        </p:txBody>
      </p:sp>
      <p:sp>
        <p:nvSpPr>
          <p:cNvPr id="3" name="Content Placeholder 2"/>
          <p:cNvSpPr>
            <a:spLocks noGrp="1"/>
          </p:cNvSpPr>
          <p:nvPr>
            <p:ph idx="1"/>
          </p:nvPr>
        </p:nvSpPr>
        <p:spPr/>
        <p:txBody>
          <a:bodyPr>
            <a:normAutofit lnSpcReduction="10000"/>
          </a:bodyPr>
          <a:p>
            <a:pPr marL="0" indent="0">
              <a:buNone/>
            </a:pPr>
            <a:r>
              <a:rPr lang="en-IN" altLang="en-US"/>
              <a:t>1.  When do the birds travel from northern regions to southern warmer lands and why?</a:t>
            </a:r>
            <a:endParaRPr lang="en-IN" altLang="en-US"/>
          </a:p>
          <a:p>
            <a:pPr marL="0" indent="0">
              <a:buNone/>
            </a:pPr>
            <a:r>
              <a:rPr lang="en-IN" altLang="en-US"/>
              <a:t>2. What danger do they face when they are flying over the sea?</a:t>
            </a:r>
            <a:endParaRPr lang="en-IN" altLang="en-US"/>
          </a:p>
          <a:p>
            <a:pPr marL="0" indent="0">
              <a:buNone/>
            </a:pPr>
            <a:r>
              <a:rPr lang="en-IN" altLang="en-US"/>
              <a:t>3. What happens to these birds at night when they see the lights?</a:t>
            </a:r>
            <a:endParaRPr lang="en-IN" altLang="en-US"/>
          </a:p>
          <a:p>
            <a:pPr marL="0" indent="0">
              <a:buNone/>
            </a:pPr>
            <a:r>
              <a:rPr lang="en-IN" altLang="en-US"/>
              <a:t>4. When do the birds make their return journey?</a:t>
            </a:r>
            <a:endParaRPr lang="en-IN" altLang="en-US"/>
          </a:p>
          <a:p>
            <a:pPr marL="0" indent="0">
              <a:buNone/>
            </a:pPr>
            <a:r>
              <a:rPr lang="en-IN" altLang="en-US"/>
              <a:t>5. What is the migration speed of the birds?</a:t>
            </a:r>
            <a:endParaRPr lang="en-IN" altLang="en-US"/>
          </a:p>
          <a:p>
            <a:pPr marL="0" indent="0">
              <a:buNone/>
            </a:pPr>
            <a:r>
              <a:rPr lang="en-IN" altLang="en-US"/>
              <a:t>6. Which is the greatest mystery?</a:t>
            </a:r>
            <a:endParaRPr lang="en-IN" altLang="en-US"/>
          </a:p>
          <a:p>
            <a:pPr marL="0" indent="0">
              <a:buNone/>
            </a:pPr>
            <a:r>
              <a:rPr lang="en-IN" altLang="en-US"/>
              <a:t>7. Which words in the passage mean the same as the following words:</a:t>
            </a:r>
            <a:endParaRPr lang="en-IN" altLang="en-US"/>
          </a:p>
          <a:p>
            <a:pPr marL="0" indent="0">
              <a:buNone/>
            </a:pPr>
            <a:r>
              <a:rPr lang="en-IN" altLang="en-US"/>
              <a:t>     i)Surpasses                                       ii)Secrets</a:t>
            </a:r>
            <a:endParaRPr lang="en-IN" altLang="en-US"/>
          </a:p>
        </p:txBody>
      </p:sp>
      <p:pic>
        <p:nvPicPr>
          <p:cNvPr id="77" name="Google Shape;77;p4"/>
          <p:cNvPicPr preferRelativeResize="0"/>
          <p:nvPr/>
        </p:nvPicPr>
        <p:blipFill rotWithShape="1">
          <a:blip r:embed="rId1"/>
          <a:srcRect/>
          <a:stretch>
            <a:fillRect/>
          </a:stretch>
        </p:blipFill>
        <p:spPr>
          <a:xfrm>
            <a:off x="167005" y="175260"/>
            <a:ext cx="1101090" cy="76962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a:solidFill>
                  <a:srgbClr val="FF0000"/>
                </a:solidFill>
                <a:sym typeface="+mn-ea"/>
              </a:rPr>
              <a:t>Read the following passage and answer the questions that follow: </a:t>
            </a:r>
            <a:endParaRPr lang="en-US">
              <a:solidFill>
                <a:srgbClr val="FF0000"/>
              </a:solidFill>
              <a:sym typeface="+mn-ea"/>
            </a:endParaRPr>
          </a:p>
        </p:txBody>
      </p:sp>
      <p:sp>
        <p:nvSpPr>
          <p:cNvPr id="3" name="Content Placeholder 2"/>
          <p:cNvSpPr>
            <a:spLocks noGrp="1"/>
          </p:cNvSpPr>
          <p:nvPr>
            <p:ph idx="1"/>
          </p:nvPr>
        </p:nvSpPr>
        <p:spPr>
          <a:xfrm>
            <a:off x="838200" y="1581150"/>
            <a:ext cx="10515600" cy="4596130"/>
          </a:xfrm>
        </p:spPr>
        <p:txBody>
          <a:bodyPr>
            <a:normAutofit/>
          </a:bodyPr>
          <a:p>
            <a:pPr marL="0" indent="0">
              <a:lnSpc>
                <a:spcPct val="70000"/>
              </a:lnSpc>
              <a:buNone/>
            </a:pPr>
            <a:r>
              <a:rPr lang="en-US" sz="3200">
                <a:latin typeface="Calibri" panose="020F0502020204030204" charset="0"/>
                <a:cs typeface="Calibri" panose="020F0502020204030204" charset="0"/>
              </a:rPr>
              <a:t>In today’s time, truth has a lot of value as today’s person tells more lies than truth.When a person speaks the truth, the heart gets peace. The special thing about the truth is that it can never be defeated.</a:t>
            </a:r>
            <a:endParaRPr lang="en-US" sz="3200">
              <a:latin typeface="Calibri" panose="020F0502020204030204" charset="0"/>
              <a:cs typeface="Calibri" panose="020F0502020204030204" charset="0"/>
            </a:endParaRPr>
          </a:p>
          <a:p>
            <a:pPr marL="0" indent="0">
              <a:lnSpc>
                <a:spcPct val="70000"/>
              </a:lnSpc>
              <a:buNone/>
            </a:pPr>
            <a:endParaRPr lang="en-US" sz="3200">
              <a:latin typeface="Calibri" panose="020F0502020204030204" charset="0"/>
              <a:cs typeface="Calibri" panose="020F0502020204030204" charset="0"/>
            </a:endParaRPr>
          </a:p>
          <a:p>
            <a:pPr marL="0" indent="0">
              <a:lnSpc>
                <a:spcPct val="70000"/>
              </a:lnSpc>
              <a:buNone/>
            </a:pPr>
            <a:r>
              <a:rPr lang="en-US" sz="3200">
                <a:latin typeface="Calibri" panose="020F0502020204030204" charset="0"/>
                <a:cs typeface="Calibri" panose="020F0502020204030204" charset="0"/>
              </a:rPr>
              <a:t>In olden times, there was a person whose name was Satyawadi Harishchandra, he always spoke the truth.To give an example of truth, even today people take his name. Truthful people always keep their points firmly. They don’t care about the past and the future.Apart from this, such people are very honest and try to remove the evils prevailing in society.</a:t>
            </a:r>
            <a:endParaRPr lang="en-US" sz="3200">
              <a:latin typeface="Calibri" panose="020F0502020204030204" charset="0"/>
              <a:cs typeface="Calibri" panose="020F0502020204030204" charset="0"/>
            </a:endParaRPr>
          </a:p>
        </p:txBody>
      </p:sp>
      <p:pic>
        <p:nvPicPr>
          <p:cNvPr id="77" name="Google Shape;77;p4"/>
          <p:cNvPicPr preferRelativeResize="0"/>
          <p:nvPr/>
        </p:nvPicPr>
        <p:blipFill rotWithShape="1">
          <a:blip r:embed="rId1"/>
          <a:srcRect/>
          <a:stretch>
            <a:fillRect/>
          </a:stretch>
        </p:blipFill>
        <p:spPr>
          <a:xfrm>
            <a:off x="167005" y="175260"/>
            <a:ext cx="671195" cy="78613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520825" y="499745"/>
            <a:ext cx="10515600" cy="1325563"/>
          </a:xfrm>
        </p:spPr>
        <p:txBody>
          <a:bodyPr>
            <a:normAutofit fontScale="90000"/>
          </a:bodyPr>
          <a:p>
            <a:r>
              <a:rPr lang="en-US">
                <a:solidFill>
                  <a:srgbClr val="FF0000"/>
                </a:solidFill>
                <a:sym typeface="+mn-ea"/>
              </a:rPr>
              <a:t>Answer the following questions:</a:t>
            </a:r>
            <a:br>
              <a:rPr lang="en-US">
                <a:solidFill>
                  <a:srgbClr val="FF0000"/>
                </a:solidFill>
              </a:rPr>
            </a:br>
            <a:endParaRPr lang="en-US">
              <a:solidFill>
                <a:srgbClr val="FF0000"/>
              </a:solidFill>
            </a:endParaRPr>
          </a:p>
        </p:txBody>
      </p:sp>
      <p:sp>
        <p:nvSpPr>
          <p:cNvPr id="3" name="Content Placeholder 2"/>
          <p:cNvSpPr>
            <a:spLocks noGrp="1"/>
          </p:cNvSpPr>
          <p:nvPr>
            <p:ph idx="1"/>
          </p:nvPr>
        </p:nvSpPr>
        <p:spPr/>
        <p:txBody>
          <a:bodyPr>
            <a:normAutofit lnSpcReduction="10000"/>
          </a:bodyPr>
          <a:p>
            <a:pPr marL="0" indent="0">
              <a:buNone/>
            </a:pPr>
            <a:r>
              <a:rPr lang="en-US"/>
              <a:t>1. When does the heart get peace?</a:t>
            </a:r>
            <a:endParaRPr lang="en-US"/>
          </a:p>
          <a:p>
            <a:pPr marL="0" indent="0">
              <a:buNone/>
            </a:pPr>
            <a:endParaRPr lang="en-US"/>
          </a:p>
          <a:p>
            <a:pPr marL="0" indent="0">
              <a:buNone/>
            </a:pPr>
            <a:r>
              <a:rPr lang="en-US"/>
              <a:t>2. In today’s time, a person tells more lies or truth?</a:t>
            </a:r>
            <a:endParaRPr lang="en-US"/>
          </a:p>
          <a:p>
            <a:pPr marL="0" indent="0">
              <a:buNone/>
            </a:pPr>
            <a:endParaRPr lang="en-US"/>
          </a:p>
          <a:p>
            <a:pPr marL="0" indent="0">
              <a:buNone/>
            </a:pPr>
            <a:r>
              <a:rPr lang="en-US"/>
              <a:t>3. Why do people remember Satyawadi Harishchandra?</a:t>
            </a:r>
            <a:endParaRPr lang="en-US"/>
          </a:p>
          <a:p>
            <a:pPr marL="0" indent="0">
              <a:buNone/>
            </a:pPr>
            <a:endParaRPr lang="en-US"/>
          </a:p>
          <a:p>
            <a:pPr marL="0" indent="0">
              <a:buNone/>
            </a:pPr>
            <a:r>
              <a:rPr lang="en-US"/>
              <a:t>4. What do truthful people not care about?</a:t>
            </a:r>
            <a:endParaRPr lang="en-US"/>
          </a:p>
          <a:p>
            <a:pPr marL="0" indent="0">
              <a:buNone/>
            </a:pPr>
            <a:endParaRPr lang="en-US"/>
          </a:p>
          <a:p>
            <a:pPr marL="0" indent="0">
              <a:buNone/>
            </a:pPr>
            <a:r>
              <a:rPr lang="en-US"/>
              <a:t>5. How are truthful people?</a:t>
            </a:r>
            <a:endParaRPr lang="en-US"/>
          </a:p>
        </p:txBody>
      </p:sp>
      <p:pic>
        <p:nvPicPr>
          <p:cNvPr id="77" name="Google Shape;77;p4"/>
          <p:cNvPicPr preferRelativeResize="0"/>
          <p:nvPr/>
        </p:nvPicPr>
        <p:blipFill rotWithShape="1">
          <a:blip r:embed="rId1"/>
          <a:srcRect/>
          <a:stretch>
            <a:fillRect/>
          </a:stretch>
        </p:blipFill>
        <p:spPr>
          <a:xfrm>
            <a:off x="167005" y="175260"/>
            <a:ext cx="899795" cy="8159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1"/>
          <a:srcRect/>
          <a:stretch>
            <a:fillRect/>
          </a:stretch>
        </p:blipFill>
        <p:spPr>
          <a:xfrm>
            <a:off x="300903" y="175570"/>
            <a:ext cx="1643368" cy="815833"/>
          </a:xfrm>
          <a:prstGeom prst="rect">
            <a:avLst/>
          </a:prstGeom>
          <a:noFill/>
          <a:ln>
            <a:noFill/>
          </a:ln>
        </p:spPr>
      </p:pic>
      <p:sp>
        <p:nvSpPr>
          <p:cNvPr id="78" name="Google Shape;78;p4"/>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5335" b="1" i="0" u="none" strike="noStrike" cap="none">
                <a:solidFill>
                  <a:srgbClr val="000000"/>
                </a:solidFill>
                <a:latin typeface="Arial" panose="020B0604020202020204"/>
                <a:ea typeface="Arial" panose="020B0604020202020204"/>
                <a:cs typeface="Arial" panose="020B0604020202020204"/>
                <a:sym typeface="Arial" panose="020B0604020202020204"/>
              </a:rPr>
              <a:t>THANK YOU</a:t>
            </a:r>
            <a:endParaRPr sz="533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5335" b="1" i="0" u="none" strike="noStrike" cap="none" dirty="0">
                <a:solidFill>
                  <a:srgbClr val="FF0000"/>
                </a:solidFill>
                <a:latin typeface="Arial" panose="020B0604020202020204"/>
                <a:ea typeface="Arial" panose="020B0604020202020204"/>
                <a:cs typeface="Arial" panose="020B0604020202020204"/>
                <a:sym typeface="Arial" panose="020B0604020202020204"/>
              </a:rPr>
              <a:t>ODM EDUCATIONAL GROUP</a:t>
            </a:r>
            <a:endParaRPr sz="5335"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865" b="0"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heel spokes="4"/>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2264</Words>
  <Application>WPS Presentation</Application>
  <PresentationFormat>Widescreen</PresentationFormat>
  <Paragraphs>42</Paragraphs>
  <Slides>6</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vt:i4>
      </vt:variant>
    </vt:vector>
  </HeadingPairs>
  <TitlesOfParts>
    <vt:vector size="16" baseType="lpstr">
      <vt:lpstr>Arial</vt:lpstr>
      <vt:lpstr>SimSun</vt:lpstr>
      <vt:lpstr>Wingdings</vt:lpstr>
      <vt:lpstr>Arial</vt:lpstr>
      <vt:lpstr>Calibri</vt:lpstr>
      <vt:lpstr>Calibri</vt:lpstr>
      <vt:lpstr>Microsoft YaHei</vt:lpstr>
      <vt:lpstr>Arial Unicode MS</vt:lpstr>
      <vt:lpstr>Calibri Light</vt:lpstr>
      <vt:lpstr>Office Theme</vt:lpstr>
      <vt:lpstr>PowerPoint 演示文稿</vt:lpstr>
      <vt:lpstr>Read the following passage and answer the questions that follow: </vt:lpstr>
      <vt:lpstr>Answer the following questions:</vt:lpstr>
      <vt:lpstr>Read the following passage and answer the questions that follow: </vt:lpstr>
      <vt:lpstr>Answer the following questions: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Ankit Mishra</cp:lastModifiedBy>
  <cp:revision>3</cp:revision>
  <dcterms:created xsi:type="dcterms:W3CDTF">2021-09-23T02:25:00Z</dcterms:created>
  <dcterms:modified xsi:type="dcterms:W3CDTF">2021-09-23T18:12:54Z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97A18932ADDC45B5A5BC85E86015EF4E</vt:lpwstr>
  </property>
  <property fmtid="{D5CDD505-2E9C-101B-9397-08002B2CF9AE}" pid="3" name="KSOProductBuildVer">
    <vt:lpwstr>1033-11.2.0.10258</vt:lpwstr>
  </property>
</Properties>
</file>