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256" r:id="rId2"/>
    <p:sldId id="268" r:id="rId3"/>
    <p:sldId id="269" r:id="rId4"/>
    <p:sldId id="259" r:id="rId5"/>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http://customooxmlschemas.google.com/">
      <go:slidesCustomData xmlns:go="http://customooxmlschemas.google.com/"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9" roundtripDataSignature="AMtx7mhNUS/QTUYtYNxzDiNl+A6ykNrkCw=="/>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176" autoAdjust="0"/>
    <p:restoredTop sz="94660"/>
  </p:normalViewPr>
  <p:slideViewPr>
    <p:cSldViewPr snapToGrid="0">
      <p:cViewPr varScale="1">
        <p:scale>
          <a:sx n="108" d="100"/>
          <a:sy n="108" d="100"/>
        </p:scale>
        <p:origin x="936" y="77"/>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21" Type="http://schemas.openxmlformats.org/officeDocument/2006/relationships/presProps" Target="presProps.xml"/><Relationship Id="rId2" Type="http://schemas.openxmlformats.org/officeDocument/2006/relationships/slide" Target="slides/slide1.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notesMaster" Target="notesMasters/notesMaster1.xml"/><Relationship Id="rId24" Type="http://schemas.openxmlformats.org/officeDocument/2006/relationships/tableStyles" Target="tableStyles.xml"/><Relationship Id="rId5" Type="http://schemas.openxmlformats.org/officeDocument/2006/relationships/slide" Target="slides/slide4.xml"/><Relationship Id="rId23" Type="http://schemas.openxmlformats.org/officeDocument/2006/relationships/theme" Target="theme/theme1.xml"/><Relationship Id="rId19" Type="http://customschemas.google.com/relationships/presentationmetadata" Target="metadata"/><Relationship Id="rId4" Type="http://schemas.openxmlformats.org/officeDocument/2006/relationships/slide" Target="slides/slide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5" name="Google Shape;75;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6"/>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6"/>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5"/>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5"/>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3"/>
        <p:cNvGrpSpPr/>
        <p:nvPr/>
      </p:nvGrpSpPr>
      <p:grpSpPr>
        <a:xfrm>
          <a:off x="0" y="0"/>
          <a:ext cx="0" cy="0"/>
          <a:chOff x="0" y="0"/>
          <a:chExt cx="0" cy="0"/>
        </a:xfrm>
      </p:grpSpPr>
      <p:sp>
        <p:nvSpPr>
          <p:cNvPr id="14" name="Google Shape;14;p7"/>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7"/>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6" name="Google Shape;16;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7"/>
        <p:cNvGrpSpPr/>
        <p:nvPr/>
      </p:nvGrpSpPr>
      <p:grpSpPr>
        <a:xfrm>
          <a:off x="0" y="0"/>
          <a:ext cx="0" cy="0"/>
          <a:chOff x="0" y="0"/>
          <a:chExt cx="0" cy="0"/>
        </a:xfrm>
      </p:grpSpPr>
      <p:sp>
        <p:nvSpPr>
          <p:cNvPr id="18" name="Google Shape;18;p8"/>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9" name="Google Shape;19;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9"/>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9"/>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9"/>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10"/>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11"/>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11"/>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12"/>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13"/>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13"/>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13"/>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13"/>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1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4"/>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5"/>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
          <p:cNvPicPr preferRelativeResize="0"/>
          <p:nvPr/>
        </p:nvPicPr>
        <p:blipFill rotWithShape="1">
          <a:blip r:embed="rId3">
            <a:alphaModFix/>
          </a:blip>
          <a:srcRect/>
          <a:stretch/>
        </p:blipFill>
        <p:spPr>
          <a:xfrm>
            <a:off x="0" y="3809538"/>
            <a:ext cx="9144000" cy="1365860"/>
          </a:xfrm>
          <a:prstGeom prst="rect">
            <a:avLst/>
          </a:prstGeom>
          <a:noFill/>
          <a:ln>
            <a:noFill/>
          </a:ln>
        </p:spPr>
      </p:pic>
      <p:pic>
        <p:nvPicPr>
          <p:cNvPr id="55" name="Google Shape;55;p1"/>
          <p:cNvPicPr preferRelativeResize="0"/>
          <p:nvPr/>
        </p:nvPicPr>
        <p:blipFill rotWithShape="1">
          <a:blip r:embed="rId4">
            <a:alphaModFix/>
          </a:blip>
          <a:srcRect/>
          <a:stretch/>
        </p:blipFill>
        <p:spPr>
          <a:xfrm>
            <a:off x="222675" y="214225"/>
            <a:ext cx="1578401" cy="783575"/>
          </a:xfrm>
          <a:prstGeom prst="rect">
            <a:avLst/>
          </a:prstGeom>
          <a:noFill/>
          <a:ln>
            <a:noFill/>
          </a:ln>
        </p:spPr>
      </p:pic>
      <p:sp>
        <p:nvSpPr>
          <p:cNvPr id="56" name="Google Shape;56;p1"/>
          <p:cNvSpPr txBox="1"/>
          <p:nvPr/>
        </p:nvSpPr>
        <p:spPr>
          <a:xfrm>
            <a:off x="222675" y="997800"/>
            <a:ext cx="8763000" cy="2779826"/>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endParaRPr lang="en-IN" sz="3000" b="1" i="0" u="none" strike="noStrike" cap="none" dirty="0">
              <a:solidFill>
                <a:srgbClr val="FF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3100"/>
              <a:buFont typeface="Arial"/>
              <a:buNone/>
            </a:pPr>
            <a:r>
              <a:rPr lang="en-US" sz="3000" b="1" i="0" u="none" strike="noStrike" cap="none" dirty="0">
                <a:solidFill>
                  <a:srgbClr val="FF0000"/>
                </a:solidFill>
                <a:latin typeface="Calibri"/>
                <a:ea typeface="Calibri"/>
                <a:cs typeface="Calibri"/>
                <a:sym typeface="Calibri"/>
              </a:rPr>
              <a:t>REVISION-7</a:t>
            </a:r>
            <a:endParaRPr lang="en" sz="3000" b="1" i="0" u="none" strike="noStrike" cap="none" dirty="0">
              <a:solidFill>
                <a:srgbClr val="FF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3100"/>
              <a:buFont typeface="Arial"/>
              <a:buNone/>
            </a:pPr>
            <a:r>
              <a:rPr lang="en-US" sz="2500" b="0" i="0" u="none" strike="noStrike" cap="none" dirty="0">
                <a:solidFill>
                  <a:srgbClr val="000000"/>
                </a:solidFill>
                <a:latin typeface="Calibri"/>
                <a:ea typeface="Calibri"/>
                <a:cs typeface="Calibri"/>
                <a:sym typeface="Calibri"/>
              </a:rPr>
              <a:t>STD-VIII</a:t>
            </a:r>
          </a:p>
        </p:txBody>
      </p:sp>
      <p:sp>
        <p:nvSpPr>
          <p:cNvPr id="57" name="Google Shape;57;p1"/>
          <p:cNvSpPr txBox="1"/>
          <p:nvPr/>
        </p:nvSpPr>
        <p:spPr>
          <a:xfrm>
            <a:off x="5874275" y="98375"/>
            <a:ext cx="3176100" cy="12675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8" name="Google Shape;58;p1"/>
          <p:cNvSpPr txBox="1"/>
          <p:nvPr/>
        </p:nvSpPr>
        <p:spPr>
          <a:xfrm>
            <a:off x="2222174" y="2571738"/>
            <a:ext cx="5440355" cy="773974"/>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 sz="1400" b="1" i="0" u="none" strike="noStrike" cap="none" dirty="0">
                <a:solidFill>
                  <a:srgbClr val="000000"/>
                </a:solidFill>
                <a:latin typeface="Arial"/>
                <a:ea typeface="Arial"/>
                <a:cs typeface="Arial"/>
                <a:sym typeface="Arial"/>
              </a:rPr>
              <a:t>SUBJECT </a:t>
            </a:r>
            <a:r>
              <a:rPr lang="en" b="1" dirty="0"/>
              <a:t>: ENGLISH</a:t>
            </a:r>
          </a:p>
          <a:p>
            <a:pPr marL="0" marR="0" lvl="0" indent="0" algn="l" rtl="0">
              <a:lnSpc>
                <a:spcPct val="100000"/>
              </a:lnSpc>
              <a:spcBef>
                <a:spcPts val="0"/>
              </a:spcBef>
              <a:spcAft>
                <a:spcPts val="0"/>
              </a:spcAft>
              <a:buClr>
                <a:srgbClr val="000000"/>
              </a:buClr>
              <a:buSzPts val="1400"/>
              <a:buFont typeface="Arial"/>
              <a:buNone/>
            </a:pPr>
            <a:r>
              <a:rPr lang="en" sz="1400" b="1" i="0" u="none" strike="noStrike" cap="none" dirty="0">
                <a:solidFill>
                  <a:srgbClr val="000000"/>
                </a:solidFill>
                <a:latin typeface="Arial"/>
                <a:ea typeface="Arial"/>
                <a:cs typeface="Arial"/>
                <a:sym typeface="Arial"/>
              </a:rPr>
              <a:t>CHAPTER </a:t>
            </a:r>
            <a:r>
              <a:rPr lang="en" b="1" dirty="0"/>
              <a:t>– THANK YOU MA’AM, THE STATION</a:t>
            </a:r>
            <a:endParaRPr lang="en" sz="1400" b="1" i="0" u="none" strike="noStrike" cap="none" dirty="0">
              <a:solidFill>
                <a:srgbClr val="000000"/>
              </a:solidFill>
              <a:latin typeface="Arial"/>
              <a:ea typeface="Arial"/>
              <a:cs typeface="Arial"/>
              <a:sym typeface="Arial"/>
            </a:endParaRPr>
          </a:p>
        </p:txBody>
      </p:sp>
    </p:spTree>
  </p:cSld>
  <p:clrMapOvr>
    <a:masterClrMapping/>
  </p:clrMapOvr>
  <p:transition>
    <p:wipe dir="d"/>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E73720-40BA-44C8-B835-86026EA38BC1}"/>
              </a:ext>
            </a:extLst>
          </p:cNvPr>
          <p:cNvSpPr>
            <a:spLocks noGrp="1"/>
          </p:cNvSpPr>
          <p:nvPr>
            <p:ph type="title"/>
          </p:nvPr>
        </p:nvSpPr>
        <p:spPr>
          <a:xfrm>
            <a:off x="311700" y="127591"/>
            <a:ext cx="8520600" cy="4940596"/>
          </a:xfrm>
        </p:spPr>
        <p:txBody>
          <a:bodyPr/>
          <a:lstStyle/>
          <a:p>
            <a:r>
              <a:rPr lang="en-US" sz="1400" b="0" i="0" dirty="0">
                <a:solidFill>
                  <a:srgbClr val="222222"/>
                </a:solidFill>
                <a:effectLst/>
                <a:latin typeface="Calibri" panose="020F0502020204030204" pitchFamily="34" charset="0"/>
                <a:cs typeface="Calibri" panose="020F0502020204030204" pitchFamily="34" charset="0"/>
              </a:rPr>
              <a:t>The strap broke with…………………..until his teeth rattled (1x4)</a:t>
            </a:r>
            <a:br>
              <a:rPr lang="en-US" sz="1400" b="0" i="0" dirty="0">
                <a:solidFill>
                  <a:srgbClr val="222222"/>
                </a:solidFill>
                <a:effectLst/>
                <a:latin typeface="Calibri" panose="020F0502020204030204" pitchFamily="34" charset="0"/>
                <a:cs typeface="Calibri" panose="020F0502020204030204" pitchFamily="34" charset="0"/>
              </a:rPr>
            </a:br>
            <a:r>
              <a:rPr lang="en-US" sz="1400" b="0" i="0" dirty="0">
                <a:solidFill>
                  <a:srgbClr val="222222"/>
                </a:solidFill>
                <a:effectLst/>
                <a:latin typeface="Calibri" panose="020F0502020204030204" pitchFamily="34" charset="0"/>
                <a:cs typeface="Calibri" panose="020F0502020204030204" pitchFamily="34" charset="0"/>
              </a:rPr>
              <a:t>a)How did the </a:t>
            </a:r>
            <a:r>
              <a:rPr lang="en-US" sz="1400" dirty="0">
                <a:solidFill>
                  <a:srgbClr val="222222"/>
                </a:solidFill>
                <a:latin typeface="Calibri" panose="020F0502020204030204" pitchFamily="34" charset="0"/>
                <a:cs typeface="Calibri" panose="020F0502020204030204" pitchFamily="34" charset="0"/>
              </a:rPr>
              <a:t>s</a:t>
            </a:r>
            <a:r>
              <a:rPr lang="en-US" sz="1400" b="0" i="0" dirty="0">
                <a:solidFill>
                  <a:srgbClr val="222222"/>
                </a:solidFill>
                <a:effectLst/>
                <a:latin typeface="Calibri" panose="020F0502020204030204" pitchFamily="34" charset="0"/>
                <a:cs typeface="Calibri" panose="020F0502020204030204" pitchFamily="34" charset="0"/>
              </a:rPr>
              <a:t>trap break?</a:t>
            </a:r>
            <a:br>
              <a:rPr lang="en-US" sz="1400" b="0" i="0" dirty="0">
                <a:solidFill>
                  <a:srgbClr val="222222"/>
                </a:solidFill>
                <a:effectLst/>
                <a:latin typeface="Calibri" panose="020F0502020204030204" pitchFamily="34" charset="0"/>
                <a:cs typeface="Calibri" panose="020F0502020204030204" pitchFamily="34" charset="0"/>
              </a:rPr>
            </a:br>
            <a:r>
              <a:rPr lang="en-US" sz="1400" dirty="0">
                <a:solidFill>
                  <a:srgbClr val="222222"/>
                </a:solidFill>
                <a:latin typeface="Calibri" panose="020F0502020204030204" pitchFamily="34" charset="0"/>
                <a:cs typeface="Calibri" panose="020F0502020204030204" pitchFamily="34" charset="0"/>
              </a:rPr>
              <a:t>b)Why did the boy lose his balance?</a:t>
            </a:r>
            <a:br>
              <a:rPr lang="en-US" sz="1400" dirty="0">
                <a:solidFill>
                  <a:srgbClr val="222222"/>
                </a:solidFill>
                <a:latin typeface="Calibri" panose="020F0502020204030204" pitchFamily="34" charset="0"/>
                <a:cs typeface="Calibri" panose="020F0502020204030204" pitchFamily="34" charset="0"/>
              </a:rPr>
            </a:br>
            <a:r>
              <a:rPr lang="en-US" sz="1400" dirty="0">
                <a:solidFill>
                  <a:srgbClr val="222222"/>
                </a:solidFill>
                <a:latin typeface="Calibri" panose="020F0502020204030204" pitchFamily="34" charset="0"/>
                <a:cs typeface="Calibri" panose="020F0502020204030204" pitchFamily="34" charset="0"/>
              </a:rPr>
              <a:t>c)How did the large woman behave there?</a:t>
            </a:r>
            <a:br>
              <a:rPr lang="en-US" sz="1400" dirty="0">
                <a:solidFill>
                  <a:srgbClr val="222222"/>
                </a:solidFill>
                <a:latin typeface="Calibri" panose="020F0502020204030204" pitchFamily="34" charset="0"/>
                <a:cs typeface="Calibri" panose="020F0502020204030204" pitchFamily="34" charset="0"/>
              </a:rPr>
            </a:br>
            <a:r>
              <a:rPr lang="en-US" sz="1400" dirty="0">
                <a:solidFill>
                  <a:srgbClr val="222222"/>
                </a:solidFill>
                <a:latin typeface="Calibri" panose="020F0502020204030204" pitchFamily="34" charset="0"/>
                <a:cs typeface="Calibri" panose="020F0502020204030204" pitchFamily="34" charset="0"/>
              </a:rPr>
              <a:t>d) Supply the meaning of ‘sitter’ .</a:t>
            </a:r>
            <a:br>
              <a:rPr lang="en-US" sz="1400" dirty="0">
                <a:solidFill>
                  <a:srgbClr val="222222"/>
                </a:solidFill>
                <a:latin typeface="Calibri" panose="020F0502020204030204" pitchFamily="34" charset="0"/>
                <a:cs typeface="Calibri" panose="020F0502020204030204" pitchFamily="34" charset="0"/>
              </a:rPr>
            </a:br>
            <a:br>
              <a:rPr lang="en-US" sz="1400" dirty="0">
                <a:solidFill>
                  <a:srgbClr val="222222"/>
                </a:solidFill>
                <a:latin typeface="Calibri" panose="020F0502020204030204" pitchFamily="34" charset="0"/>
                <a:cs typeface="Calibri" panose="020F0502020204030204" pitchFamily="34" charset="0"/>
              </a:rPr>
            </a:br>
            <a:r>
              <a:rPr lang="en-US" sz="1400" dirty="0">
                <a:solidFill>
                  <a:srgbClr val="222222"/>
                </a:solidFill>
                <a:latin typeface="Calibri" panose="020F0502020204030204" pitchFamily="34" charset="0"/>
                <a:cs typeface="Calibri" panose="020F0502020204030204" pitchFamily="34" charset="0"/>
              </a:rPr>
              <a:t>Answer in 30-40 words each.</a:t>
            </a:r>
            <a:br>
              <a:rPr lang="en-US" sz="1400" dirty="0">
                <a:solidFill>
                  <a:srgbClr val="222222"/>
                </a:solidFill>
                <a:latin typeface="Calibri" panose="020F0502020204030204" pitchFamily="34" charset="0"/>
                <a:cs typeface="Calibri" panose="020F0502020204030204" pitchFamily="34" charset="0"/>
              </a:rPr>
            </a:br>
            <a:r>
              <a:rPr lang="en-US" sz="1400" dirty="0">
                <a:solidFill>
                  <a:srgbClr val="222222"/>
                </a:solidFill>
                <a:latin typeface="Calibri" panose="020F0502020204030204" pitchFamily="34" charset="0"/>
                <a:cs typeface="Calibri" panose="020F0502020204030204" pitchFamily="34" charset="0"/>
              </a:rPr>
              <a:t>a) </a:t>
            </a:r>
            <a:r>
              <a:rPr lang="en-US" sz="1400" dirty="0"/>
              <a:t>How did Mrs. Jones treat Roger once she took him home?(2x3)</a:t>
            </a:r>
            <a:br>
              <a:rPr lang="en-US" sz="1400" dirty="0"/>
            </a:br>
            <a:r>
              <a:rPr lang="en-US" sz="1400" dirty="0">
                <a:solidFill>
                  <a:srgbClr val="222222"/>
                </a:solidFill>
                <a:latin typeface="Calibri" panose="020F0502020204030204" pitchFamily="34" charset="0"/>
                <a:cs typeface="Calibri" panose="020F0502020204030204" pitchFamily="34" charset="0"/>
              </a:rPr>
              <a:t>b) How did she try to counsel the boy?</a:t>
            </a:r>
            <a:br>
              <a:rPr lang="en-US" sz="1400" dirty="0">
                <a:solidFill>
                  <a:srgbClr val="222222"/>
                </a:solidFill>
                <a:latin typeface="Calibri" panose="020F0502020204030204" pitchFamily="34" charset="0"/>
                <a:cs typeface="Calibri" panose="020F0502020204030204" pitchFamily="34" charset="0"/>
              </a:rPr>
            </a:br>
            <a:r>
              <a:rPr lang="en-US" sz="1400" dirty="0">
                <a:solidFill>
                  <a:srgbClr val="222222"/>
                </a:solidFill>
                <a:latin typeface="Calibri" panose="020F0502020204030204" pitchFamily="34" charset="0"/>
                <a:cs typeface="Calibri" panose="020F0502020204030204" pitchFamily="34" charset="0"/>
              </a:rPr>
              <a:t>c) What were the boy’s thoughts while he was in her captivity?</a:t>
            </a:r>
            <a:br>
              <a:rPr lang="en-US" sz="1400" dirty="0">
                <a:solidFill>
                  <a:srgbClr val="222222"/>
                </a:solidFill>
                <a:latin typeface="Calibri" panose="020F0502020204030204" pitchFamily="34" charset="0"/>
                <a:cs typeface="Calibri" panose="020F0502020204030204" pitchFamily="34" charset="0"/>
              </a:rPr>
            </a:br>
            <a:br>
              <a:rPr lang="en-US" sz="1400" dirty="0">
                <a:solidFill>
                  <a:srgbClr val="222222"/>
                </a:solidFill>
                <a:latin typeface="Calibri" panose="020F0502020204030204" pitchFamily="34" charset="0"/>
                <a:cs typeface="Calibri" panose="020F0502020204030204" pitchFamily="34" charset="0"/>
              </a:rPr>
            </a:br>
            <a:r>
              <a:rPr lang="en-US" sz="1400" dirty="0">
                <a:solidFill>
                  <a:srgbClr val="222222"/>
                </a:solidFill>
                <a:latin typeface="Calibri" panose="020F0502020204030204" pitchFamily="34" charset="0"/>
                <a:cs typeface="Calibri" panose="020F0502020204030204" pitchFamily="34" charset="0"/>
              </a:rPr>
              <a:t>Long Answer Questions..</a:t>
            </a:r>
            <a:br>
              <a:rPr lang="en-US" sz="1400" dirty="0">
                <a:solidFill>
                  <a:srgbClr val="222222"/>
                </a:solidFill>
                <a:latin typeface="Calibri" panose="020F0502020204030204" pitchFamily="34" charset="0"/>
                <a:cs typeface="Calibri" panose="020F0502020204030204" pitchFamily="34" charset="0"/>
              </a:rPr>
            </a:br>
            <a:r>
              <a:rPr lang="en-US" sz="1400" dirty="0">
                <a:solidFill>
                  <a:srgbClr val="222222"/>
                </a:solidFill>
                <a:latin typeface="Calibri" panose="020F0502020204030204" pitchFamily="34" charset="0"/>
                <a:cs typeface="Calibri" panose="020F0502020204030204" pitchFamily="34" charset="0"/>
              </a:rPr>
              <a:t>Supply a character sketch of Mrs. Jones in 80-100 words. (5)</a:t>
            </a:r>
            <a:br>
              <a:rPr lang="en-US" sz="1400" b="0" i="0" dirty="0">
                <a:solidFill>
                  <a:srgbClr val="333333"/>
                </a:solidFill>
                <a:effectLst/>
                <a:latin typeface="Calibri" panose="020F0502020204030204" pitchFamily="34" charset="0"/>
                <a:cs typeface="Calibri" panose="020F0502020204030204" pitchFamily="34" charset="0"/>
              </a:rPr>
            </a:br>
            <a:br>
              <a:rPr lang="en-US" sz="1400" b="0" i="0" dirty="0">
                <a:solidFill>
                  <a:srgbClr val="333333"/>
                </a:solidFill>
                <a:effectLst/>
                <a:latin typeface="Calibri" panose="020F0502020204030204" pitchFamily="34" charset="0"/>
                <a:cs typeface="Calibri" panose="020F0502020204030204" pitchFamily="34" charset="0"/>
              </a:rPr>
            </a:br>
            <a:br>
              <a:rPr lang="en-IN" sz="800" b="1" dirty="0">
                <a:solidFill>
                  <a:srgbClr val="333333"/>
                </a:solidFill>
                <a:latin typeface="PT Sans" panose="020B0604020202020204"/>
              </a:rPr>
            </a:br>
            <a:br>
              <a:rPr lang="en-US" sz="1050" b="0" i="0" dirty="0">
                <a:solidFill>
                  <a:srgbClr val="333333"/>
                </a:solidFill>
                <a:effectLst/>
                <a:latin typeface="PT Serif" panose="020A0603040505020204" pitchFamily="18" charset="0"/>
              </a:rPr>
            </a:br>
            <a:br>
              <a:rPr lang="en-US" sz="1400" b="0" i="0" dirty="0">
                <a:solidFill>
                  <a:srgbClr val="222222"/>
                </a:solidFill>
                <a:effectLst/>
                <a:latin typeface="Calibri" panose="020F0502020204030204" pitchFamily="34" charset="0"/>
                <a:cs typeface="Calibri" panose="020F0502020204030204" pitchFamily="34" charset="0"/>
              </a:rPr>
            </a:br>
            <a:endParaRPr lang="en-IN" sz="1400" b="0" i="0" dirty="0">
              <a:solidFill>
                <a:srgbClr val="222222"/>
              </a:solidFill>
              <a:effectLst/>
              <a:latin typeface="Calibri" panose="020F0502020204030204" pitchFamily="34" charset="0"/>
              <a:cs typeface="Calibri" panose="020F0502020204030204" pitchFamily="34" charset="0"/>
            </a:endParaRPr>
          </a:p>
        </p:txBody>
      </p:sp>
      <p:pic>
        <p:nvPicPr>
          <p:cNvPr id="4" name="Google Shape;63;p2">
            <a:extLst>
              <a:ext uri="{FF2B5EF4-FFF2-40B4-BE49-F238E27FC236}">
                <a16:creationId xmlns:a16="http://schemas.microsoft.com/office/drawing/2014/main" id="{14C551E8-55CD-4F30-AA82-445B8A6ACFBC}"/>
              </a:ext>
            </a:extLst>
          </p:cNvPr>
          <p:cNvPicPr preferRelativeResize="0"/>
          <p:nvPr/>
        </p:nvPicPr>
        <p:blipFill rotWithShape="1">
          <a:blip r:embed="rId2">
            <a:alphaModFix/>
          </a:blip>
          <a:srcRect/>
          <a:stretch/>
        </p:blipFill>
        <p:spPr>
          <a:xfrm>
            <a:off x="6273209" y="119174"/>
            <a:ext cx="2771552" cy="4356690"/>
          </a:xfrm>
          <a:prstGeom prst="rect">
            <a:avLst/>
          </a:prstGeom>
          <a:noFill/>
          <a:ln>
            <a:noFill/>
          </a:ln>
        </p:spPr>
      </p:pic>
    </p:spTree>
    <p:extLst>
      <p:ext uri="{BB962C8B-B14F-4D97-AF65-F5344CB8AC3E}">
        <p14:creationId xmlns:p14="http://schemas.microsoft.com/office/powerpoint/2010/main" val="38854025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812F058F-1C31-4629-8AFA-2BFA9D6A499A}"/>
              </a:ext>
            </a:extLst>
          </p:cNvPr>
          <p:cNvSpPr>
            <a:spLocks noGrp="1"/>
          </p:cNvSpPr>
          <p:nvPr>
            <p:ph type="body" idx="1"/>
          </p:nvPr>
        </p:nvSpPr>
        <p:spPr>
          <a:xfrm>
            <a:off x="311700" y="49618"/>
            <a:ext cx="8520600" cy="5018568"/>
          </a:xfrm>
        </p:spPr>
        <p:txBody>
          <a:bodyPr/>
          <a:lstStyle/>
          <a:p>
            <a:pPr marL="114300" indent="0" algn="l">
              <a:buNone/>
            </a:pPr>
            <a:r>
              <a:rPr lang="en-US" sz="1400" dirty="0">
                <a:solidFill>
                  <a:srgbClr val="333333"/>
                </a:solidFill>
                <a:latin typeface="Calibri" panose="020F0502020204030204" pitchFamily="34" charset="0"/>
                <a:cs typeface="Calibri" panose="020F0502020204030204" pitchFamily="34" charset="0"/>
              </a:rPr>
              <a:t>Answer the questions in 30-40 words each. (2x3)</a:t>
            </a:r>
          </a:p>
          <a:p>
            <a:pPr marL="114300" indent="0" algn="l">
              <a:buNone/>
            </a:pPr>
            <a:r>
              <a:rPr lang="en-US" sz="1400" b="0" i="0" dirty="0">
                <a:solidFill>
                  <a:srgbClr val="333333"/>
                </a:solidFill>
                <a:effectLst/>
                <a:latin typeface="Calibri" panose="020F0502020204030204" pitchFamily="34" charset="0"/>
                <a:cs typeface="Calibri" panose="020F0502020204030204" pitchFamily="34" charset="0"/>
              </a:rPr>
              <a:t>a) How did Shankar behave </a:t>
            </a:r>
            <a:r>
              <a:rPr lang="en-US" sz="1400" dirty="0">
                <a:solidFill>
                  <a:srgbClr val="333333"/>
                </a:solidFill>
                <a:latin typeface="Calibri" panose="020F0502020204030204" pitchFamily="34" charset="0"/>
                <a:cs typeface="Calibri" panose="020F0502020204030204" pitchFamily="34" charset="0"/>
              </a:rPr>
              <a:t>while confronting the lion and the snake?</a:t>
            </a:r>
          </a:p>
          <a:p>
            <a:pPr marL="114300" indent="0" algn="l">
              <a:buNone/>
            </a:pPr>
            <a:r>
              <a:rPr lang="en-US" sz="1400" dirty="0">
                <a:solidFill>
                  <a:srgbClr val="333333"/>
                </a:solidFill>
                <a:latin typeface="Calibri" panose="020F0502020204030204" pitchFamily="34" charset="0"/>
                <a:cs typeface="Calibri" panose="020F0502020204030204" pitchFamily="34" charset="0"/>
              </a:rPr>
              <a:t>b)Why did the place seem so lonely to Shankar?</a:t>
            </a:r>
          </a:p>
          <a:p>
            <a:pPr marL="114300" indent="0" algn="l">
              <a:buNone/>
            </a:pPr>
            <a:r>
              <a:rPr lang="en-US" sz="1400" dirty="0">
                <a:solidFill>
                  <a:srgbClr val="333333"/>
                </a:solidFill>
                <a:latin typeface="Calibri" panose="020F0502020204030204" pitchFamily="34" charset="0"/>
                <a:cs typeface="Calibri" panose="020F0502020204030204" pitchFamily="34" charset="0"/>
              </a:rPr>
              <a:t>c) ‘To escape from black mamba is like being born again’. Explain.</a:t>
            </a:r>
          </a:p>
          <a:p>
            <a:pPr marL="114300" indent="0" algn="l">
              <a:buNone/>
            </a:pPr>
            <a:endParaRPr lang="en-US" sz="1400" dirty="0">
              <a:solidFill>
                <a:srgbClr val="333333"/>
              </a:solidFill>
              <a:latin typeface="Calibri" panose="020F0502020204030204" pitchFamily="34" charset="0"/>
              <a:cs typeface="Calibri" panose="020F0502020204030204" pitchFamily="34" charset="0"/>
            </a:endParaRPr>
          </a:p>
          <a:p>
            <a:pPr marL="114300" indent="0" algn="l">
              <a:buNone/>
            </a:pPr>
            <a:r>
              <a:rPr lang="en-US" sz="1400" dirty="0">
                <a:solidFill>
                  <a:srgbClr val="333333"/>
                </a:solidFill>
                <a:latin typeface="Calibri" panose="020F0502020204030204" pitchFamily="34" charset="0"/>
                <a:cs typeface="Calibri" panose="020F0502020204030204" pitchFamily="34" charset="0"/>
              </a:rPr>
              <a:t>Long answer questions..</a:t>
            </a:r>
          </a:p>
          <a:p>
            <a:pPr marL="114300" indent="0" algn="l">
              <a:buNone/>
            </a:pPr>
            <a:r>
              <a:rPr lang="en-US" sz="1400" dirty="0">
                <a:solidFill>
                  <a:srgbClr val="333333"/>
                </a:solidFill>
                <a:latin typeface="Calibri" panose="020F0502020204030204" pitchFamily="34" charset="0"/>
                <a:cs typeface="Calibri" panose="020F0502020204030204" pitchFamily="34" charset="0"/>
              </a:rPr>
              <a:t>1.Attempt a character sketch of Shankar.</a:t>
            </a:r>
          </a:p>
          <a:p>
            <a:pPr marL="114300" indent="0" algn="l">
              <a:buNone/>
            </a:pPr>
            <a:r>
              <a:rPr lang="en-US" sz="1400" dirty="0">
                <a:solidFill>
                  <a:srgbClr val="333333"/>
                </a:solidFill>
                <a:latin typeface="Calibri" panose="020F0502020204030204" pitchFamily="34" charset="0"/>
                <a:cs typeface="Calibri" panose="020F0502020204030204" pitchFamily="34" charset="0"/>
              </a:rPr>
              <a:t>2.Patience and presence of mind help us overcome difficult </a:t>
            </a:r>
          </a:p>
          <a:p>
            <a:pPr marL="114300" indent="0" algn="l">
              <a:buNone/>
            </a:pPr>
            <a:r>
              <a:rPr lang="en-US" sz="1400" dirty="0">
                <a:solidFill>
                  <a:srgbClr val="333333"/>
                </a:solidFill>
                <a:latin typeface="Calibri" panose="020F0502020204030204" pitchFamily="34" charset="0"/>
                <a:cs typeface="Calibri" panose="020F0502020204030204" pitchFamily="34" charset="0"/>
              </a:rPr>
              <a:t>and dangerous situations in life. Substantiate the statement </a:t>
            </a:r>
          </a:p>
          <a:p>
            <a:pPr marL="114300" indent="0" algn="l">
              <a:buNone/>
            </a:pPr>
            <a:r>
              <a:rPr lang="en-US" sz="1400" dirty="0">
                <a:solidFill>
                  <a:srgbClr val="333333"/>
                </a:solidFill>
                <a:latin typeface="Calibri" panose="020F0502020204030204" pitchFamily="34" charset="0"/>
                <a:cs typeface="Calibri" panose="020F0502020204030204" pitchFamily="34" charset="0"/>
              </a:rPr>
              <a:t>with reference to the story.</a:t>
            </a:r>
          </a:p>
          <a:p>
            <a:pPr marL="114300" indent="0" algn="l">
              <a:buNone/>
            </a:pPr>
            <a:endParaRPr lang="en-US" sz="1400" b="0" i="0" dirty="0">
              <a:solidFill>
                <a:srgbClr val="333333"/>
              </a:solidFill>
              <a:effectLst/>
              <a:latin typeface="Calibri" panose="020F0502020204030204" pitchFamily="34" charset="0"/>
              <a:cs typeface="Calibri" panose="020F0502020204030204" pitchFamily="34" charset="0"/>
            </a:endParaRPr>
          </a:p>
          <a:p>
            <a:pPr marL="114300" indent="0" algn="l">
              <a:buNone/>
            </a:pPr>
            <a:endParaRPr lang="en-US" sz="1400" b="0" i="0" dirty="0">
              <a:solidFill>
                <a:srgbClr val="333333"/>
              </a:solidFill>
              <a:effectLst/>
              <a:latin typeface="PT Serif"/>
            </a:endParaRPr>
          </a:p>
          <a:p>
            <a:pPr marL="114300" indent="0" algn="l">
              <a:buNone/>
            </a:pPr>
            <a:endParaRPr lang="en-US" sz="1400" b="0" i="0" dirty="0">
              <a:solidFill>
                <a:srgbClr val="333333"/>
              </a:solidFill>
              <a:effectLst/>
              <a:latin typeface="PT Serif"/>
            </a:endParaRPr>
          </a:p>
          <a:p>
            <a:pPr marL="114300" indent="0" algn="l">
              <a:buNone/>
            </a:pPr>
            <a:endParaRPr lang="en-US" sz="1400" b="0" i="0" dirty="0">
              <a:solidFill>
                <a:srgbClr val="333333"/>
              </a:solidFill>
              <a:effectLst/>
              <a:latin typeface="PT Serif" panose="020A0603040505020204" pitchFamily="18" charset="0"/>
            </a:endParaRPr>
          </a:p>
          <a:p>
            <a:pPr marL="114300" indent="0" algn="l">
              <a:buNone/>
            </a:pPr>
            <a:endParaRPr lang="en-US" b="0" i="0" dirty="0">
              <a:solidFill>
                <a:schemeClr val="tx1"/>
              </a:solidFill>
              <a:effectLst/>
              <a:latin typeface="Calibri" panose="020F0502020204030204" pitchFamily="34" charset="0"/>
              <a:cs typeface="Calibri" panose="020F0502020204030204" pitchFamily="34" charset="0"/>
            </a:endParaRPr>
          </a:p>
        </p:txBody>
      </p:sp>
      <p:pic>
        <p:nvPicPr>
          <p:cNvPr id="4" name="Google Shape;63;p2">
            <a:extLst>
              <a:ext uri="{FF2B5EF4-FFF2-40B4-BE49-F238E27FC236}">
                <a16:creationId xmlns:a16="http://schemas.microsoft.com/office/drawing/2014/main" id="{D70C1AE8-3A93-4974-8592-F73F5ECFC119}"/>
              </a:ext>
            </a:extLst>
          </p:cNvPr>
          <p:cNvPicPr preferRelativeResize="0"/>
          <p:nvPr/>
        </p:nvPicPr>
        <p:blipFill rotWithShape="1">
          <a:blip r:embed="rId2">
            <a:alphaModFix/>
          </a:blip>
          <a:srcRect/>
          <a:stretch/>
        </p:blipFill>
        <p:spPr>
          <a:xfrm>
            <a:off x="6266120" y="262268"/>
            <a:ext cx="2381693" cy="4437323"/>
          </a:xfrm>
          <a:prstGeom prst="rect">
            <a:avLst/>
          </a:prstGeom>
          <a:noFill/>
          <a:ln>
            <a:noFill/>
          </a:ln>
        </p:spPr>
      </p:pic>
    </p:spTree>
    <p:extLst>
      <p:ext uri="{BB962C8B-B14F-4D97-AF65-F5344CB8AC3E}">
        <p14:creationId xmlns:p14="http://schemas.microsoft.com/office/powerpoint/2010/main" val="25215090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pic>
        <p:nvPicPr>
          <p:cNvPr id="77" name="Google Shape;77;p4"/>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8" name="Google Shape;78;p4"/>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 YOU</a:t>
            </a:r>
            <a:endParaRPr sz="4000" b="1" i="0" u="none" strike="noStrike" cap="none" dirty="0">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dirty="0">
                <a:solidFill>
                  <a:srgbClr val="FF0000"/>
                </a:solidFill>
                <a:latin typeface="Arial"/>
                <a:ea typeface="Arial"/>
                <a:cs typeface="Arial"/>
                <a:sym typeface="Arial"/>
              </a:rPr>
              <a:t>ODM EDUCATIONAL GROUP</a:t>
            </a:r>
            <a:endParaRPr sz="4000" b="1" i="0" u="none" strike="noStrike" cap="none" dirty="0">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Tree>
  </p:cSld>
  <p:clrMapOvr>
    <a:masterClrMapping/>
  </p:clrMapOvr>
  <p:transition>
    <p:wheel/>
  </p:transition>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1669</TotalTime>
  <Words>244</Words>
  <Application>Microsoft Office PowerPoint</Application>
  <PresentationFormat>On-screen Show (16:9)</PresentationFormat>
  <Paragraphs>21</Paragraphs>
  <Slides>4</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PT Sans</vt:lpstr>
      <vt:lpstr>PT Serif</vt:lpstr>
      <vt:lpstr>Simple Light</vt:lpstr>
      <vt:lpstr>PowerPoint Presentation</vt:lpstr>
      <vt:lpstr>The strap broke with…………………..until his teeth rattled (1x4) a)How did the strap break? b)Why did the boy lose his balance? c)How did the large woman behave there? d) Supply the meaning of ‘sitter’ .  Answer in 30-40 words each. a) How did Mrs. Jones treat Roger once she took him home?(2x3) b) How did she try to counsel the boy? c) What were the boy’s thoughts while he was in her captivity?  Long Answer Questions.. Supply a character sketch of Mrs. Jones in 80-100 words. (5)     </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hp</dc:creator>
  <cp:lastModifiedBy>SATYAJIT MOHAPATRA</cp:lastModifiedBy>
  <cp:revision>324</cp:revision>
  <dcterms:modified xsi:type="dcterms:W3CDTF">2021-09-11T03:18:22Z</dcterms:modified>
</cp:coreProperties>
</file>