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8" r:id="rId3"/>
    <p:sldId id="269" r:id="rId4"/>
    <p:sldId id="270" r:id="rId5"/>
    <p:sldId id="271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9" roundtripDataSignature="AMtx7mhNUS/QTUYtYNxzDiNl+A6ykNrkC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3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REVISION-6</a:t>
            </a:r>
            <a:endParaRPr lang="e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STD-VIII</a:t>
            </a: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22174" y="2571738"/>
            <a:ext cx="5440355" cy="773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</a:t>
            </a:r>
            <a:r>
              <a:rPr lang="en" b="1" dirty="0"/>
              <a:t>: ENGLISH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</a:t>
            </a:r>
            <a:r>
              <a:rPr lang="en" b="1" dirty="0"/>
              <a:t>–INTENSIFIERS &amp; MITIGATORS, INFINITIVES</a:t>
            </a:r>
            <a:endParaRPr lang="en"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73720-40BA-44C8-B835-86026EA38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27591"/>
            <a:ext cx="8520600" cy="4940596"/>
          </a:xfrm>
        </p:spPr>
        <p:txBody>
          <a:bodyPr/>
          <a:lstStyle/>
          <a:p>
            <a:pPr algn="l"/>
            <a:r>
              <a:rPr lang="en-IN" sz="1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en-IN" sz="14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Infinitive or </a:t>
            </a:r>
            <a:r>
              <a:rPr lang="en-IN" sz="1400" b="1" i="1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IN" sz="1400" b="1" i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ing</a:t>
            </a:r>
            <a:r>
              <a:rPr lang="en-IN" sz="14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Quiz</a:t>
            </a:r>
            <a:br>
              <a:rPr lang="en-IN" sz="1400" b="1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 We like ________ our grandmother on Sundays.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visit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visiting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visit/visiting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2. I might want ________ some money soon.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borrow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borrowing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borrow/borrowing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3. My father hates ________ a tie to work.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wear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wearing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wear/wearing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4. We can't afford ________ a vacation this summer.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take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taking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take/taking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5. The company was pleased ________ your thank-you letter.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receive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receiving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receive/receiving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IN" sz="800" b="1" dirty="0">
                <a:solidFill>
                  <a:srgbClr val="333333"/>
                </a:solidFill>
                <a:latin typeface="PT Sans" panose="020B0604020202020204"/>
              </a:rPr>
            </a:b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14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14C551E8-55CD-4F30-AA82-445B8A6ACFB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415515" y="595424"/>
            <a:ext cx="3522921" cy="4356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540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F058F-1C31-4629-8AFA-2BFA9D6A4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49618"/>
            <a:ext cx="8520600" cy="5018568"/>
          </a:xfrm>
        </p:spPr>
        <p:txBody>
          <a:bodyPr/>
          <a:lstStyle/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6. Would you mind ________ a window?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open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opening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open/opening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7. My suitcase is light enough ________ this time.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carry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carrying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carry/carrying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8. She cannot leave the table without ________ her dinner.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finish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finishing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finish/finishing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9. The music will continue ________ until you turn it off.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play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playing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play/playing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10. My little brother dislikes ________ his hair brushed.</a:t>
            </a:r>
          </a:p>
          <a:p>
            <a:pPr marL="114300" indent="0" algn="l">
              <a:buNone/>
            </a:pP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have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having</a:t>
            </a:r>
            <a:b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to have/having</a:t>
            </a:r>
          </a:p>
          <a:p>
            <a:pPr marL="114300" indent="0" algn="l">
              <a:buNone/>
            </a:pPr>
            <a:endParaRPr lang="en-US" sz="1400" b="0" i="0" dirty="0">
              <a:solidFill>
                <a:srgbClr val="333333"/>
              </a:solidFill>
              <a:effectLst/>
              <a:latin typeface="PT Serif"/>
            </a:endParaRPr>
          </a:p>
          <a:p>
            <a:pPr marL="114300" indent="0" algn="l">
              <a:buNone/>
            </a:pPr>
            <a:endParaRPr lang="en-US" sz="1400" b="0" i="0" dirty="0">
              <a:solidFill>
                <a:srgbClr val="333333"/>
              </a:solidFill>
              <a:effectLst/>
              <a:latin typeface="PT Serif"/>
            </a:endParaRPr>
          </a:p>
          <a:p>
            <a:pPr marL="114300" indent="0" algn="l">
              <a:buNone/>
            </a:pPr>
            <a:endParaRPr lang="en-US" sz="1400" b="0" i="0" dirty="0">
              <a:solidFill>
                <a:srgbClr val="333333"/>
              </a:solidFill>
              <a:effectLst/>
              <a:latin typeface="PT Serif" panose="020A0603040505020204" pitchFamily="18" charset="0"/>
            </a:endParaRPr>
          </a:p>
          <a:p>
            <a:pPr marL="114300" indent="0" algn="l">
              <a:buNone/>
            </a:pPr>
            <a:endParaRPr lang="en-US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D70C1AE8-3A93-4974-8592-F73F5ECFC11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12242" y="262268"/>
            <a:ext cx="3735572" cy="44373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150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F415F-A21C-4FD6-9E3F-DE24C0177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707"/>
            <a:ext cx="8520600" cy="5025655"/>
          </a:xfrm>
        </p:spPr>
        <p:txBody>
          <a:bodyPr/>
          <a:lstStyle/>
          <a:p>
            <a:pPr>
              <a:buFont typeface="Arial"/>
              <a:buAutoNum type="arabicPeriod"/>
            </a:pP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You are ____ the best friend a person could have.      </a:t>
            </a:r>
            <a:r>
              <a:rPr lang="en-IN" sz="140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Choose the correct answer.</a:t>
            </a:r>
            <a:endParaRPr lang="en-US" sz="1400" i="0" dirty="0">
              <a:solidFill>
                <a:srgbClr val="333333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far, </a:t>
            </a: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Most</a:t>
            </a: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Very</a:t>
            </a:r>
          </a:p>
          <a:p>
            <a:pPr marL="114300" indent="0" algn="l">
              <a:buNone/>
            </a:pP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2. There were some clouds, but overall it was a ____ nice day.</a:t>
            </a:r>
          </a:p>
          <a:p>
            <a:pPr marL="114300" indent="0" algn="l">
              <a:buNone/>
            </a:pPr>
            <a:r>
              <a:rPr lang="en-US" sz="1400" i="0" dirty="0">
                <a:solidFill>
                  <a:srgbClr val="44444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Pretty, </a:t>
            </a:r>
            <a:r>
              <a:rPr lang="en-US" sz="1400" dirty="0">
                <a:solidFill>
                  <a:srgbClr val="44444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bit, </a:t>
            </a:r>
            <a:r>
              <a:rPr lang="en-US" sz="1400" i="0" dirty="0">
                <a:solidFill>
                  <a:srgbClr val="44444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Slightly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44444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soup was ____ hot. We had to wait 15 minutes before we could eat it.</a:t>
            </a:r>
            <a:endParaRPr lang="en-US" sz="1400" dirty="0">
              <a:solidFill>
                <a:srgbClr val="44444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r>
              <a:rPr lang="en-US" sz="1400" i="0" dirty="0">
                <a:solidFill>
                  <a:srgbClr val="44444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Very, enough, extremely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44444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You are only ____ faster than me.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little, slightly, very</a:t>
            </a:r>
          </a:p>
          <a:p>
            <a:pPr marL="114300" indent="0" algn="l">
              <a:buNone/>
            </a:pP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en-IN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Success is ____ probable.</a:t>
            </a:r>
            <a:endParaRPr lang="en-US" sz="1400" i="0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Highly seriously, very</a:t>
            </a:r>
          </a:p>
          <a:p>
            <a:pPr marL="114300" indent="0" algn="l">
              <a:buNone/>
            </a:pP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6. You are a ____ good friend.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Very, slightly, a little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</a:t>
            </a: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One person was _____ injured in the accident.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Seriously, totally, absolutely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</a:t>
            </a:r>
            <a:r>
              <a:rPr lang="en-US" sz="1400" i="0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This gift is ____ perfect! I love it!</a:t>
            </a:r>
          </a:p>
          <a:p>
            <a:pPr marL="114300" indent="0" algn="l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Absolutely, slightly, totally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</a:t>
            </a:r>
            <a:r>
              <a:rPr lang="en-US" sz="1400" b="0" i="1" dirty="0">
                <a:solidFill>
                  <a:srgbClr val="373D3F"/>
                </a:solidFill>
                <a:effectLst/>
                <a:latin typeface="Montserrat"/>
              </a:rPr>
              <a:t> </a:t>
            </a:r>
            <a:r>
              <a:rPr lang="en-US" sz="1400" dirty="0">
                <a:solidFill>
                  <a:srgbClr val="373D3F"/>
                </a:solidFill>
                <a:effectLst/>
                <a:latin typeface="Montserrat"/>
              </a:rPr>
              <a:t>He came </a:t>
            </a:r>
            <a:r>
              <a:rPr lang="en-US" sz="1400" dirty="0">
                <a:solidFill>
                  <a:srgbClr val="373D3F"/>
                </a:solidFill>
                <a:latin typeface="Montserrat"/>
              </a:rPr>
              <a:t>______</a:t>
            </a:r>
            <a:r>
              <a:rPr lang="en-US" sz="1400" dirty="0">
                <a:solidFill>
                  <a:srgbClr val="373D3F"/>
                </a:solidFill>
                <a:effectLst/>
                <a:latin typeface="Montserrat"/>
              </a:rPr>
              <a:t> close to winning the election.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373D3F"/>
                </a:solidFill>
                <a:latin typeface="Montserrat"/>
              </a:rPr>
              <a:t>Totally, incredibly, seriously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373D3F"/>
                </a:solidFill>
                <a:latin typeface="Montserrat"/>
              </a:rPr>
              <a:t>10.</a:t>
            </a:r>
            <a:r>
              <a:rPr lang="en-US" sz="1400" dirty="0">
                <a:solidFill>
                  <a:srgbClr val="373D3F"/>
                </a:solidFill>
                <a:effectLst/>
                <a:latin typeface="Montserrat"/>
              </a:rPr>
              <a:t> The view is ______beautiful.</a:t>
            </a:r>
          </a:p>
          <a:p>
            <a:pPr marL="114300" indent="0">
              <a:buNone/>
            </a:pPr>
            <a:r>
              <a:rPr lang="en-US" sz="1400" dirty="0">
                <a:solidFill>
                  <a:srgbClr val="373D3F"/>
                </a:solidFill>
                <a:latin typeface="Montserrat"/>
              </a:rPr>
              <a:t>Surely, utterly, so</a:t>
            </a:r>
          </a:p>
          <a:p>
            <a:pPr marL="114300" indent="0">
              <a:buNone/>
            </a:pPr>
            <a:endParaRPr lang="en-US" sz="1400" dirty="0">
              <a:solidFill>
                <a:srgbClr val="373D3F"/>
              </a:solidFill>
              <a:effectLst/>
              <a:latin typeface="Montserrat"/>
            </a:endParaRPr>
          </a:p>
          <a:p>
            <a:pPr marL="114300" indent="0" algn="l">
              <a:buNone/>
            </a:pPr>
            <a:endParaRPr lang="en-US" sz="1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endParaRPr lang="en-US" sz="1400" b="1" dirty="0">
              <a:solidFill>
                <a:srgbClr val="333333"/>
              </a:solidFill>
              <a:latin typeface="MuseoSans-500"/>
            </a:endParaRPr>
          </a:p>
          <a:p>
            <a:pPr marL="114300" indent="0" algn="l">
              <a:buNone/>
            </a:pPr>
            <a:endParaRPr lang="en-US" sz="1400" b="0" i="0" dirty="0">
              <a:solidFill>
                <a:srgbClr val="444444"/>
              </a:solidFill>
              <a:effectLst/>
              <a:latin typeface="Helvetica" panose="020B0604020202020204" pitchFamily="34" charset="0"/>
            </a:endParaRPr>
          </a:p>
          <a:p>
            <a:pPr marL="114300" indent="0" algn="l">
              <a:buNone/>
            </a:pPr>
            <a:endParaRPr lang="en-US" sz="12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F2F2EB85-9D15-4268-8122-639AE997F1A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344282" y="1049080"/>
            <a:ext cx="2488018" cy="3097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911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8941E-6E22-459C-AC78-221A02481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92150"/>
            <a:ext cx="8520600" cy="4961860"/>
          </a:xfrm>
        </p:spPr>
        <p:txBody>
          <a:bodyPr/>
          <a:lstStyle/>
          <a:p>
            <a:pPr marL="114300" indent="0">
              <a:buNone/>
            </a:pPr>
            <a:r>
              <a:rPr lang="en-US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INFINITIVES..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 .He made me (do) it all over again.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 .She can (sing) quite well.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 .He will be able (swim) very soon.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4 .I used (live) in a caravan.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 .You ought (go) today. It may (rain) tomorrow.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 .You needn’t (say) anything. Just nod your head and he will (understand).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7 .I want (see) the house where our president was born.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 .He made her (repeat) the message.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9 .May I (use) your phone?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10. You needn’t (ask) for permission; you can (use) it whenever you like.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11 .If you want (get) there before dark you should (start) at once.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2424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12 .I couldn’t (remember) his address.</a:t>
            </a:r>
          </a:p>
          <a:p>
            <a:pPr marL="114300" indent="0">
              <a:buNone/>
            </a:pPr>
            <a:endParaRPr lang="en-US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1400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C80DA612-F086-461B-99F4-1FA04C76C0E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23366" y="439477"/>
            <a:ext cx="3593805" cy="1187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287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611</Words>
  <Application>Microsoft Office PowerPoint</Application>
  <PresentationFormat>On-screen Show (16:9)</PresentationFormat>
  <Paragraphs>59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Helvetica</vt:lpstr>
      <vt:lpstr>Montserrat</vt:lpstr>
      <vt:lpstr>MuseoSans-500</vt:lpstr>
      <vt:lpstr>PT Sans</vt:lpstr>
      <vt:lpstr>PT Serif</vt:lpstr>
      <vt:lpstr>Roboto</vt:lpstr>
      <vt:lpstr>Simple Light</vt:lpstr>
      <vt:lpstr>PowerPoint Presentation</vt:lpstr>
      <vt:lpstr>    Infinitive or -ing Quiz 1. We like ________ our grandmother on Sundays.  to visit  visiting  to visit/visiting 2. I might want ________ some money soon.  to borrow  borrowing  to borrow/borrowing 3. My father hates ________ a tie to work.  to wear  wearing  to wear/wearing 4. We can't afford ________ a vacation this summer.  to take  taking  to take/taking 5. The company was pleased ________ your thank-you letter.  to receive  receiving  to receive/receiving  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SATYAJIT MOHAPATRA</cp:lastModifiedBy>
  <cp:revision>300</cp:revision>
  <dcterms:modified xsi:type="dcterms:W3CDTF">2021-09-11T02:43:42Z</dcterms:modified>
</cp:coreProperties>
</file>