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NUS/QTUYtYNxzDiNl+A6ykNrkC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REVISION-5</a:t>
            </a:r>
            <a:endParaRPr lang="e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STD-VIII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22175" y="2571738"/>
            <a:ext cx="4764000" cy="618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</a:t>
            </a:r>
            <a:r>
              <a:rPr lang="en" b="1" dirty="0"/>
              <a:t>: ENGLISH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" b="1" dirty="0"/>
              <a:t>–PHRASAL VERBS, CAUSATIVE VERBS</a:t>
            </a:r>
            <a:endParaRPr lang="en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73720-40BA-44C8-B835-86026EA38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91386"/>
            <a:ext cx="8520600" cy="4876800"/>
          </a:xfrm>
        </p:spPr>
        <p:txBody>
          <a:bodyPr/>
          <a:lstStyle/>
          <a:p>
            <a:pPr algn="l"/>
            <a:r>
              <a:rPr lang="en-IN" sz="1400" b="0" i="0" dirty="0">
                <a:solidFill>
                  <a:srgbClr val="222222"/>
                </a:solidFill>
                <a:effectLst/>
                <a:latin typeface="Raleway"/>
              </a:rPr>
              <a:t>				</a:t>
            </a:r>
            <a:r>
              <a:rPr lang="en-IN" sz="1050" b="1" i="0" dirty="0">
                <a:solidFill>
                  <a:srgbClr val="333333"/>
                </a:solidFill>
                <a:effectLst/>
                <a:latin typeface="PT Sans" panose="020B0604020202020204" pitchFamily="34" charset="0"/>
              </a:rPr>
              <a:t>Phrasal Verbs Quiz 1</a:t>
            </a:r>
            <a:br>
              <a:rPr lang="en-IN" sz="1050" b="1" i="0" dirty="0">
                <a:solidFill>
                  <a:srgbClr val="333333"/>
                </a:solidFill>
                <a:effectLst/>
                <a:latin typeface="PT Sans" panose="020B0604020202020204" pitchFamily="34" charset="0"/>
              </a:rPr>
            </a:br>
            <a:r>
              <a:rPr lang="en-IN" sz="1050" b="1" i="0" dirty="0">
                <a:solidFill>
                  <a:srgbClr val="333333"/>
                </a:solidFill>
                <a:effectLst/>
                <a:latin typeface="PT Sans" panose="020B0604020202020204" pitchFamily="34" charset="0"/>
              </a:rPr>
              <a:t>1.</a:t>
            </a: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  <a:t>You can _______ words in a dictionary.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  <a:t> look after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  <a:t> look up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  <a:t> look up to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B0604020202020204" pitchFamily="18" charset="0"/>
              </a:rPr>
              <a:t>2.</a:t>
            </a: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  Sorry I'm late. My car _______ petrol.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ran out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ran out of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ran out on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3. Oh no! The building's lift has _______ again!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broken down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broken up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broken in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4. Our babysitter's really good at _______ our kids.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looking after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looking into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looking down on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5. If the TV isn't loud enough, turn it _______ a little.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off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up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down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6. Our plane _______ thirty minutes late.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took off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took up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took out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7.Let's _______ that old box. We don't need it.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throw up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throw in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throw away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14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14C551E8-55CD-4F30-AA82-445B8A6ACFB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53470" y="4158216"/>
            <a:ext cx="2594344" cy="7938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540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F058F-1C31-4629-8AFA-2BFA9D6A4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48093"/>
            <a:ext cx="8520600" cy="4320782"/>
          </a:xfrm>
        </p:spPr>
        <p:txBody>
          <a:bodyPr/>
          <a:lstStyle/>
          <a:p>
            <a:pPr marL="114300" indent="0" algn="l">
              <a:buNone/>
            </a:pPr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8.</a:t>
            </a: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 Our boss _______ our meeting until next week.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put</a:t>
            </a:r>
            <a:b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put</a:t>
            </a: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 off</a:t>
            </a:r>
            <a:b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put down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9.</a:t>
            </a: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 I don't _______ my new science teacher.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get up</a:t>
            </a:r>
            <a:b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get over</a:t>
            </a:r>
            <a:b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get on with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10.</a:t>
            </a: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 It will be easier to read if you _______ the lights.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switch</a:t>
            </a:r>
            <a:b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switch</a:t>
            </a: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 on</a:t>
            </a:r>
            <a:b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  <a:t> switch over</a:t>
            </a:r>
          </a:p>
          <a:p>
            <a:pPr marL="114300" indent="0" algn="l">
              <a:buNone/>
            </a:pPr>
            <a:endParaRPr lang="en-US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D70C1AE8-3A93-4974-8592-F73F5ECFC1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23144" y="3799366"/>
            <a:ext cx="4153786" cy="1187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150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F415F-A21C-4FD6-9E3F-DE24C0177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2650"/>
            <a:ext cx="8520600" cy="4756299"/>
          </a:xfrm>
        </p:spPr>
        <p:txBody>
          <a:bodyPr/>
          <a:lstStyle/>
          <a:p>
            <a:pPr marL="114300" indent="0" algn="l">
              <a:buNone/>
            </a:pPr>
            <a:endParaRPr lang="en-US" sz="1200" b="0" i="0" dirty="0">
              <a:solidFill>
                <a:srgbClr val="4D4D4D"/>
              </a:solidFill>
              <a:effectLst/>
              <a:latin typeface="Roboto" panose="02000000000000000000" pitchFamily="2" charset="0"/>
            </a:endParaRPr>
          </a:p>
          <a:p>
            <a:pPr marL="114300" indent="0" algn="l">
              <a:buNone/>
            </a:pP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1.I set my alarm clock because I have to ___________ early tomorrow.</a:t>
            </a:r>
          </a:p>
          <a:p>
            <a:pPr marL="114300" indent="0" algn="l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Get up</a:t>
            </a:r>
          </a:p>
          <a:p>
            <a:pPr marL="114300" indent="0" algn="l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Look up</a:t>
            </a:r>
            <a:endParaRPr lang="en-US" sz="1200" dirty="0">
              <a:solidFill>
                <a:srgbClr val="666666"/>
              </a:solidFill>
              <a:latin typeface="Helvetica" panose="020B0604020202020204" pitchFamily="34" charset="0"/>
            </a:endParaRPr>
          </a:p>
          <a:p>
            <a:pPr marL="114300" indent="0" algn="l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Look out</a:t>
            </a:r>
          </a:p>
          <a:p>
            <a:pPr marL="11430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Helvetica" panose="020B0604020202020204" pitchFamily="34" charset="0"/>
              </a:rPr>
              <a:t>2.</a:t>
            </a:r>
            <a:r>
              <a:rPr lang="en-IN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 Here's a chair. Please ___________.</a:t>
            </a:r>
            <a:endParaRPr lang="en-US" sz="1200" dirty="0">
              <a:solidFill>
                <a:srgbClr val="444444"/>
              </a:solidFill>
              <a:latin typeface="Helvetica" panose="020B0604020202020204" pitchFamily="34" charset="0"/>
            </a:endParaRPr>
          </a:p>
          <a:p>
            <a:pPr marL="114300" indent="0" algn="l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Sit down</a:t>
            </a:r>
            <a:endParaRPr lang="en-US" sz="1200" dirty="0">
              <a:solidFill>
                <a:srgbClr val="444444"/>
              </a:solidFill>
              <a:latin typeface="Helvetica" panose="020B0604020202020204" pitchFamily="34" charset="0"/>
            </a:endParaRPr>
          </a:p>
          <a:p>
            <a:pPr marL="114300" indent="0" algn="l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Sit up</a:t>
            </a:r>
          </a:p>
          <a:p>
            <a:pPr marL="114300" indent="0" algn="l">
              <a:buNone/>
            </a:pPr>
            <a:r>
              <a:rPr lang="en-US" sz="1200" dirty="0">
                <a:solidFill>
                  <a:srgbClr val="444444"/>
                </a:solidFill>
                <a:latin typeface="Helvetica" panose="020B0604020202020204" pitchFamily="34" charset="0"/>
              </a:rPr>
              <a:t>Make up</a:t>
            </a:r>
          </a:p>
          <a:p>
            <a:pPr marL="114300" indent="0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3.</a:t>
            </a: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 If you don't pass the exam this time don't ___________. Try again!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Try again</a:t>
            </a:r>
          </a:p>
          <a:p>
            <a:pPr marL="114300" indent="0">
              <a:buNone/>
            </a:pP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Give up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Give out</a:t>
            </a:r>
            <a:endParaRPr lang="en-US" sz="1200" b="0" i="0" dirty="0">
              <a:solidFill>
                <a:srgbClr val="4D4D4D"/>
              </a:solidFill>
              <a:effectLst/>
              <a:latin typeface="Roboto" panose="02000000000000000000" pitchFamily="2" charset="0"/>
            </a:endParaRP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4.</a:t>
            </a: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 Your room is so untidy! Please ___________ the clothes and put them in the washing machine.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Pick up</a:t>
            </a:r>
          </a:p>
          <a:p>
            <a:pPr marL="114300" indent="0">
              <a:buNone/>
            </a:pP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Pick out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Go on</a:t>
            </a:r>
          </a:p>
          <a:p>
            <a:pPr marL="114300" indent="0">
              <a:buNone/>
            </a:pP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5. I didn't know the answer so I ___________ on the internet.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Looked it up</a:t>
            </a:r>
          </a:p>
          <a:p>
            <a:pPr marL="114300" indent="0">
              <a:buNone/>
            </a:pP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Search on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D4D4D"/>
                </a:solidFill>
                <a:latin typeface="Roboto" panose="02000000000000000000" pitchFamily="2" charset="0"/>
              </a:rPr>
              <a:t>Went on</a:t>
            </a:r>
            <a:endParaRPr lang="en-US" sz="1200" b="0" i="0" dirty="0">
              <a:solidFill>
                <a:srgbClr val="4D4D4D"/>
              </a:solidFill>
              <a:effectLst/>
              <a:latin typeface="Roboto" panose="02000000000000000000" pitchFamily="2" charset="0"/>
            </a:endParaRPr>
          </a:p>
          <a:p>
            <a:pPr marL="114300" indent="0" algn="l">
              <a:buNone/>
            </a:pPr>
            <a:endParaRPr lang="en-US" sz="1400" b="0" i="0" dirty="0">
              <a:solidFill>
                <a:srgbClr val="444444"/>
              </a:solidFill>
              <a:effectLst/>
              <a:latin typeface="Helvetica" panose="020B0604020202020204" pitchFamily="34" charset="0"/>
            </a:endParaRPr>
          </a:p>
          <a:p>
            <a:pPr marL="114300" indent="0" algn="l">
              <a:buNone/>
            </a:pPr>
            <a:endParaRPr lang="en-US" sz="12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F2F2EB85-9D15-4268-8122-639AE997F1A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96000" y="1041992"/>
            <a:ext cx="2488018" cy="1438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911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8941E-6E22-459C-AC78-221A02481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2150"/>
            <a:ext cx="8520600" cy="4961860"/>
          </a:xfrm>
        </p:spPr>
        <p:txBody>
          <a:bodyPr/>
          <a:lstStyle/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6.My car ___________ again yesterday. I should buy a new one.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Broke up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Broke down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 off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</a:t>
            </a: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 don't know enough about it, so I need to ___________ more.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 out</a:t>
            </a:r>
          </a:p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 on</a:t>
            </a:r>
          </a:p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8.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 have to ---- my notes once again to make sure I have learned all important details before the exam.</a:t>
            </a:r>
            <a:endParaRPr lang="en-US" sz="1400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 over</a:t>
            </a:r>
          </a:p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 down</a:t>
            </a:r>
          </a:p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9.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 If it weren't for the loan I got from the bank, it would have been impossible for me to ---- my own business.</a:t>
            </a:r>
            <a:endParaRPr lang="en-US" sz="1400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up</a:t>
            </a:r>
          </a:p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Set down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</a:t>
            </a:r>
          </a:p>
          <a:p>
            <a:pPr marL="114300" indent="0">
              <a:buNone/>
            </a:pPr>
            <a:r>
              <a:rPr lang="en-US" sz="1400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10.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fact that the inflation rate has ---- in recent months indicates that the government isn't following a reliable economic policy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Gone up, gone down, serve up</a:t>
            </a:r>
            <a:endParaRPr lang="en-US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400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C80DA612-F086-461B-99F4-1FA04C76C0E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23366" y="439477"/>
            <a:ext cx="3593805" cy="1187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287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4A95C-DCA2-470E-B307-D7167AECC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05562"/>
            <a:ext cx="8520600" cy="4749209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Causative verbs..</a:t>
            </a:r>
          </a:p>
          <a:p>
            <a:pPr marL="114300" indent="0">
              <a:buNone/>
            </a:pP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 1: Would you like to get your money ________ once again?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Count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Counted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Counting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2.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The teacher made him ________ on the bench.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Stand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Standing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Stood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3.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 Amit got his radio ________ at the shop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Repairing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Repaired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repair</a:t>
            </a:r>
            <a:endParaRPr lang="en-US" sz="1200" dirty="0"/>
          </a:p>
          <a:p>
            <a:pPr marL="114300" indent="0">
              <a:buNone/>
            </a:pPr>
            <a:r>
              <a:rPr lang="en-IN" sz="1200" dirty="0"/>
              <a:t>4.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 Sudha had a maidservant ________ the kitchen.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Clean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Cleaned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Clean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5.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The teacher ________ the students ________ on the bench as they had come without home-work.</a:t>
            </a:r>
          </a:p>
          <a:p>
            <a:pPr marL="114300" indent="0">
              <a:buNone/>
            </a:pPr>
            <a:r>
              <a:rPr lang="en-IN" sz="1200" b="0" i="0" dirty="0">
                <a:solidFill>
                  <a:srgbClr val="444444"/>
                </a:solidFill>
                <a:effectLst/>
                <a:latin typeface="Ubuntu"/>
              </a:rPr>
              <a:t>made, standing</a:t>
            </a:r>
            <a:endParaRPr lang="en-US" sz="1200" dirty="0">
              <a:solidFill>
                <a:srgbClr val="444444"/>
              </a:solidFill>
              <a:latin typeface="Ubuntu"/>
            </a:endParaRPr>
          </a:p>
          <a:p>
            <a:pPr marL="114300" indent="0">
              <a:buNone/>
            </a:pPr>
            <a:r>
              <a:rPr lang="en-IN" sz="1200" b="0" i="0" dirty="0">
                <a:solidFill>
                  <a:srgbClr val="444444"/>
                </a:solidFill>
                <a:effectLst/>
                <a:latin typeface="Ubuntu"/>
              </a:rPr>
              <a:t>makes, standing</a:t>
            </a:r>
            <a:endParaRPr lang="en-US" sz="1200" b="0" i="0" dirty="0">
              <a:solidFill>
                <a:srgbClr val="444444"/>
              </a:solidFill>
              <a:effectLst/>
              <a:latin typeface="Ubuntu"/>
            </a:endParaRPr>
          </a:p>
          <a:p>
            <a:pPr marL="114300" indent="0">
              <a:buNone/>
            </a:pPr>
            <a:r>
              <a:rPr lang="en-IN" sz="1200" b="0" i="0" dirty="0">
                <a:solidFill>
                  <a:srgbClr val="444444"/>
                </a:solidFill>
                <a:effectLst/>
                <a:latin typeface="Ubuntu"/>
              </a:rPr>
              <a:t>made, stand</a:t>
            </a:r>
            <a:endParaRPr lang="en-IN" sz="1200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687D63E5-BD02-4947-B02A-C087902077B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02325" y="276445"/>
            <a:ext cx="2580167" cy="1187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4017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28B77-70EA-447F-8C08-8A23F4844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679" y="148856"/>
            <a:ext cx="8697621" cy="4777563"/>
          </a:xfrm>
        </p:spPr>
        <p:txBody>
          <a:bodyPr/>
          <a:lstStyle/>
          <a:p>
            <a:pPr marL="114300" indent="0">
              <a:buNone/>
            </a:pPr>
            <a:r>
              <a:rPr lang="en-US" sz="1200" dirty="0"/>
              <a:t>6.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The corporation ________ the roads ________ now-a-days.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Is getting , repaired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Got, repair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Gets, repairing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7.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I have my car ________ at my friend’s garage every 3 months.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Serviced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Service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Servicing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8.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The police made him ________ his crime.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Confess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Confessing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Confessed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9.</a:t>
            </a:r>
            <a:r>
              <a:rPr lang="en-US" sz="1200" b="0" i="0" dirty="0">
                <a:solidFill>
                  <a:srgbClr val="444444"/>
                </a:solidFill>
                <a:effectLst/>
                <a:latin typeface="Ubuntu"/>
              </a:rPr>
              <a:t> The teacher made the naughty boy ________.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Tiptoed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Tiptoeing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Tiptoe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10.</a:t>
            </a:r>
            <a:r>
              <a:rPr lang="en-US" sz="1200" b="0" i="0" dirty="0">
                <a:solidFill>
                  <a:srgbClr val="4D4D4D"/>
                </a:solidFill>
                <a:effectLst/>
                <a:latin typeface="Roboto" panose="02000000000000000000" pitchFamily="2" charset="0"/>
              </a:rPr>
              <a:t> A wise consumer gets his or her phone order_____ in writing before submitting payment.</a:t>
            </a:r>
            <a:endParaRPr lang="en-US" sz="1200" b="0" i="0" dirty="0">
              <a:solidFill>
                <a:srgbClr val="444444"/>
              </a:solidFill>
              <a:effectLst/>
              <a:latin typeface="Ubuntu"/>
            </a:endParaRP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Confirmed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Confirms</a:t>
            </a:r>
          </a:p>
          <a:p>
            <a:pPr marL="114300" indent="0">
              <a:buNone/>
            </a:pPr>
            <a:r>
              <a:rPr lang="en-US" sz="1200" dirty="0">
                <a:solidFill>
                  <a:srgbClr val="444444"/>
                </a:solidFill>
                <a:latin typeface="Ubuntu"/>
              </a:rPr>
              <a:t>confirmed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427488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674</Words>
  <Application>Microsoft Office PowerPoint</Application>
  <PresentationFormat>On-screen Show (16:9)</PresentationFormat>
  <Paragraphs>96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Helvetica</vt:lpstr>
      <vt:lpstr>PT Sans</vt:lpstr>
      <vt:lpstr>PT Serif</vt:lpstr>
      <vt:lpstr>Raleway</vt:lpstr>
      <vt:lpstr>Roboto</vt:lpstr>
      <vt:lpstr>Ubuntu</vt:lpstr>
      <vt:lpstr>Simple Light</vt:lpstr>
      <vt:lpstr>PowerPoint Presentation</vt:lpstr>
      <vt:lpstr>    Phrasal Verbs Quiz 1 1.You can _______ words in a dictionary.  look after  look up  look up to 2.  Sorry I'm late. My car _______ petrol.  ran out  ran out of  ran out on 3. Oh no! The building's lift has _______ again!  broken down  broken up  broken in 4. Our babysitter's really good at _______ our kids.  looking after  looking into  looking down on 5. If the TV isn't loud enough, turn it _______ a little.  off  up  down 6. Our plane _______ thirty minutes late.  took off  took up  took out 7.Let's _______ that old box. We don't need it.  throw up  throw in  throw away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SATYAJIT MOHAPATRA</cp:lastModifiedBy>
  <cp:revision>276</cp:revision>
  <dcterms:modified xsi:type="dcterms:W3CDTF">2021-09-10T17:23:14Z</dcterms:modified>
</cp:coreProperties>
</file>