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6" r:id="rId2"/>
    <p:sldId id="268" r:id="rId3"/>
    <p:sldId id="269" r:id="rId4"/>
    <p:sldId id="270"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notesMaster" Target="notesMasters/notesMaster1.xml"/><Relationship Id="rId2" Type="http://schemas.openxmlformats.org/officeDocument/2006/relationships/slide" Target="slides/slide1.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 Target="slides/slide4.xml"/><Relationship Id="rId23" Type="http://schemas.openxmlformats.org/officeDocument/2006/relationships/theme" Target="theme/theme1.xml"/><Relationship Id="rId19" Type="http://customschemas.google.com/relationships/presentationmetadata" Target="metadata"/><Relationship Id="rId4" Type="http://schemas.openxmlformats.org/officeDocument/2006/relationships/slide" Target="slides/slide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REVISION-4</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61802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a:t>
            </a:r>
            <a:r>
              <a:rPr lang="en" b="1" dirty="0"/>
              <a:t>–NOUNS: NUMBER &amp; GENDER</a:t>
            </a:r>
            <a:endParaRPr lang="en" sz="1400" b="1" i="0" u="none" strike="noStrike" cap="none" dirty="0">
              <a:solidFill>
                <a:srgbClr val="000000"/>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73720-40BA-44C8-B835-86026EA38BC1}"/>
              </a:ext>
            </a:extLst>
          </p:cNvPr>
          <p:cNvSpPr>
            <a:spLocks noGrp="1"/>
          </p:cNvSpPr>
          <p:nvPr>
            <p:ph type="title"/>
          </p:nvPr>
        </p:nvSpPr>
        <p:spPr>
          <a:xfrm>
            <a:off x="425114" y="191387"/>
            <a:ext cx="8520600" cy="4820092"/>
          </a:xfrm>
        </p:spPr>
        <p:txBody>
          <a:bodyPr/>
          <a:lstStyle/>
          <a:p>
            <a:pPr algn="l"/>
            <a:r>
              <a:rPr lang="en-US" sz="1400" b="0" i="0" dirty="0">
                <a:solidFill>
                  <a:srgbClr val="4D4D4D"/>
                </a:solidFill>
                <a:effectLst/>
                <a:latin typeface="Calibri" panose="020F0502020204030204" pitchFamily="34" charset="0"/>
                <a:cs typeface="Calibri" panose="020F0502020204030204" pitchFamily="34" charset="0"/>
              </a:rPr>
              <a:t>1.Which of the following nouns is the masculine counterpart of the bride?</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Groom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Bridesmaid</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Lad</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Drake</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2. </a:t>
            </a:r>
            <a:r>
              <a:rPr lang="en-US" sz="1400" b="0" i="0" dirty="0">
                <a:solidFill>
                  <a:srgbClr val="4D4D4D"/>
                </a:solidFill>
                <a:effectLst/>
                <a:latin typeface="Calibri" panose="020F0502020204030204" pitchFamily="34" charset="0"/>
                <a:cs typeface="Calibri" panose="020F0502020204030204" pitchFamily="34" charset="0"/>
              </a:rPr>
              <a:t>Which of the following nouns is the neuter gender?</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Nurse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Doctor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Lab assistant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Syringe</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3. </a:t>
            </a:r>
            <a:r>
              <a:rPr lang="en-US" sz="1400" b="0" i="0" dirty="0">
                <a:solidFill>
                  <a:srgbClr val="4D4D4D"/>
                </a:solidFill>
                <a:effectLst/>
                <a:latin typeface="Calibri" panose="020F0502020204030204" pitchFamily="34" charset="0"/>
                <a:cs typeface="Calibri" panose="020F0502020204030204" pitchFamily="34" charset="0"/>
              </a:rPr>
              <a:t>Which of the following pairs of nouns is composed of males and females?</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Hen-chick</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Bull-cow</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Cock-rooster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Lady-lass</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4. </a:t>
            </a:r>
            <a:r>
              <a:rPr lang="en-US" sz="1400" b="0" i="0" dirty="0">
                <a:solidFill>
                  <a:srgbClr val="4D4D4D"/>
                </a:solidFill>
                <a:effectLst/>
                <a:latin typeface="Calibri" panose="020F0502020204030204" pitchFamily="34" charset="0"/>
                <a:cs typeface="Calibri" panose="020F0502020204030204" pitchFamily="34" charset="0"/>
              </a:rPr>
              <a:t>Which of  the following nouns completes the analogy "cock is to hen as boar is to ______?</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Sow</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Goat</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Horse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Sheep</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5. </a:t>
            </a:r>
            <a:r>
              <a:rPr lang="en-US" sz="1400" b="0" i="0" dirty="0">
                <a:solidFill>
                  <a:srgbClr val="4D4D4D"/>
                </a:solidFill>
                <a:effectLst/>
                <a:latin typeface="Calibri" panose="020F0502020204030204" pitchFamily="34" charset="0"/>
                <a:cs typeface="Calibri" panose="020F0502020204030204" pitchFamily="34" charset="0"/>
              </a:rPr>
              <a:t>Which gender do ''scientists'' belong?</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Masculine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Feminine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Neuter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Common</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6. </a:t>
            </a:r>
            <a:r>
              <a:rPr lang="en-US" sz="1400" b="0" i="0" dirty="0">
                <a:solidFill>
                  <a:srgbClr val="4D4D4D"/>
                </a:solidFill>
                <a:effectLst/>
                <a:latin typeface="Calibri" panose="020F0502020204030204" pitchFamily="34" charset="0"/>
                <a:cs typeface="Calibri" panose="020F0502020204030204" pitchFamily="34" charset="0"/>
              </a:rPr>
              <a:t>Which of the following is in the common gender?</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Steward</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Flight attendant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Airplane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Stewardess</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7. </a:t>
            </a:r>
            <a:r>
              <a:rPr lang="en-US" sz="1400" b="0" i="0" dirty="0">
                <a:solidFill>
                  <a:srgbClr val="4D4D4D"/>
                </a:solidFill>
                <a:effectLst/>
                <a:latin typeface="Calibri" panose="020F0502020204030204" pitchFamily="34" charset="0"/>
                <a:cs typeface="Calibri" panose="020F0502020204030204" pitchFamily="34" charset="0"/>
              </a:rPr>
              <a:t>What is the female counterpart of gander?</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Goose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Horse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Bull</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Sheep</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8. </a:t>
            </a:r>
            <a:r>
              <a:rPr lang="en-US" sz="1400" b="0" i="0" dirty="0">
                <a:solidFill>
                  <a:srgbClr val="4D4D4D"/>
                </a:solidFill>
                <a:effectLst/>
                <a:latin typeface="Calibri" panose="020F0502020204030204" pitchFamily="34" charset="0"/>
                <a:cs typeface="Calibri" panose="020F0502020204030204" pitchFamily="34" charset="0"/>
              </a:rPr>
              <a:t>Which of the following does NOT belong to the neuter gender?</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Curtain</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Letter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Sailor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Walnut</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E. </a:t>
            </a:r>
            <a:r>
              <a:rPr lang="en-US" sz="1400" b="0" i="0" dirty="0">
                <a:solidFill>
                  <a:srgbClr val="444444"/>
                </a:solidFill>
                <a:effectLst/>
                <a:latin typeface="Calibri" panose="020F0502020204030204" pitchFamily="34" charset="0"/>
                <a:cs typeface="Calibri" panose="020F0502020204030204" pitchFamily="34" charset="0"/>
              </a:rPr>
              <a:t>Computer</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9. </a:t>
            </a:r>
            <a:r>
              <a:rPr lang="en-US" sz="1400" b="0" i="0" dirty="0">
                <a:solidFill>
                  <a:srgbClr val="4D4D4D"/>
                </a:solidFill>
                <a:effectLst/>
                <a:latin typeface="Calibri" panose="020F0502020204030204" pitchFamily="34" charset="0"/>
                <a:cs typeface="Calibri" panose="020F0502020204030204" pitchFamily="34" charset="0"/>
              </a:rPr>
              <a:t>What is the gender of the noun ''prophet?''</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Feminine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Common</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Neuter</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Masculine</a:t>
            </a:r>
            <a:br>
              <a:rPr lang="en-US" sz="1400" b="0" i="0" dirty="0">
                <a:solidFill>
                  <a:srgbClr val="444444"/>
                </a:solidFill>
                <a:effectLst/>
                <a:latin typeface="Calibri" panose="020F0502020204030204" pitchFamily="34" charset="0"/>
                <a:cs typeface="Calibri" panose="020F0502020204030204" pitchFamily="34" charset="0"/>
              </a:rPr>
            </a:br>
            <a:r>
              <a:rPr lang="en-US" sz="1400" b="0" i="0" dirty="0">
                <a:solidFill>
                  <a:srgbClr val="333333"/>
                </a:solidFill>
                <a:effectLst/>
                <a:latin typeface="Calibri" panose="020F0502020204030204" pitchFamily="34" charset="0"/>
                <a:cs typeface="Calibri" panose="020F0502020204030204" pitchFamily="34" charset="0"/>
              </a:rPr>
              <a:t> </a:t>
            </a:r>
            <a:r>
              <a:rPr lang="en-US" sz="1400" b="1" i="0" dirty="0">
                <a:solidFill>
                  <a:srgbClr val="333333"/>
                </a:solidFill>
                <a:effectLst/>
                <a:latin typeface="Calibri" panose="020F0502020204030204" pitchFamily="34" charset="0"/>
                <a:cs typeface="Calibri" panose="020F0502020204030204" pitchFamily="34" charset="0"/>
              </a:rPr>
              <a:t>10. </a:t>
            </a:r>
            <a:r>
              <a:rPr lang="en-US" sz="1400" b="0" i="0" dirty="0">
                <a:solidFill>
                  <a:srgbClr val="4D4D4D"/>
                </a:solidFill>
                <a:effectLst/>
                <a:latin typeface="Calibri" panose="020F0502020204030204" pitchFamily="34" charset="0"/>
                <a:cs typeface="Calibri" panose="020F0502020204030204" pitchFamily="34" charset="0"/>
              </a:rPr>
              <a:t>What is the gender of the 1st president of the United States of America?</a:t>
            </a:r>
            <a:br>
              <a:rPr lang="en-US" sz="1400" b="0" i="0" dirty="0">
                <a:solidFill>
                  <a:srgbClr val="4D4D4D"/>
                </a:solidFill>
                <a:effectLst/>
                <a:latin typeface="Calibri" panose="020F0502020204030204" pitchFamily="34" charset="0"/>
                <a:cs typeface="Calibri" panose="020F0502020204030204" pitchFamily="34" charset="0"/>
              </a:rPr>
            </a:br>
            <a:r>
              <a:rPr lang="en-US" sz="1400" b="0" i="0" dirty="0">
                <a:solidFill>
                  <a:srgbClr val="666666"/>
                </a:solidFill>
                <a:effectLst/>
                <a:latin typeface="Calibri" panose="020F0502020204030204" pitchFamily="34" charset="0"/>
                <a:cs typeface="Calibri" panose="020F0502020204030204" pitchFamily="34" charset="0"/>
              </a:rPr>
              <a:t>A. </a:t>
            </a:r>
            <a:r>
              <a:rPr lang="en-US" sz="1400" b="0" i="0" dirty="0">
                <a:solidFill>
                  <a:srgbClr val="444444"/>
                </a:solidFill>
                <a:effectLst/>
                <a:latin typeface="Calibri" panose="020F0502020204030204" pitchFamily="34" charset="0"/>
                <a:cs typeface="Calibri" panose="020F0502020204030204" pitchFamily="34" charset="0"/>
              </a:rPr>
              <a:t>Masculine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B. </a:t>
            </a:r>
            <a:r>
              <a:rPr lang="en-US" sz="1400" b="0" i="0" dirty="0">
                <a:solidFill>
                  <a:srgbClr val="444444"/>
                </a:solidFill>
                <a:effectLst/>
                <a:latin typeface="Calibri" panose="020F0502020204030204" pitchFamily="34" charset="0"/>
                <a:cs typeface="Calibri" panose="020F0502020204030204" pitchFamily="34" charset="0"/>
              </a:rPr>
              <a:t>Feminine</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C. </a:t>
            </a:r>
            <a:r>
              <a:rPr lang="en-US" sz="1400" b="0" i="0" dirty="0">
                <a:solidFill>
                  <a:srgbClr val="444444"/>
                </a:solidFill>
                <a:effectLst/>
                <a:latin typeface="Calibri" panose="020F0502020204030204" pitchFamily="34" charset="0"/>
                <a:cs typeface="Calibri" panose="020F0502020204030204" pitchFamily="34" charset="0"/>
              </a:rPr>
              <a:t>Common</a:t>
            </a:r>
            <a:r>
              <a:rPr lang="en-US" sz="1400" dirty="0">
                <a:solidFill>
                  <a:srgbClr val="444444"/>
                </a:solidFill>
                <a:latin typeface="Calibri" panose="020F0502020204030204" pitchFamily="34" charset="0"/>
                <a:cs typeface="Calibri" panose="020F0502020204030204" pitchFamily="34" charset="0"/>
              </a:rPr>
              <a:t>	</a:t>
            </a:r>
            <a:r>
              <a:rPr lang="en-US" sz="1400" b="0" i="0" dirty="0">
                <a:solidFill>
                  <a:srgbClr val="666666"/>
                </a:solidFill>
                <a:effectLst/>
                <a:latin typeface="Calibri" panose="020F0502020204030204" pitchFamily="34" charset="0"/>
                <a:cs typeface="Calibri" panose="020F0502020204030204" pitchFamily="34" charset="0"/>
              </a:rPr>
              <a:t>D. </a:t>
            </a:r>
            <a:r>
              <a:rPr lang="en-US" sz="1400" b="0" i="0" dirty="0">
                <a:solidFill>
                  <a:srgbClr val="444444"/>
                </a:solidFill>
                <a:effectLst/>
                <a:latin typeface="Calibri" panose="020F0502020204030204" pitchFamily="34" charset="0"/>
                <a:cs typeface="Calibri" panose="020F0502020204030204" pitchFamily="34" charset="0"/>
              </a:rPr>
              <a:t>Neuter</a:t>
            </a:r>
            <a:br>
              <a:rPr lang="en-US" b="0" i="0" dirty="0">
                <a:solidFill>
                  <a:srgbClr val="444444"/>
                </a:solidFill>
                <a:effectLst/>
                <a:latin typeface="Helvetica" panose="020B0604020202020204" pitchFamily="34" charset="0"/>
              </a:rPr>
            </a:br>
            <a:br>
              <a:rPr lang="en-US" sz="1400" b="0" i="0" dirty="0">
                <a:solidFill>
                  <a:srgbClr val="222222"/>
                </a:solidFill>
                <a:effectLst/>
                <a:latin typeface="Calibri" panose="020F0502020204030204" pitchFamily="34" charset="0"/>
                <a:cs typeface="Calibri" panose="020F0502020204030204" pitchFamily="34" charset="0"/>
              </a:rPr>
            </a:br>
            <a:endParaRPr lang="en-IN" sz="1400" b="0" i="0" dirty="0">
              <a:solidFill>
                <a:srgbClr val="222222"/>
              </a:solidFill>
              <a:effectLst/>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14C551E8-55CD-4F30-AA82-445B8A6ACFBC}"/>
              </a:ext>
            </a:extLst>
          </p:cNvPr>
          <p:cNvPicPr preferRelativeResize="0"/>
          <p:nvPr/>
        </p:nvPicPr>
        <p:blipFill rotWithShape="1">
          <a:blip r:embed="rId2">
            <a:alphaModFix/>
          </a:blip>
          <a:srcRect/>
          <a:stretch/>
        </p:blipFill>
        <p:spPr>
          <a:xfrm>
            <a:off x="5918791" y="3172932"/>
            <a:ext cx="2594344" cy="793897"/>
          </a:xfrm>
          <a:prstGeom prst="rect">
            <a:avLst/>
          </a:prstGeom>
          <a:noFill/>
          <a:ln>
            <a:noFill/>
          </a:ln>
        </p:spPr>
      </p:pic>
    </p:spTree>
    <p:extLst>
      <p:ext uri="{BB962C8B-B14F-4D97-AF65-F5344CB8AC3E}">
        <p14:creationId xmlns:p14="http://schemas.microsoft.com/office/powerpoint/2010/main" val="3885402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2F058F-1C31-4629-8AFA-2BFA9D6A499A}"/>
              </a:ext>
            </a:extLst>
          </p:cNvPr>
          <p:cNvSpPr>
            <a:spLocks noGrp="1"/>
          </p:cNvSpPr>
          <p:nvPr>
            <p:ph type="body" idx="1"/>
          </p:nvPr>
        </p:nvSpPr>
        <p:spPr>
          <a:xfrm>
            <a:off x="311700" y="212651"/>
            <a:ext cx="8520600" cy="4356224"/>
          </a:xfrm>
        </p:spPr>
        <p:txBody>
          <a:bodyPr/>
          <a:lstStyle/>
          <a:p>
            <a:pPr marL="114300" indent="0">
              <a:buNone/>
            </a:pPr>
            <a:r>
              <a:rPr lang="en-US" sz="2000" dirty="0">
                <a:latin typeface="Calibri" panose="020F0502020204030204" pitchFamily="34" charset="0"/>
                <a:cs typeface="Calibri" panose="020F0502020204030204" pitchFamily="34" charset="0"/>
              </a:rPr>
              <a:t>Change the nouns from feminine to masculine. </a:t>
            </a:r>
          </a:p>
          <a:p>
            <a:pPr marL="342900" indent="-228600">
              <a:buAutoNum type="arabicPeriod"/>
            </a:pPr>
            <a:r>
              <a:rPr lang="en-US" sz="2000" dirty="0">
                <a:latin typeface="Calibri" panose="020F0502020204030204" pitchFamily="34" charset="0"/>
                <a:cs typeface="Calibri" panose="020F0502020204030204" pitchFamily="34" charset="0"/>
              </a:rPr>
              <a:t>The girl looks very much like her mother. </a:t>
            </a:r>
          </a:p>
          <a:p>
            <a:pPr marL="342900" indent="-228600">
              <a:buAutoNum type="arabicPeriod"/>
            </a:pPr>
            <a:r>
              <a:rPr lang="en-US" sz="2000" dirty="0">
                <a:latin typeface="Calibri" panose="020F0502020204030204" pitchFamily="34" charset="0"/>
                <a:cs typeface="Calibri" panose="020F0502020204030204" pitchFamily="34" charset="0"/>
              </a:rPr>
              <a:t> The mistress gave her maidservant a present.</a:t>
            </a:r>
          </a:p>
          <a:p>
            <a:pPr marL="342900" indent="-228600">
              <a:buAutoNum type="arabicPeriod"/>
            </a:pPr>
            <a:r>
              <a:rPr lang="en-US" sz="2000" dirty="0">
                <a:latin typeface="Calibri" panose="020F0502020204030204" pitchFamily="34" charset="0"/>
                <a:cs typeface="Calibri" panose="020F0502020204030204" pitchFamily="34" charset="0"/>
              </a:rPr>
              <a:t>  The nun is talking to my grandmother. </a:t>
            </a:r>
          </a:p>
          <a:p>
            <a:pPr marL="342900" indent="-228600">
              <a:buAutoNum type="arabicPeriod"/>
            </a:pPr>
            <a:r>
              <a:rPr lang="en-US" sz="2000" dirty="0">
                <a:latin typeface="Calibri" panose="020F0502020204030204" pitchFamily="34" charset="0"/>
                <a:cs typeface="Calibri" panose="020F0502020204030204" pitchFamily="34" charset="0"/>
              </a:rPr>
              <a:t>. My aunt was an airplane stewardess once. </a:t>
            </a:r>
          </a:p>
          <a:p>
            <a:pPr marL="342900" indent="-228600">
              <a:buAutoNum type="arabicPeriod"/>
            </a:pPr>
            <a:r>
              <a:rPr lang="en-US" sz="2000" dirty="0">
                <a:latin typeface="Calibri" panose="020F0502020204030204" pitchFamily="34" charset="0"/>
                <a:cs typeface="Calibri" panose="020F0502020204030204" pitchFamily="34" charset="0"/>
              </a:rPr>
              <a:t>. The cow was chased by the vixen. </a:t>
            </a:r>
          </a:p>
          <a:p>
            <a:pPr marL="342900" indent="-228600">
              <a:buAutoNum type="arabicPeriod"/>
            </a:pPr>
            <a:r>
              <a:rPr lang="en-US" sz="2000" dirty="0">
                <a:latin typeface="Calibri" panose="020F0502020204030204" pitchFamily="34" charset="0"/>
                <a:cs typeface="Calibri" panose="020F0502020204030204" pitchFamily="34" charset="0"/>
              </a:rPr>
              <a:t> My maternal aunt is a spinster. </a:t>
            </a:r>
          </a:p>
          <a:p>
            <a:pPr marL="342900" indent="-228600">
              <a:buAutoNum type="arabicPeriod"/>
            </a:pPr>
            <a:r>
              <a:rPr lang="en-US" sz="2000" dirty="0">
                <a:latin typeface="Calibri" panose="020F0502020204030204" pitchFamily="34" charset="0"/>
                <a:cs typeface="Calibri" panose="020F0502020204030204" pitchFamily="34" charset="0"/>
              </a:rPr>
              <a:t>. My niece has a pet tabby-cat. </a:t>
            </a:r>
          </a:p>
          <a:p>
            <a:pPr marL="342900" indent="-228600">
              <a:buAutoNum type="arabicPeriod"/>
            </a:pPr>
            <a:r>
              <a:rPr lang="en-US" sz="2000" dirty="0">
                <a:latin typeface="Calibri" panose="020F0502020204030204" pitchFamily="34" charset="0"/>
                <a:cs typeface="Calibri" panose="020F0502020204030204" pitchFamily="34" charset="0"/>
              </a:rPr>
              <a:t>. This actress played the part of the heroine in the movie. </a:t>
            </a:r>
          </a:p>
          <a:p>
            <a:pPr marL="342900" indent="-228600">
              <a:buAutoNum type="arabicPeriod"/>
            </a:pPr>
            <a:r>
              <a:rPr lang="en-US" sz="2000" dirty="0">
                <a:latin typeface="Calibri" panose="020F0502020204030204" pitchFamily="34" charset="0"/>
                <a:cs typeface="Calibri" panose="020F0502020204030204" pitchFamily="34" charset="0"/>
              </a:rPr>
              <a:t>. This girl is the bride. </a:t>
            </a:r>
          </a:p>
          <a:p>
            <a:pPr marL="342900" indent="-228600">
              <a:buAutoNum type="arabicPeriod"/>
            </a:pPr>
            <a:r>
              <a:rPr lang="en-US" sz="2000" dirty="0">
                <a:latin typeface="Calibri" panose="020F0502020204030204" pitchFamily="34" charset="0"/>
                <a:cs typeface="Calibri" panose="020F0502020204030204" pitchFamily="34" charset="0"/>
              </a:rPr>
              <a:t>. Ms. </a:t>
            </a:r>
            <a:r>
              <a:rPr lang="en-US" sz="2000" dirty="0" err="1">
                <a:latin typeface="Calibri" panose="020F0502020204030204" pitchFamily="34" charset="0"/>
                <a:cs typeface="Calibri" panose="020F0502020204030204" pitchFamily="34" charset="0"/>
              </a:rPr>
              <a:t>Panigrahy</a:t>
            </a:r>
            <a:r>
              <a:rPr lang="en-US" sz="2000" dirty="0">
                <a:latin typeface="Calibri" panose="020F0502020204030204" pitchFamily="34" charset="0"/>
                <a:cs typeface="Calibri" panose="020F0502020204030204" pitchFamily="34" charset="0"/>
              </a:rPr>
              <a:t> is our headmistress.</a:t>
            </a:r>
            <a:endParaRPr lang="en-IN" sz="2000" dirty="0">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70C1AE8-3A93-4974-8592-F73F5ECFC119}"/>
              </a:ext>
            </a:extLst>
          </p:cNvPr>
          <p:cNvPicPr preferRelativeResize="0"/>
          <p:nvPr/>
        </p:nvPicPr>
        <p:blipFill rotWithShape="1">
          <a:blip r:embed="rId2">
            <a:alphaModFix/>
          </a:blip>
          <a:srcRect/>
          <a:stretch/>
        </p:blipFill>
        <p:spPr>
          <a:xfrm>
            <a:off x="6046380" y="3813544"/>
            <a:ext cx="2452577" cy="755332"/>
          </a:xfrm>
          <a:prstGeom prst="rect">
            <a:avLst/>
          </a:prstGeom>
          <a:noFill/>
          <a:ln>
            <a:noFill/>
          </a:ln>
        </p:spPr>
      </p:pic>
    </p:spTree>
    <p:extLst>
      <p:ext uri="{BB962C8B-B14F-4D97-AF65-F5344CB8AC3E}">
        <p14:creationId xmlns:p14="http://schemas.microsoft.com/office/powerpoint/2010/main" val="252150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FAF415F-A21C-4FD6-9E3F-DE24C01772C4}"/>
              </a:ext>
            </a:extLst>
          </p:cNvPr>
          <p:cNvSpPr>
            <a:spLocks noGrp="1"/>
          </p:cNvSpPr>
          <p:nvPr>
            <p:ph type="body" idx="1"/>
          </p:nvPr>
        </p:nvSpPr>
        <p:spPr>
          <a:xfrm>
            <a:off x="311700" y="581248"/>
            <a:ext cx="8520600" cy="4387702"/>
          </a:xfrm>
        </p:spPr>
        <p:txBody>
          <a:bodyPr/>
          <a:lstStyle/>
          <a:p>
            <a:pPr marL="114300" indent="0" algn="l">
              <a:buNone/>
            </a:pPr>
            <a:r>
              <a:rPr lang="en-US" sz="1400" dirty="0">
                <a:latin typeface="Calibri" panose="020F0502020204030204" pitchFamily="34" charset="0"/>
                <a:cs typeface="Calibri" panose="020F0502020204030204" pitchFamily="34" charset="0"/>
              </a:rPr>
              <a:t>1)Plural of a cup is – (a) </a:t>
            </a:r>
            <a:r>
              <a:rPr lang="en-US" sz="1400" dirty="0" err="1">
                <a:latin typeface="Calibri" panose="020F0502020204030204" pitchFamily="34" charset="0"/>
                <a:cs typeface="Calibri" panose="020F0502020204030204" pitchFamily="34" charset="0"/>
              </a:rPr>
              <a:t>cupes</a:t>
            </a:r>
            <a:r>
              <a:rPr lang="en-US" sz="1400" dirty="0">
                <a:latin typeface="Calibri" panose="020F0502020204030204" pitchFamily="34" charset="0"/>
                <a:cs typeface="Calibri" panose="020F0502020204030204" pitchFamily="34" charset="0"/>
              </a:rPr>
              <a:t> (b) cups (c) </a:t>
            </a:r>
            <a:r>
              <a:rPr lang="en-US" sz="1400" dirty="0" err="1">
                <a:latin typeface="Calibri" panose="020F0502020204030204" pitchFamily="34" charset="0"/>
                <a:cs typeface="Calibri" panose="020F0502020204030204" pitchFamily="34" charset="0"/>
              </a:rPr>
              <a:t>cupies</a:t>
            </a:r>
            <a:r>
              <a:rPr lang="en-US" sz="1400" dirty="0">
                <a:latin typeface="Calibri" panose="020F0502020204030204" pitchFamily="34" charset="0"/>
                <a:cs typeface="Calibri" panose="020F0502020204030204" pitchFamily="34" charset="0"/>
              </a:rPr>
              <a:t> </a:t>
            </a:r>
          </a:p>
          <a:p>
            <a:pPr marL="114300" indent="0" algn="l">
              <a:buNone/>
            </a:pPr>
            <a:r>
              <a:rPr lang="en-US" sz="1400" dirty="0">
                <a:latin typeface="Calibri" panose="020F0502020204030204" pitchFamily="34" charset="0"/>
                <a:cs typeface="Calibri" panose="020F0502020204030204" pitchFamily="34" charset="0"/>
              </a:rPr>
              <a:t>2) Plural of table is – (a) </a:t>
            </a:r>
            <a:r>
              <a:rPr lang="en-US" sz="1400" dirty="0" err="1">
                <a:latin typeface="Calibri" panose="020F0502020204030204" pitchFamily="34" charset="0"/>
                <a:cs typeface="Calibri" panose="020F0502020204030204" pitchFamily="34" charset="0"/>
              </a:rPr>
              <a:t>tabless</a:t>
            </a:r>
            <a:r>
              <a:rPr lang="en-US" sz="1400" dirty="0">
                <a:latin typeface="Calibri" panose="020F0502020204030204" pitchFamily="34" charset="0"/>
                <a:cs typeface="Calibri" panose="020F0502020204030204" pitchFamily="34" charset="0"/>
              </a:rPr>
              <a:t> (b) tables (c) both (a) and (b) </a:t>
            </a:r>
          </a:p>
          <a:p>
            <a:pPr marL="114300" indent="0" algn="l">
              <a:buNone/>
            </a:pPr>
            <a:r>
              <a:rPr lang="en-US" sz="1400" dirty="0">
                <a:latin typeface="Calibri" panose="020F0502020204030204" pitchFamily="34" charset="0"/>
                <a:cs typeface="Calibri" panose="020F0502020204030204" pitchFamily="34" charset="0"/>
              </a:rPr>
              <a:t>3) _________ is the plural of girl. (a) </a:t>
            </a:r>
            <a:r>
              <a:rPr lang="en-US" sz="1400" dirty="0" err="1">
                <a:latin typeface="Calibri" panose="020F0502020204030204" pitchFamily="34" charset="0"/>
                <a:cs typeface="Calibri" panose="020F0502020204030204" pitchFamily="34" charset="0"/>
              </a:rPr>
              <a:t>girles</a:t>
            </a:r>
            <a:r>
              <a:rPr lang="en-US" sz="1400" dirty="0">
                <a:latin typeface="Calibri" panose="020F0502020204030204" pitchFamily="34" charset="0"/>
                <a:cs typeface="Calibri" panose="020F0502020204030204" pitchFamily="34" charset="0"/>
              </a:rPr>
              <a:t> (b) </a:t>
            </a:r>
            <a:r>
              <a:rPr lang="en-US" sz="1400" dirty="0" err="1">
                <a:latin typeface="Calibri" panose="020F0502020204030204" pitchFamily="34" charset="0"/>
                <a:cs typeface="Calibri" panose="020F0502020204030204" pitchFamily="34" charset="0"/>
              </a:rPr>
              <a:t>girlss</a:t>
            </a:r>
            <a:r>
              <a:rPr lang="en-US" sz="1400" dirty="0">
                <a:latin typeface="Calibri" panose="020F0502020204030204" pitchFamily="34" charset="0"/>
                <a:cs typeface="Calibri" panose="020F0502020204030204" pitchFamily="34" charset="0"/>
              </a:rPr>
              <a:t> (c) girls </a:t>
            </a:r>
          </a:p>
          <a:p>
            <a:pPr marL="114300" indent="0" algn="l">
              <a:buNone/>
            </a:pPr>
            <a:r>
              <a:rPr lang="en-US" sz="1400" dirty="0">
                <a:latin typeface="Calibri" panose="020F0502020204030204" pitchFamily="34" charset="0"/>
                <a:cs typeface="Calibri" panose="020F0502020204030204" pitchFamily="34" charset="0"/>
              </a:rPr>
              <a:t>4) Singular of books is – (a) </a:t>
            </a:r>
            <a:r>
              <a:rPr lang="en-US" sz="1400" dirty="0" err="1">
                <a:latin typeface="Calibri" panose="020F0502020204030204" pitchFamily="34" charset="0"/>
                <a:cs typeface="Calibri" panose="020F0502020204030204" pitchFamily="34" charset="0"/>
              </a:rPr>
              <a:t>bookes</a:t>
            </a:r>
            <a:r>
              <a:rPr lang="en-US" sz="1400" dirty="0">
                <a:latin typeface="Calibri" panose="020F0502020204030204" pitchFamily="34" charset="0"/>
                <a:cs typeface="Calibri" panose="020F0502020204030204" pitchFamily="34" charset="0"/>
              </a:rPr>
              <a:t> (b) book (c) </a:t>
            </a:r>
            <a:r>
              <a:rPr lang="en-US" sz="1400" dirty="0" err="1">
                <a:latin typeface="Calibri" panose="020F0502020204030204" pitchFamily="34" charset="0"/>
                <a:cs typeface="Calibri" panose="020F0502020204030204" pitchFamily="34" charset="0"/>
              </a:rPr>
              <a:t>bookss</a:t>
            </a:r>
            <a:r>
              <a:rPr lang="en-US" sz="1400" dirty="0">
                <a:latin typeface="Calibri" panose="020F0502020204030204" pitchFamily="34" charset="0"/>
                <a:cs typeface="Calibri" panose="020F0502020204030204" pitchFamily="34" charset="0"/>
              </a:rPr>
              <a:t> </a:t>
            </a:r>
          </a:p>
          <a:p>
            <a:pPr marL="114300" indent="0" algn="l">
              <a:buNone/>
            </a:pPr>
            <a:r>
              <a:rPr lang="en-US" sz="1400" dirty="0">
                <a:latin typeface="Calibri" panose="020F0502020204030204" pitchFamily="34" charset="0"/>
                <a:cs typeface="Calibri" panose="020F0502020204030204" pitchFamily="34" charset="0"/>
              </a:rPr>
              <a:t>5) Singular of towels is – (a) towel (b) </a:t>
            </a:r>
            <a:r>
              <a:rPr lang="en-US" sz="1400" dirty="0" err="1">
                <a:latin typeface="Calibri" panose="020F0502020204030204" pitchFamily="34" charset="0"/>
                <a:cs typeface="Calibri" panose="020F0502020204030204" pitchFamily="34" charset="0"/>
              </a:rPr>
              <a:t>toweles</a:t>
            </a:r>
            <a:r>
              <a:rPr lang="en-US" sz="1400" dirty="0">
                <a:latin typeface="Calibri" panose="020F0502020204030204" pitchFamily="34" charset="0"/>
                <a:cs typeface="Calibri" panose="020F0502020204030204" pitchFamily="34" charset="0"/>
              </a:rPr>
              <a:t> (c) </a:t>
            </a:r>
            <a:r>
              <a:rPr lang="en-US" sz="1400" dirty="0" err="1">
                <a:latin typeface="Calibri" panose="020F0502020204030204" pitchFamily="34" charset="0"/>
                <a:cs typeface="Calibri" panose="020F0502020204030204" pitchFamily="34" charset="0"/>
              </a:rPr>
              <a:t>towelss</a:t>
            </a:r>
            <a:r>
              <a:rPr lang="en-US" sz="1400" dirty="0">
                <a:latin typeface="Calibri" panose="020F0502020204030204" pitchFamily="34" charset="0"/>
                <a:cs typeface="Calibri" panose="020F0502020204030204" pitchFamily="34" charset="0"/>
              </a:rPr>
              <a:t> </a:t>
            </a:r>
          </a:p>
          <a:p>
            <a:pPr marL="114300" indent="0" algn="l">
              <a:buNone/>
            </a:pPr>
            <a:r>
              <a:rPr lang="en-US" sz="1400" dirty="0">
                <a:latin typeface="Calibri" panose="020F0502020204030204" pitchFamily="34" charset="0"/>
                <a:cs typeface="Calibri" panose="020F0502020204030204" pitchFamily="34" charset="0"/>
              </a:rPr>
              <a:t>6) Singular of bottles – (a) bottles (b) </a:t>
            </a:r>
            <a:r>
              <a:rPr lang="en-US" sz="1400" dirty="0" err="1">
                <a:latin typeface="Calibri" panose="020F0502020204030204" pitchFamily="34" charset="0"/>
                <a:cs typeface="Calibri" panose="020F0502020204030204" pitchFamily="34" charset="0"/>
              </a:rPr>
              <a:t>bottlss</a:t>
            </a:r>
            <a:r>
              <a:rPr lang="en-US" sz="1400" dirty="0">
                <a:latin typeface="Calibri" panose="020F0502020204030204" pitchFamily="34" charset="0"/>
                <a:cs typeface="Calibri" panose="020F0502020204030204" pitchFamily="34" charset="0"/>
              </a:rPr>
              <a:t> (c) none of these </a:t>
            </a:r>
          </a:p>
          <a:p>
            <a:pPr marL="114300" indent="0" algn="l">
              <a:buNone/>
            </a:pPr>
            <a:r>
              <a:rPr lang="en-US" sz="1400" dirty="0">
                <a:latin typeface="Calibri" panose="020F0502020204030204" pitchFamily="34" charset="0"/>
                <a:cs typeface="Calibri" panose="020F0502020204030204" pitchFamily="34" charset="0"/>
              </a:rPr>
              <a:t>7) Plural of wing – (a) wing (b) </a:t>
            </a:r>
            <a:r>
              <a:rPr lang="en-US" sz="1400" dirty="0" err="1">
                <a:latin typeface="Calibri" panose="020F0502020204030204" pitchFamily="34" charset="0"/>
                <a:cs typeface="Calibri" panose="020F0502020204030204" pitchFamily="34" charset="0"/>
              </a:rPr>
              <a:t>wingss</a:t>
            </a:r>
            <a:r>
              <a:rPr lang="en-US" sz="1400" dirty="0">
                <a:latin typeface="Calibri" panose="020F0502020204030204" pitchFamily="34" charset="0"/>
                <a:cs typeface="Calibri" panose="020F0502020204030204" pitchFamily="34" charset="0"/>
              </a:rPr>
              <a:t> (c) none of these </a:t>
            </a:r>
            <a:endParaRPr lang="en-US" sz="1400" b="0" i="0" dirty="0">
              <a:solidFill>
                <a:srgbClr val="222222"/>
              </a:solidFill>
              <a:effectLst/>
              <a:latin typeface="Calibri" panose="020F0502020204030204" pitchFamily="34" charset="0"/>
              <a:cs typeface="Calibri" panose="020F0502020204030204" pitchFamily="34" charset="0"/>
            </a:endParaRPr>
          </a:p>
          <a:p>
            <a:pPr marL="114300" indent="0">
              <a:buNone/>
            </a:pPr>
            <a:r>
              <a:rPr lang="en-US" sz="1400" dirty="0">
                <a:latin typeface="Calibri" panose="020F0502020204030204" pitchFamily="34" charset="0"/>
                <a:cs typeface="Calibri" panose="020F0502020204030204" pitchFamily="34" charset="0"/>
              </a:rPr>
              <a:t>8) Plural of fairy is – (a) fairy (b) </a:t>
            </a:r>
            <a:r>
              <a:rPr lang="en-US" sz="1400" dirty="0" err="1">
                <a:latin typeface="Calibri" panose="020F0502020204030204" pitchFamily="34" charset="0"/>
                <a:cs typeface="Calibri" panose="020F0502020204030204" pitchFamily="34" charset="0"/>
              </a:rPr>
              <a:t>faires</a:t>
            </a:r>
            <a:r>
              <a:rPr lang="en-US" sz="1400" dirty="0">
                <a:latin typeface="Calibri" panose="020F0502020204030204" pitchFamily="34" charset="0"/>
                <a:cs typeface="Calibri" panose="020F0502020204030204" pitchFamily="34" charset="0"/>
              </a:rPr>
              <a:t> (c) none of these </a:t>
            </a:r>
          </a:p>
          <a:p>
            <a:pPr marL="114300" indent="0">
              <a:buNone/>
            </a:pPr>
            <a:r>
              <a:rPr lang="en-US" sz="1400" dirty="0">
                <a:latin typeface="Calibri" panose="020F0502020204030204" pitchFamily="34" charset="0"/>
                <a:cs typeface="Calibri" panose="020F0502020204030204" pitchFamily="34" charset="0"/>
              </a:rPr>
              <a:t>9) Singular of countries is – (a) countries (b) </a:t>
            </a:r>
            <a:r>
              <a:rPr lang="en-US" sz="1400" dirty="0" err="1">
                <a:latin typeface="Calibri" panose="020F0502020204030204" pitchFamily="34" charset="0"/>
                <a:cs typeface="Calibri" panose="020F0502020204030204" pitchFamily="34" charset="0"/>
              </a:rPr>
              <a:t>countres</a:t>
            </a:r>
            <a:r>
              <a:rPr lang="en-US" sz="1400" dirty="0">
                <a:latin typeface="Calibri" panose="020F0502020204030204" pitchFamily="34" charset="0"/>
                <a:cs typeface="Calibri" panose="020F0502020204030204" pitchFamily="34" charset="0"/>
              </a:rPr>
              <a:t> (c) none of these </a:t>
            </a:r>
          </a:p>
          <a:p>
            <a:pPr marL="114300" indent="0">
              <a:buNone/>
            </a:pPr>
            <a:r>
              <a:rPr lang="en-US" sz="1400" dirty="0">
                <a:latin typeface="Calibri" panose="020F0502020204030204" pitchFamily="34" charset="0"/>
                <a:cs typeface="Calibri" panose="020F0502020204030204" pitchFamily="34" charset="0"/>
              </a:rPr>
              <a:t>10) Plural of tiger is – (a) tigress (b) tigers (c) none of these </a:t>
            </a:r>
          </a:p>
          <a:p>
            <a:pPr marL="114300" indent="0">
              <a:buNone/>
            </a:pPr>
            <a:r>
              <a:rPr lang="en-US" sz="1400" dirty="0">
                <a:latin typeface="Calibri" panose="020F0502020204030204" pitchFamily="34" charset="0"/>
                <a:cs typeface="Calibri" panose="020F0502020204030204" pitchFamily="34" charset="0"/>
              </a:rPr>
              <a:t>11) Singular of mobiles – (a) mobile (b) mobile (c) both (a) and (b) </a:t>
            </a:r>
          </a:p>
          <a:p>
            <a:pPr marL="114300" indent="0">
              <a:buNone/>
            </a:pPr>
            <a:r>
              <a:rPr lang="en-US" sz="1400" dirty="0">
                <a:latin typeface="Calibri" panose="020F0502020204030204" pitchFamily="34" charset="0"/>
                <a:cs typeface="Calibri" panose="020F0502020204030204" pitchFamily="34" charset="0"/>
              </a:rPr>
              <a:t>12) Plural of calf is – (a) calves (b) calves (c) both (a) and (b) </a:t>
            </a:r>
          </a:p>
          <a:p>
            <a:pPr marL="114300" indent="0">
              <a:buNone/>
            </a:pPr>
            <a:r>
              <a:rPr lang="en-US" sz="1400" dirty="0">
                <a:latin typeface="Calibri" panose="020F0502020204030204" pitchFamily="34" charset="0"/>
                <a:cs typeface="Calibri" panose="020F0502020204030204" pitchFamily="34" charset="0"/>
              </a:rPr>
              <a:t>13) Plural of wolf is – (a) wolves (b) wolves (c) both (a) and (b) </a:t>
            </a:r>
          </a:p>
          <a:p>
            <a:pPr marL="114300" indent="0">
              <a:buNone/>
            </a:pPr>
            <a:r>
              <a:rPr lang="en-US" sz="1400" dirty="0">
                <a:latin typeface="Calibri" panose="020F0502020204030204" pitchFamily="34" charset="0"/>
                <a:cs typeface="Calibri" panose="020F0502020204030204" pitchFamily="34" charset="0"/>
              </a:rPr>
              <a:t>14) One notepad – four ________ (a) notepads (b) notepad (c) both (a) and (b) </a:t>
            </a:r>
          </a:p>
          <a:p>
            <a:pPr marL="114300" indent="0">
              <a:buNone/>
            </a:pPr>
            <a:r>
              <a:rPr lang="en-US" sz="1400" dirty="0">
                <a:latin typeface="Calibri" panose="020F0502020204030204" pitchFamily="34" charset="0"/>
                <a:cs typeface="Calibri" panose="020F0502020204030204" pitchFamily="34" charset="0"/>
              </a:rPr>
              <a:t>15) Five thermometers – one ________ (a) thermometer (b) thermometers (c) both (a) and (b)</a:t>
            </a:r>
            <a:endParaRPr lang="en-IN" sz="1400" dirty="0">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F2F2EB85-9D15-4268-8122-639AE997F1A7}"/>
              </a:ext>
            </a:extLst>
          </p:cNvPr>
          <p:cNvPicPr preferRelativeResize="0"/>
          <p:nvPr/>
        </p:nvPicPr>
        <p:blipFill rotWithShape="1">
          <a:blip r:embed="rId2">
            <a:alphaModFix/>
          </a:blip>
          <a:srcRect/>
          <a:stretch/>
        </p:blipFill>
        <p:spPr>
          <a:xfrm>
            <a:off x="5968410" y="949841"/>
            <a:ext cx="2410046" cy="785480"/>
          </a:xfrm>
          <a:prstGeom prst="rect">
            <a:avLst/>
          </a:prstGeom>
          <a:noFill/>
          <a:ln>
            <a:noFill/>
          </a:ln>
        </p:spPr>
      </p:pic>
    </p:spTree>
    <p:extLst>
      <p:ext uri="{BB962C8B-B14F-4D97-AF65-F5344CB8AC3E}">
        <p14:creationId xmlns:p14="http://schemas.microsoft.com/office/powerpoint/2010/main" val="2509118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1570</TotalTime>
  <Words>779</Words>
  <Application>Microsoft Office PowerPoint</Application>
  <PresentationFormat>On-screen Show (16:9)</PresentationFormat>
  <Paragraphs>34</Paragraphs>
  <Slides>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Helvetica</vt:lpstr>
      <vt:lpstr>Simple Light</vt:lpstr>
      <vt:lpstr>PowerPoint Presentation</vt:lpstr>
      <vt:lpstr>1.Which of the following nouns is the masculine counterpart of the bride? A. Groom    B. Bridesmaid       C. Lad       D. Drake  2. Which of the following nouns is the neuter gender? A. Nurse B. Doctor C. Lab assistant  D. Syringe  3. Which of the following pairs of nouns is composed of males and females? A. Hen-chick  B. Bull-cow C. Cock-rooster  D. Lady-lass  4. Which of  the following nouns completes the analogy "cock is to hen as boar is to ______? A. Sow B. Goat C. Horse D. Sheep  5. Which gender do ''scientists'' belong? A. Masculine  B. Feminine  C. Neuter  D. Common  6. Which of the following is in the common gender? A. Steward B. Flight attendant C. Airplane D. Stewardess  7. What is the female counterpart of gander? A. Goose B. Horse C. Bull D. Sheep  8. Which of the following does NOT belong to the neuter gender? A. Curtain B. Letter C. Sailor D. Walnut E. Computer  9. What is the gender of the noun ''prophet?'' A. Feminine B. Common C. Neuter D. Masculine  10. What is the gender of the 1st president of the United States of America? A. Masculine  B. Feminine C. Common D. Neuter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SATYAJIT MOHAPATRA</cp:lastModifiedBy>
  <cp:revision>246</cp:revision>
  <dcterms:modified xsi:type="dcterms:W3CDTF">2021-09-17T03:17:39Z</dcterms:modified>
</cp:coreProperties>
</file>