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1"/>
  </p:sldMasterIdLst>
  <p:notesMasterIdLst>
    <p:notesMasterId r:id="rId4"/>
  </p:notesMasterIdLst>
  <p:sldIdLst>
    <p:sldId id="256" r:id="rId3"/>
    <p:sldId id="272" r:id="rId5"/>
    <p:sldId id="268" r:id="rId6"/>
    <p:sldId id="269" r:id="rId7"/>
    <p:sldId id="270" r:id="rId8"/>
    <p:sldId id="259" r:id="rId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176" autoAdjust="0"/>
    <p:restoredTop sz="94660"/>
  </p:normalViewPr>
  <p:slideViewPr>
    <p:cSldViewPr snapToGrid="0">
      <p:cViewPr varScale="1">
        <p:scale>
          <a:sx n="108" d="100"/>
          <a:sy n="108" d="100"/>
        </p:scale>
        <p:origin x="936" y="77"/>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3" Type="http://schemas.openxmlformats.org/officeDocument/2006/relationships/commentAuthors" Target="commentAuthors.xml"/><Relationship Id="rId12" Type="http://schemas.openxmlformats.org/officeDocument/2006/relationships/tableStyles" Target="tableStyles.xml"/><Relationship Id="rId11" Type="http://schemas.openxmlformats.org/officeDocument/2006/relationships/viewProps" Target="viewProps.xml"/><Relationship Id="rId10" Type="http://schemas.openxmlformats.org/officeDocument/2006/relationships/presProps" Target="presProps.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L="914400" marR="0" lvl="1"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L="1371600" marR="0" lvl="2"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L="1828800" marR="0" lvl="3"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L="2286000" marR="0" lvl="4"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L="2743200" marR="0" lvl="5"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L="3200400" marR="0" lvl="6"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L="3657600" marR="0" lvl="7"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L="4114800" marR="0" lvl="8"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matchingName="Title slide">
  <p:cSld name="TITLE">
    <p:spTree>
      <p:nvGrpSpPr>
        <p:cNvPr id="1" name="Shape 9"/>
        <p:cNvGrpSpPr/>
        <p:nvPr/>
      </p:nvGrpSpPr>
      <p:grpSpPr>
        <a:xfrm>
          <a:off x="0" y="0"/>
          <a:ext cx="0" cy="0"/>
          <a:chOff x="0" y="0"/>
          <a:chExt cx="0" cy="0"/>
        </a:xfrm>
      </p:grpSpPr>
      <p:sp>
        <p:nvSpPr>
          <p:cNvPr id="10" name="Google Shape;10;p6"/>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6"/>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5"/>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5"/>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p:txBody>
      </p:sp>
      <p:sp>
        <p:nvSpPr>
          <p:cNvPr id="47" name="Google Shape;47;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matchingName="Blank">
  <p:cSld name="BLANK">
    <p:spTree>
      <p:nvGrpSpPr>
        <p:cNvPr id="1" name="Shape 48"/>
        <p:cNvGrpSpPr/>
        <p:nvPr/>
      </p:nvGrpSpPr>
      <p:grpSpPr>
        <a:xfrm>
          <a:off x="0" y="0"/>
          <a:ext cx="0" cy="0"/>
          <a:chOff x="0" y="0"/>
          <a:chExt cx="0" cy="0"/>
        </a:xfrm>
      </p:grpSpPr>
      <p:sp>
        <p:nvSpPr>
          <p:cNvPr id="49" name="Google Shape;49;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matchingName="Title and body">
  <p:cSld name="TITLE_AND_BODY">
    <p:spTree>
      <p:nvGrpSpPr>
        <p:cNvPr id="1" name="Shape 13"/>
        <p:cNvGrpSpPr/>
        <p:nvPr/>
      </p:nvGrpSpPr>
      <p:grpSpPr>
        <a:xfrm>
          <a:off x="0" y="0"/>
          <a:ext cx="0" cy="0"/>
          <a:chOff x="0" y="0"/>
          <a:chExt cx="0" cy="0"/>
        </a:xfrm>
      </p:grpSpPr>
      <p:sp>
        <p:nvSpPr>
          <p:cNvPr id="14" name="Google Shape;14;p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7"/>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p:txBody>
      </p:sp>
      <p:sp>
        <p:nvSpPr>
          <p:cNvPr id="16" name="Google Shape;16;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matchingName="Section header">
  <p:cSld name="SECTION_HEADER">
    <p:spTree>
      <p:nvGrpSpPr>
        <p:cNvPr id="1" name="Shape 17"/>
        <p:cNvGrpSpPr/>
        <p:nvPr/>
      </p:nvGrpSpPr>
      <p:grpSpPr>
        <a:xfrm>
          <a:off x="0" y="0"/>
          <a:ext cx="0" cy="0"/>
          <a:chOff x="0" y="0"/>
          <a:chExt cx="0" cy="0"/>
        </a:xfrm>
      </p:grpSpPr>
      <p:sp>
        <p:nvSpPr>
          <p:cNvPr id="18" name="Google Shape;18;p8"/>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9" name="Google Shape;19;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matchingName="Title and two columns">
  <p:cSld name="TITLE_AND_TWO_COLUMNS">
    <p:spTree>
      <p:nvGrpSpPr>
        <p:cNvPr id="1" name="Shape 20"/>
        <p:cNvGrpSpPr/>
        <p:nvPr/>
      </p:nvGrpSpPr>
      <p:grpSpPr>
        <a:xfrm>
          <a:off x="0" y="0"/>
          <a:ext cx="0" cy="0"/>
          <a:chOff x="0" y="0"/>
          <a:chExt cx="0" cy="0"/>
        </a:xfrm>
      </p:grpSpPr>
      <p:sp>
        <p:nvSpPr>
          <p:cNvPr id="21" name="Google Shape;21;p9"/>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9"/>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23" name="Google Shape;23;p9"/>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24" name="Google Shape;24;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matchingName="Title only">
  <p:cSld name="TITLE_ONLY">
    <p:spTree>
      <p:nvGrpSpPr>
        <p:cNvPr id="1" name="Shape 25"/>
        <p:cNvGrpSpPr/>
        <p:nvPr/>
      </p:nvGrpSpPr>
      <p:grpSpPr>
        <a:xfrm>
          <a:off x="0" y="0"/>
          <a:ext cx="0" cy="0"/>
          <a:chOff x="0" y="0"/>
          <a:chExt cx="0" cy="0"/>
        </a:xfrm>
      </p:grpSpPr>
      <p:sp>
        <p:nvSpPr>
          <p:cNvPr id="26" name="Google Shape;26;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11"/>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11"/>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31" name="Google Shape;31;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2"/>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3"/>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37" name="Google Shape;37;p13"/>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13"/>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13"/>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p:txBody>
      </p:sp>
      <p:sp>
        <p:nvSpPr>
          <p:cNvPr id="40" name="Google Shape;40;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4"/>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p:txBody>
      </p:sp>
      <p:sp>
        <p:nvSpPr>
          <p:cNvPr id="43" name="Google Shape;43;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p:txBody>
      </p:sp>
      <p:sp>
        <p:nvSpPr>
          <p:cNvPr id="7" name="Google Shape;7;p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panose="020B0604020202020204"/>
              <a:buChar char="●"/>
              <a:defRPr sz="18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914400" marR="0" lvl="1"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1371600" marR="0" lvl="2"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1828800" marR="0" lvl="3"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2286000" marR="0" lvl="4"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2743200" marR="0" lvl="5"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3200400" marR="0" lvl="6"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3657600" marR="0" lvl="7"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4114800" marR="0" lvl="8" indent="-317500" algn="l" rtl="0">
              <a:lnSpc>
                <a:spcPct val="115000"/>
              </a:lnSpc>
              <a:spcBef>
                <a:spcPts val="1600"/>
              </a:spcBef>
              <a:spcAft>
                <a:spcPts val="160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p:txBody>
      </p:sp>
      <p:sp>
        <p:nvSpPr>
          <p:cNvPr id="8" name="Google Shape;8;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9" Type="http://schemas.openxmlformats.org/officeDocument/2006/relationships/slideLayout" Target="../slideLayouts/slideLayout2.xml"/><Relationship Id="rId8" Type="http://schemas.openxmlformats.org/officeDocument/2006/relationships/image" Target="../media/image2.png"/><Relationship Id="rId7" Type="http://schemas.openxmlformats.org/officeDocument/2006/relationships/hyperlink" Target="https://www.aplustopper.com/complaint-letter-format/" TargetMode="External"/><Relationship Id="rId6" Type="http://schemas.openxmlformats.org/officeDocument/2006/relationships/hyperlink" Target="https://www.aplustopper.com/offer-letter-format/" TargetMode="External"/><Relationship Id="rId5" Type="http://schemas.openxmlformats.org/officeDocument/2006/relationships/hyperlink" Target="https://www.aplustopper.com/appointment-letter/" TargetMode="External"/><Relationship Id="rId4" Type="http://schemas.openxmlformats.org/officeDocument/2006/relationships/hyperlink" Target="https://www.aplustopper.com/resignation-letter/" TargetMode="External"/><Relationship Id="rId3" Type="http://schemas.openxmlformats.org/officeDocument/2006/relationships/hyperlink" Target="https://www.aplustopper.com/maternity-leave-application/" TargetMode="External"/><Relationship Id="rId2" Type="http://schemas.openxmlformats.org/officeDocument/2006/relationships/hyperlink" Target="https://www.aplustopper.com/leave-application-for-marriage/" TargetMode="External"/><Relationship Id="rId1" Type="http://schemas.openxmlformats.org/officeDocument/2006/relationships/hyperlink" Target="https://www.aplustopper.com/sick-leave-application/" TargetMode="Externa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1"/>
          <a:srcRect/>
          <a:stretch>
            <a:fillRect/>
          </a:stretch>
        </p:blipFill>
        <p:spPr>
          <a:xfrm>
            <a:off x="0" y="3809538"/>
            <a:ext cx="9144000" cy="1365860"/>
          </a:xfrm>
          <a:prstGeom prst="rect">
            <a:avLst/>
          </a:prstGeom>
          <a:noFill/>
          <a:ln>
            <a:noFill/>
          </a:ln>
        </p:spPr>
      </p:pic>
      <p:pic>
        <p:nvPicPr>
          <p:cNvPr id="55" name="Google Shape;55;p1"/>
          <p:cNvPicPr preferRelativeResize="0"/>
          <p:nvPr/>
        </p:nvPicPr>
        <p:blipFill rotWithShape="1">
          <a:blip r:embed="rId2"/>
          <a:srcRect/>
          <a:stretch>
            <a:fillRect/>
          </a:stretch>
        </p:blipFill>
        <p:spPr>
          <a:xfrm>
            <a:off x="222675" y="214225"/>
            <a:ext cx="1578401" cy="783575"/>
          </a:xfrm>
          <a:prstGeom prst="rect">
            <a:avLst/>
          </a:prstGeom>
          <a:noFill/>
          <a:ln>
            <a:noFill/>
          </a:ln>
        </p:spPr>
      </p:pic>
      <p:sp>
        <p:nvSpPr>
          <p:cNvPr id="56" name="Google Shape;56;p1"/>
          <p:cNvSpPr txBox="1"/>
          <p:nvPr/>
        </p:nvSpPr>
        <p:spPr>
          <a:xfrm>
            <a:off x="222675" y="997800"/>
            <a:ext cx="8763000" cy="2779826"/>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panose="020B0604020202020204"/>
              <a:buNone/>
            </a:pPr>
            <a:endParaRPr lang="en-IN" sz="3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3100"/>
              <a:buFont typeface="Arial" panose="020B0604020202020204"/>
              <a:buNone/>
            </a:pPr>
            <a:r>
              <a:rPr lang="en-US" sz="3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rPr>
              <a:t>REVISION-4</a:t>
            </a:r>
            <a:endParaRPr lang="en-GB" sz="3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3100"/>
              <a:buFont typeface="Arial" panose="020B0604020202020204"/>
              <a:buNone/>
            </a:pPr>
            <a:r>
              <a:rPr lang="en-US" sz="2500" b="0" i="0" u="none" strike="noStrike" cap="none" dirty="0">
                <a:solidFill>
                  <a:srgbClr val="000000"/>
                </a:solidFill>
                <a:latin typeface="Calibri" panose="020F0502020204030204"/>
                <a:ea typeface="Calibri" panose="020F0502020204030204"/>
                <a:cs typeface="Calibri" panose="020F0502020204030204"/>
                <a:sym typeface="Calibri" panose="020F0502020204030204"/>
              </a:rPr>
              <a:t>STD-VIII</a:t>
            </a:r>
            <a:endParaRPr lang="en-US" sz="2500" b="0" i="0" u="none" strike="noStrike" cap="none" dirty="0">
              <a:solidFill>
                <a:srgbClr val="000000"/>
              </a:solidFill>
              <a:latin typeface="Calibri" panose="020F0502020204030204"/>
              <a:ea typeface="Calibri" panose="020F0502020204030204"/>
              <a:cs typeface="Calibri" panose="020F0502020204030204"/>
              <a:sym typeface="Calibri" panose="020F0502020204030204"/>
            </a:endParaRPr>
          </a:p>
        </p:txBody>
      </p:sp>
      <p:sp>
        <p:nvSpPr>
          <p:cNvPr id="57" name="Google Shape;57;p1"/>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58" name="Google Shape;58;p1"/>
          <p:cNvSpPr txBox="1"/>
          <p:nvPr/>
        </p:nvSpPr>
        <p:spPr>
          <a:xfrm>
            <a:off x="2222175" y="2571738"/>
            <a:ext cx="4764000" cy="618029"/>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r>
              <a:rPr lang="en-GB"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SUBJECT </a:t>
            </a:r>
            <a:r>
              <a:rPr lang="en-GB" b="1" dirty="0"/>
              <a:t>: ENGLISH</a:t>
            </a:r>
            <a:endParaRPr lang="en-GB" b="1" dirty="0"/>
          </a:p>
          <a:p>
            <a:pPr marL="0" marR="0" lvl="0" indent="0" algn="l" rtl="0">
              <a:lnSpc>
                <a:spcPct val="100000"/>
              </a:lnSpc>
              <a:spcBef>
                <a:spcPts val="0"/>
              </a:spcBef>
              <a:spcAft>
                <a:spcPts val="0"/>
              </a:spcAft>
              <a:buClr>
                <a:srgbClr val="000000"/>
              </a:buClr>
              <a:buSzPts val="1400"/>
              <a:buFont typeface="Arial" panose="020B0604020202020204"/>
              <a:buNone/>
            </a:pPr>
            <a:r>
              <a:rPr lang="en-GB"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CHAPTER </a:t>
            </a:r>
            <a:r>
              <a:rPr lang="en-GB" b="1" dirty="0"/>
              <a:t>–ARTICLE WRITING, LETTER TO OFFICIAL</a:t>
            </a:r>
            <a:endParaRPr lang="en-GB" sz="1400"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transition>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IN" altLang="en-US" sz="1800">
                <a:solidFill>
                  <a:srgbClr val="FF0000"/>
                </a:solidFill>
              </a:rPr>
              <a:t>Read the given extracts and answer the questions that follow:</a:t>
            </a:r>
            <a:endParaRPr lang="en-IN" altLang="en-US" sz="1800">
              <a:solidFill>
                <a:srgbClr val="FF0000"/>
              </a:solidFill>
            </a:endParaRPr>
          </a:p>
        </p:txBody>
      </p:sp>
      <p:sp>
        <p:nvSpPr>
          <p:cNvPr id="3" name="Text Placeholder 2"/>
          <p:cNvSpPr>
            <a:spLocks noGrp="1"/>
          </p:cNvSpPr>
          <p:nvPr>
            <p:ph type="body" idx="1"/>
          </p:nvPr>
        </p:nvSpPr>
        <p:spPr>
          <a:xfrm>
            <a:off x="311785" y="1152525"/>
            <a:ext cx="8520430" cy="3869055"/>
          </a:xfrm>
        </p:spPr>
        <p:txBody>
          <a:bodyPr/>
          <a:p>
            <a:pPr marL="114300" indent="0">
              <a:buNone/>
            </a:pPr>
            <a:r>
              <a:rPr lang="en-IN" altLang="en-US"/>
              <a:t>1. “</a:t>
            </a:r>
            <a:r>
              <a:rPr lang="en-US"/>
              <a:t>By the time their screaming stopped and the two plaits were </a:t>
            </a:r>
            <a:endParaRPr lang="en-US"/>
          </a:p>
          <a:p>
            <a:pPr marL="114300" indent="0">
              <a:buNone/>
            </a:pPr>
            <a:r>
              <a:rPr lang="en-US"/>
              <a:t>disentangled it was almost time for the next period.</a:t>
            </a:r>
            <a:r>
              <a:rPr lang="en-IN" altLang="en-US"/>
              <a:t>”</a:t>
            </a:r>
            <a:endParaRPr lang="en-IN" altLang="en-US"/>
          </a:p>
          <a:p>
            <a:pPr marL="114300" indent="0">
              <a:buNone/>
            </a:pPr>
            <a:r>
              <a:rPr lang="en-IN" altLang="en-US"/>
              <a:t>a) Whose plaits were tied up?</a:t>
            </a:r>
            <a:endParaRPr lang="en-IN" altLang="en-US"/>
          </a:p>
          <a:p>
            <a:pPr marL="114300" indent="0">
              <a:buNone/>
            </a:pPr>
            <a:r>
              <a:rPr lang="en-IN" altLang="en-US"/>
              <a:t>b) Why were thy screaming?</a:t>
            </a:r>
            <a:endParaRPr lang="en-IN" altLang="en-US"/>
          </a:p>
          <a:p>
            <a:pPr marL="114300" indent="0">
              <a:buNone/>
            </a:pPr>
            <a:r>
              <a:rPr lang="en-IN" altLang="en-US"/>
              <a:t>c) When did the incident occur?</a:t>
            </a:r>
            <a:endParaRPr lang="en-IN" altLang="en-US"/>
          </a:p>
          <a:p>
            <a:pPr marL="114300" indent="0">
              <a:buNone/>
            </a:pPr>
            <a:endParaRPr lang="en-IN" altLang="en-US"/>
          </a:p>
          <a:p>
            <a:pPr marL="114300" indent="0">
              <a:buNone/>
            </a:pPr>
            <a:r>
              <a:rPr lang="en-IN" altLang="en-US"/>
              <a:t>2. “We were revising the lesson because we had learned it many years ago. </a:t>
            </a:r>
            <a:endParaRPr lang="en-IN" altLang="en-US"/>
          </a:p>
          <a:p>
            <a:pPr marL="114300" indent="0">
              <a:buNone/>
            </a:pPr>
            <a:r>
              <a:rPr lang="en-IN" altLang="en-US"/>
              <a:t>It was terribly boring and much worse, sitting next to me on the bench </a:t>
            </a:r>
            <a:endParaRPr lang="en-IN" altLang="en-US"/>
          </a:p>
          <a:p>
            <a:pPr marL="114300" indent="0">
              <a:buNone/>
            </a:pPr>
            <a:r>
              <a:rPr lang="en-IN" altLang="en-US"/>
              <a:t>was Gia, who is even bossier than my sister, if that is possible.”</a:t>
            </a:r>
            <a:endParaRPr lang="en-IN" altLang="en-US"/>
          </a:p>
          <a:p>
            <a:pPr marL="114300" indent="0">
              <a:buNone/>
            </a:pPr>
            <a:r>
              <a:rPr lang="en-IN" altLang="en-US"/>
              <a:t>a) Who are referred as ‘we’?</a:t>
            </a:r>
            <a:endParaRPr lang="en-IN" altLang="en-US"/>
          </a:p>
          <a:p>
            <a:pPr marL="114300" indent="0">
              <a:buNone/>
            </a:pPr>
            <a:r>
              <a:rPr lang="en-IN" altLang="en-US"/>
              <a:t>b) Which lesson was being taught?</a:t>
            </a:r>
            <a:endParaRPr lang="en-IN" altLang="en-US"/>
          </a:p>
          <a:p>
            <a:pPr marL="114300" indent="0">
              <a:buNone/>
            </a:pPr>
            <a:r>
              <a:rPr lang="en-IN" altLang="en-US"/>
              <a:t>c) Why is Gia called bossy?</a:t>
            </a:r>
            <a:endParaRPr lang="en-IN" altLang="en-US"/>
          </a:p>
          <a:p>
            <a:pPr marL="114300" indent="0">
              <a:buNone/>
            </a:pPr>
            <a:endParaRPr lang="en-IN"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191386"/>
            <a:ext cx="8520600" cy="4182139"/>
          </a:xfrm>
        </p:spPr>
        <p:txBody>
          <a:bodyPr/>
          <a:lstStyle/>
          <a:p>
            <a:r>
              <a:rPr lang="en-IN" sz="1400" b="0" i="0" dirty="0">
                <a:solidFill>
                  <a:srgbClr val="222222"/>
                </a:solidFill>
                <a:effectLst/>
                <a:latin typeface="Raleway"/>
              </a:rPr>
              <a:t>				Health and Fitness</a:t>
            </a:r>
            <a:br>
              <a:rPr lang="en-IN" sz="1400" b="0" i="0" dirty="0">
                <a:solidFill>
                  <a:srgbClr val="222222"/>
                </a:solidFill>
                <a:effectLst/>
                <a:latin typeface="Raleway"/>
              </a:rPr>
            </a:br>
            <a:r>
              <a:rPr lang="en-IN" sz="1400" b="0" i="0" dirty="0">
                <a:solidFill>
                  <a:srgbClr val="222222"/>
                </a:solidFill>
                <a:effectLst/>
                <a:latin typeface="Raleway"/>
              </a:rPr>
              <a:t>					By Udit</a:t>
            </a:r>
            <a:br>
              <a:rPr lang="en-IN" sz="1400" b="0" i="0" dirty="0">
                <a:solidFill>
                  <a:srgbClr val="222222"/>
                </a:solidFill>
                <a:effectLst/>
                <a:latin typeface="Raleway"/>
              </a:rPr>
            </a:br>
            <a:r>
              <a:rPr lang="en-US" sz="1400" b="0" i="0" dirty="0">
                <a:solidFill>
                  <a:srgbClr val="222222"/>
                </a:solidFill>
                <a:effectLst/>
                <a:latin typeface="Calibri" panose="020F0502020204030204" pitchFamily="34" charset="0"/>
                <a:cs typeface="Calibri" panose="020F0502020204030204" pitchFamily="34" charset="0"/>
              </a:rPr>
              <a:t>As said, ” Respect your body, its the only one you get.” One should always prioritize his or her health. The word health Implies the state of being free from illness and gives the idea of being well. Health and Fitness both go hand in hand. Being healthy has a lot of advantages, and there are ways of being healthy and fit in simple terms being healthy and fit means taking good care of the body. A healthy mind endures only in a fit and healthy body. A happy mind and a fit body help you maintain the energy to achieve success in life. All of us must aim high to achieve wholesome health.</a:t>
            </a:r>
            <a:br>
              <a:rPr lang="en-US" sz="1400" b="0" i="0" dirty="0">
                <a:solidFill>
                  <a:srgbClr val="222222"/>
                </a:solidFill>
                <a:effectLst/>
                <a:latin typeface="Calibri" panose="020F0502020204030204" pitchFamily="34" charset="0"/>
                <a:cs typeface="Calibri" panose="020F0502020204030204" pitchFamily="34" charset="0"/>
              </a:rPr>
            </a:br>
            <a:br>
              <a:rPr lang="en-US" sz="1400" b="0" i="0" dirty="0">
                <a:solidFill>
                  <a:srgbClr val="222222"/>
                </a:solidFill>
                <a:effectLst/>
                <a:latin typeface="Calibri" panose="020F0502020204030204" pitchFamily="34" charset="0"/>
                <a:cs typeface="Calibri" panose="020F0502020204030204" pitchFamily="34" charset="0"/>
              </a:rPr>
            </a:br>
            <a:r>
              <a:rPr lang="en-US" sz="1400" b="0" i="0" dirty="0">
                <a:solidFill>
                  <a:srgbClr val="222222"/>
                </a:solidFill>
                <a:effectLst/>
                <a:latin typeface="Calibri" panose="020F0502020204030204" pitchFamily="34" charset="0"/>
                <a:cs typeface="Calibri" panose="020F0502020204030204" pitchFamily="34" charset="0"/>
              </a:rPr>
              <a:t>We live in a world where our life is stressful. We have to go to schools, prepare for exams, tuitions, etc. And for maintaining this daily routine, we need a healthy mind and focused mind. As time goes on, we have changed, our lifestyle has changed, and we are more prone to eating junk rather than eating healthy home food.</a:t>
            </a:r>
            <a:br>
              <a:rPr lang="en-US" sz="1400" b="0" i="0" dirty="0">
                <a:solidFill>
                  <a:srgbClr val="222222"/>
                </a:solidFill>
                <a:effectLst/>
                <a:latin typeface="Calibri" panose="020F0502020204030204" pitchFamily="34" charset="0"/>
                <a:cs typeface="Calibri" panose="020F0502020204030204" pitchFamily="34" charset="0"/>
              </a:rPr>
            </a:br>
            <a:br>
              <a:rPr lang="en-US" sz="1400" b="0" i="0" dirty="0">
                <a:solidFill>
                  <a:srgbClr val="222222"/>
                </a:solidFill>
                <a:effectLst/>
                <a:latin typeface="Calibri" panose="020F0502020204030204" pitchFamily="34" charset="0"/>
                <a:cs typeface="Calibri" panose="020F0502020204030204" pitchFamily="34" charset="0"/>
              </a:rPr>
            </a:br>
            <a:r>
              <a:rPr lang="en-US" sz="1400" b="0" i="0" dirty="0">
                <a:solidFill>
                  <a:srgbClr val="222222"/>
                </a:solidFill>
                <a:effectLst/>
                <a:latin typeface="Calibri" panose="020F0502020204030204" pitchFamily="34" charset="0"/>
                <a:cs typeface="Calibri" panose="020F0502020204030204" pitchFamily="34" charset="0"/>
              </a:rPr>
              <a:t>Unhealthy eating can be harmful and can lead to different illnesses. We should eat good nutritious food which is rich in proteins and vitamins. It will help in body growth, give energy, and boost our immune system. Healthy food habits help in preventing various illnesses. Having organic or food containing fiber helps in cleaning the inner body. Pulses, fruits. Vegetables should be a daily diet for a healthy body. Daily exercises are also essential. Playing various outdoor games helps the body to maintain fitness. Regular morning walk to keep you fresh as well as fit. Drinking water is also an important part of having a fit and healthy body</a:t>
            </a:r>
            <a:br>
              <a:rPr lang="en-US" sz="1400" b="0" i="0" dirty="0">
                <a:solidFill>
                  <a:srgbClr val="222222"/>
                </a:solidFill>
                <a:effectLst/>
                <a:latin typeface="Calibri" panose="020F0502020204030204" pitchFamily="34" charset="0"/>
                <a:cs typeface="Calibri" panose="020F0502020204030204" pitchFamily="34" charset="0"/>
              </a:rPr>
            </a:br>
            <a:endParaRPr lang="en-IN" sz="1400" b="0" i="0" dirty="0">
              <a:solidFill>
                <a:srgbClr val="222222"/>
              </a:solidFill>
              <a:effectLst/>
              <a:latin typeface="Calibri" panose="020F0502020204030204" pitchFamily="34" charset="0"/>
              <a:cs typeface="Calibri" panose="020F0502020204030204" pitchFamily="34" charset="0"/>
            </a:endParaRPr>
          </a:p>
        </p:txBody>
      </p:sp>
      <p:pic>
        <p:nvPicPr>
          <p:cNvPr id="4" name="Google Shape;63;p2"/>
          <p:cNvPicPr preferRelativeResize="0"/>
          <p:nvPr/>
        </p:nvPicPr>
        <p:blipFill rotWithShape="1">
          <a:blip r:embed="rId1"/>
          <a:srcRect/>
          <a:stretch>
            <a:fillRect/>
          </a:stretch>
        </p:blipFill>
        <p:spPr>
          <a:xfrm>
            <a:off x="6053470" y="4158216"/>
            <a:ext cx="2594344" cy="793897"/>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LETTER TO OFFICIAL</a:t>
            </a:r>
            <a:endParaRPr lang="en-IN" dirty="0"/>
          </a:p>
        </p:txBody>
      </p:sp>
      <p:sp>
        <p:nvSpPr>
          <p:cNvPr id="3" name="Text Placeholder 2"/>
          <p:cNvSpPr>
            <a:spLocks noGrp="1"/>
          </p:cNvSpPr>
          <p:nvPr>
            <p:ph type="body" idx="1"/>
          </p:nvPr>
        </p:nvSpPr>
        <p:spPr>
          <a:xfrm>
            <a:off x="311700" y="1017725"/>
            <a:ext cx="8520600" cy="3551150"/>
          </a:xfrm>
        </p:spPr>
        <p:txBody>
          <a:bodyPr/>
          <a:lstStyle/>
          <a:p>
            <a:pPr algn="l">
              <a:buFont typeface="Arial" panose="020B0604020202020204" pitchFamily="34" charset="0"/>
              <a:buChar char="•"/>
            </a:pPr>
            <a:r>
              <a:rPr lang="en-US" b="0" i="0" strike="noStrike" dirty="0">
                <a:solidFill>
                  <a:schemeClr val="tx1"/>
                </a:solidFill>
                <a:effectLst/>
                <a:latin typeface="Calibri" panose="020F0502020204030204" pitchFamily="34" charset="0"/>
                <a:cs typeface="Calibri" panose="020F0502020204030204" pitchFamily="34" charset="0"/>
                <a:hlinkClick r:id="rId1"/>
              </a:rPr>
              <a:t>Sick Leave Application</a:t>
            </a:r>
            <a:endParaRPr lang="en-US" b="0" i="0" dirty="0">
              <a:solidFill>
                <a:schemeClr val="tx1"/>
              </a:solidFill>
              <a:effectLst/>
              <a:latin typeface="Calibri" panose="020F0502020204030204" pitchFamily="34" charset="0"/>
              <a:cs typeface="Calibri" panose="020F0502020204030204" pitchFamily="34" charset="0"/>
            </a:endParaRPr>
          </a:p>
          <a:p>
            <a:pPr algn="l">
              <a:buFont typeface="Arial" panose="020B0604020202020204" pitchFamily="34" charset="0"/>
              <a:buChar char="•"/>
            </a:pPr>
            <a:r>
              <a:rPr lang="en-US" b="0" i="0" strike="noStrike" dirty="0">
                <a:solidFill>
                  <a:schemeClr val="tx1"/>
                </a:solidFill>
                <a:effectLst/>
                <a:latin typeface="Calibri" panose="020F0502020204030204" pitchFamily="34" charset="0"/>
                <a:cs typeface="Calibri" panose="020F0502020204030204" pitchFamily="34" charset="0"/>
                <a:hlinkClick r:id="rId2"/>
              </a:rPr>
              <a:t>Leave Application for Marriage</a:t>
            </a:r>
            <a:endParaRPr lang="en-US" b="0" i="0" dirty="0">
              <a:solidFill>
                <a:schemeClr val="tx1"/>
              </a:solidFill>
              <a:effectLst/>
              <a:latin typeface="Calibri" panose="020F0502020204030204" pitchFamily="34" charset="0"/>
              <a:cs typeface="Calibri" panose="020F0502020204030204" pitchFamily="34" charset="0"/>
            </a:endParaRPr>
          </a:p>
          <a:p>
            <a:pPr algn="l">
              <a:buFont typeface="Arial" panose="020B0604020202020204" pitchFamily="34" charset="0"/>
              <a:buChar char="•"/>
            </a:pPr>
            <a:r>
              <a:rPr lang="en-US" b="0" i="0" strike="noStrike" dirty="0">
                <a:solidFill>
                  <a:schemeClr val="tx1"/>
                </a:solidFill>
                <a:effectLst/>
                <a:latin typeface="Calibri" panose="020F0502020204030204" pitchFamily="34" charset="0"/>
                <a:cs typeface="Calibri" panose="020F0502020204030204" pitchFamily="34" charset="0"/>
                <a:hlinkClick r:id="rId3"/>
              </a:rPr>
              <a:t>Leave application for maternity</a:t>
            </a:r>
            <a:endParaRPr lang="en-US" b="0" i="0" dirty="0">
              <a:solidFill>
                <a:schemeClr val="tx1"/>
              </a:solidFill>
              <a:effectLst/>
              <a:latin typeface="Calibri" panose="020F0502020204030204" pitchFamily="34" charset="0"/>
              <a:cs typeface="Calibri" panose="020F0502020204030204" pitchFamily="34" charset="0"/>
            </a:endParaRPr>
          </a:p>
          <a:p>
            <a:pPr algn="l">
              <a:buFont typeface="Arial" panose="020B0604020202020204" pitchFamily="34" charset="0"/>
              <a:buChar char="•"/>
            </a:pPr>
            <a:r>
              <a:rPr lang="en-US" b="0" i="0" strike="noStrike" dirty="0">
                <a:solidFill>
                  <a:schemeClr val="tx1"/>
                </a:solidFill>
                <a:effectLst/>
                <a:latin typeface="Calibri" panose="020F0502020204030204" pitchFamily="34" charset="0"/>
                <a:cs typeface="Calibri" panose="020F0502020204030204" pitchFamily="34" charset="0"/>
                <a:hlinkClick r:id="rId4"/>
              </a:rPr>
              <a:t>Resignation letter</a:t>
            </a:r>
            <a:endParaRPr lang="en-US" b="0" i="0" dirty="0">
              <a:solidFill>
                <a:schemeClr val="tx1"/>
              </a:solidFill>
              <a:effectLst/>
              <a:latin typeface="Calibri" panose="020F0502020204030204" pitchFamily="34" charset="0"/>
              <a:cs typeface="Calibri" panose="020F0502020204030204" pitchFamily="34" charset="0"/>
            </a:endParaRPr>
          </a:p>
          <a:p>
            <a:pPr algn="l">
              <a:buFont typeface="Arial" panose="020B0604020202020204" pitchFamily="34" charset="0"/>
              <a:buChar char="•"/>
            </a:pPr>
            <a:r>
              <a:rPr lang="en-US" b="0" i="0" strike="noStrike" dirty="0">
                <a:solidFill>
                  <a:schemeClr val="tx1"/>
                </a:solidFill>
                <a:effectLst/>
                <a:latin typeface="Calibri" panose="020F0502020204030204" pitchFamily="34" charset="0"/>
                <a:cs typeface="Calibri" panose="020F0502020204030204" pitchFamily="34" charset="0"/>
                <a:hlinkClick r:id="rId5"/>
              </a:rPr>
              <a:t>Appointment letter</a:t>
            </a:r>
            <a:endParaRPr lang="en-US" b="0" i="0" dirty="0">
              <a:solidFill>
                <a:schemeClr val="tx1"/>
              </a:solidFill>
              <a:effectLst/>
              <a:latin typeface="Calibri" panose="020F0502020204030204" pitchFamily="34" charset="0"/>
              <a:cs typeface="Calibri" panose="020F0502020204030204" pitchFamily="34" charset="0"/>
            </a:endParaRPr>
          </a:p>
          <a:p>
            <a:pPr algn="l">
              <a:buFont typeface="Arial" panose="020B0604020202020204" pitchFamily="34" charset="0"/>
              <a:buChar char="•"/>
            </a:pPr>
            <a:r>
              <a:rPr lang="en-US" b="0" i="0" strike="noStrike" dirty="0">
                <a:solidFill>
                  <a:schemeClr val="tx1"/>
                </a:solidFill>
                <a:effectLst/>
                <a:latin typeface="Calibri" panose="020F0502020204030204" pitchFamily="34" charset="0"/>
                <a:cs typeface="Calibri" panose="020F0502020204030204" pitchFamily="34" charset="0"/>
                <a:hlinkClick r:id="rId6"/>
              </a:rPr>
              <a:t>Job offer letter</a:t>
            </a:r>
            <a:endParaRPr lang="en-US" b="0" i="0" dirty="0">
              <a:solidFill>
                <a:schemeClr val="tx1"/>
              </a:solidFill>
              <a:effectLst/>
              <a:latin typeface="Calibri" panose="020F0502020204030204" pitchFamily="34" charset="0"/>
              <a:cs typeface="Calibri" panose="020F0502020204030204" pitchFamily="34" charset="0"/>
            </a:endParaRPr>
          </a:p>
          <a:p>
            <a:pPr algn="l">
              <a:buFont typeface="Arial" panose="020B0604020202020204" pitchFamily="34" charset="0"/>
              <a:buChar char="•"/>
            </a:pPr>
            <a:r>
              <a:rPr lang="en-US" b="0" i="0" strike="noStrike" dirty="0">
                <a:solidFill>
                  <a:schemeClr val="tx1"/>
                </a:solidFill>
                <a:effectLst/>
                <a:latin typeface="Calibri" panose="020F0502020204030204" pitchFamily="34" charset="0"/>
                <a:cs typeface="Calibri" panose="020F0502020204030204" pitchFamily="34" charset="0"/>
                <a:hlinkClick r:id="rId7"/>
              </a:rPr>
              <a:t>Complaint letter</a:t>
            </a:r>
            <a:endParaRPr lang="en-US" b="0" i="0" dirty="0">
              <a:solidFill>
                <a:schemeClr val="tx1"/>
              </a:solidFill>
              <a:effectLst/>
              <a:latin typeface="Calibri" panose="020F0502020204030204" pitchFamily="34" charset="0"/>
              <a:cs typeface="Calibri" panose="020F0502020204030204" pitchFamily="34" charset="0"/>
            </a:endParaRPr>
          </a:p>
          <a:p>
            <a:pPr marL="114300" indent="0" algn="l">
              <a:buFont typeface="Arial" panose="020B0604020202020204" pitchFamily="34" charset="0"/>
              <a:buNone/>
            </a:pPr>
            <a:endParaRPr lang="en-US" b="0" i="0" dirty="0">
              <a:solidFill>
                <a:schemeClr val="tx1"/>
              </a:solidFill>
              <a:effectLst/>
              <a:latin typeface="Calibri" panose="020F0502020204030204" pitchFamily="34" charset="0"/>
              <a:cs typeface="Calibri" panose="020F0502020204030204" pitchFamily="34" charset="0"/>
            </a:endParaRPr>
          </a:p>
          <a:p>
            <a:pPr marL="114300" indent="0">
              <a:buNone/>
            </a:pPr>
            <a:endParaRPr lang="en-IN" dirty="0"/>
          </a:p>
        </p:txBody>
      </p:sp>
      <p:pic>
        <p:nvPicPr>
          <p:cNvPr id="4" name="Google Shape;63;p2"/>
          <p:cNvPicPr preferRelativeResize="0"/>
          <p:nvPr/>
        </p:nvPicPr>
        <p:blipFill rotWithShape="1">
          <a:blip r:embed="rId8"/>
          <a:srcRect/>
          <a:stretch>
            <a:fillRect/>
          </a:stretch>
        </p:blipFill>
        <p:spPr>
          <a:xfrm>
            <a:off x="4345172" y="326066"/>
            <a:ext cx="4153786" cy="424281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85" y="99060"/>
            <a:ext cx="8520430" cy="227330"/>
          </a:xfrm>
        </p:spPr>
        <p:txBody>
          <a:bodyPr/>
          <a:lstStyle/>
          <a:p>
            <a:r>
              <a:rPr lang="en-US" sz="1600" dirty="0"/>
              <a:t>LEAVE APPLICATION</a:t>
            </a:r>
            <a:endParaRPr lang="en-IN" sz="1600" dirty="0"/>
          </a:p>
        </p:txBody>
      </p:sp>
      <p:sp>
        <p:nvSpPr>
          <p:cNvPr id="3" name="Text Placeholder 2"/>
          <p:cNvSpPr>
            <a:spLocks noGrp="1"/>
          </p:cNvSpPr>
          <p:nvPr>
            <p:ph type="body" idx="1"/>
          </p:nvPr>
        </p:nvSpPr>
        <p:spPr>
          <a:xfrm>
            <a:off x="128905" y="208915"/>
            <a:ext cx="8434705" cy="4934585"/>
          </a:xfrm>
        </p:spPr>
        <p:txBody>
          <a:bodyPr/>
          <a:lstStyle/>
          <a:p>
            <a:pPr marL="114300" indent="0">
              <a:buNone/>
            </a:pPr>
            <a:r>
              <a:rPr lang="en-US" sz="1400" b="0" i="0" dirty="0">
                <a:solidFill>
                  <a:srgbClr val="222222"/>
                </a:solidFill>
                <a:effectLst/>
                <a:latin typeface="Roboto" panose="02000000000000000000" pitchFamily="2" charset="0"/>
              </a:rPr>
              <a:t>To</a:t>
            </a:r>
            <a:br>
              <a:rPr lang="en-US" sz="1400" b="0" i="0" dirty="0">
                <a:solidFill>
                  <a:srgbClr val="222222"/>
                </a:solidFill>
                <a:effectLst/>
                <a:latin typeface="Roboto" panose="02000000000000000000" pitchFamily="2" charset="0"/>
              </a:rPr>
            </a:br>
            <a:r>
              <a:rPr lang="en-US" sz="1400" b="0" i="0" dirty="0">
                <a:solidFill>
                  <a:srgbClr val="222222"/>
                </a:solidFill>
                <a:effectLst/>
                <a:latin typeface="Roboto" panose="02000000000000000000" pitchFamily="2" charset="0"/>
              </a:rPr>
              <a:t>The Principal,</a:t>
            </a:r>
            <a:br>
              <a:rPr lang="en-US" sz="1400" b="0" i="0" dirty="0">
                <a:solidFill>
                  <a:srgbClr val="222222"/>
                </a:solidFill>
                <a:effectLst/>
                <a:latin typeface="Roboto" panose="02000000000000000000" pitchFamily="2" charset="0"/>
              </a:rPr>
            </a:br>
            <a:r>
              <a:rPr lang="en-US" sz="1400" b="0" i="0" dirty="0">
                <a:solidFill>
                  <a:srgbClr val="222222"/>
                </a:solidFill>
                <a:effectLst/>
                <a:latin typeface="Roboto" panose="02000000000000000000" pitchFamily="2" charset="0"/>
              </a:rPr>
              <a:t>(School Name)</a:t>
            </a:r>
            <a:br>
              <a:rPr lang="en-US" sz="1400" b="0" i="0" dirty="0">
                <a:solidFill>
                  <a:srgbClr val="222222"/>
                </a:solidFill>
                <a:effectLst/>
                <a:latin typeface="Roboto" panose="02000000000000000000" pitchFamily="2" charset="0"/>
              </a:rPr>
            </a:br>
            <a:r>
              <a:rPr lang="en-US" sz="1400" b="0" i="0" dirty="0">
                <a:solidFill>
                  <a:srgbClr val="222222"/>
                </a:solidFill>
                <a:effectLst/>
                <a:latin typeface="Roboto" panose="02000000000000000000" pitchFamily="2" charset="0"/>
              </a:rPr>
              <a:t>(Address)</a:t>
            </a:r>
            <a:endParaRPr lang="en-US" sz="1400" b="0" i="0" dirty="0">
              <a:solidFill>
                <a:srgbClr val="222222"/>
              </a:solidFill>
              <a:effectLst/>
              <a:latin typeface="Roboto" panose="02000000000000000000" pitchFamily="2" charset="0"/>
            </a:endParaRPr>
          </a:p>
          <a:p>
            <a:pPr marL="114300" indent="0">
              <a:buNone/>
            </a:pPr>
            <a:endParaRPr lang="en-US" sz="1400" b="0" i="0" dirty="0">
              <a:solidFill>
                <a:srgbClr val="222222"/>
              </a:solidFill>
              <a:effectLst/>
              <a:latin typeface="Roboto" panose="02000000000000000000" pitchFamily="2" charset="0"/>
            </a:endParaRPr>
          </a:p>
          <a:p>
            <a:pPr marL="114300" indent="0">
              <a:buNone/>
            </a:pPr>
            <a:r>
              <a:rPr lang="en-US" sz="1400" b="0" i="0" dirty="0">
                <a:solidFill>
                  <a:srgbClr val="222222"/>
                </a:solidFill>
                <a:effectLst/>
                <a:latin typeface="Roboto" panose="02000000000000000000" pitchFamily="2" charset="0"/>
              </a:rPr>
              <a:t>Subject: Sick Leave Application for School.</a:t>
            </a:r>
            <a:endParaRPr lang="en-US" sz="1400" b="0" i="0" dirty="0">
              <a:solidFill>
                <a:srgbClr val="222222"/>
              </a:solidFill>
              <a:effectLst/>
              <a:latin typeface="Roboto" panose="02000000000000000000" pitchFamily="2" charset="0"/>
            </a:endParaRPr>
          </a:p>
          <a:p>
            <a:pPr marL="114300" indent="0">
              <a:buNone/>
            </a:pPr>
            <a:endParaRPr lang="en-US" sz="1400" b="0" i="0" dirty="0">
              <a:solidFill>
                <a:srgbClr val="222222"/>
              </a:solidFill>
              <a:effectLst/>
              <a:latin typeface="Roboto" panose="02000000000000000000" pitchFamily="2" charset="0"/>
            </a:endParaRPr>
          </a:p>
          <a:p>
            <a:pPr marL="114300" indent="0">
              <a:buNone/>
            </a:pPr>
            <a:r>
              <a:rPr lang="en-US" sz="1400" b="0" i="0" dirty="0">
                <a:solidFill>
                  <a:srgbClr val="222222"/>
                </a:solidFill>
                <a:effectLst/>
                <a:latin typeface="Roboto" panose="02000000000000000000" pitchFamily="2" charset="0"/>
              </a:rPr>
              <a:t>Dear Sir</a:t>
            </a:r>
            <a:endParaRPr lang="en-US" sz="1400" b="0" i="0" dirty="0">
              <a:solidFill>
                <a:srgbClr val="222222"/>
              </a:solidFill>
              <a:effectLst/>
              <a:latin typeface="Roboto" panose="02000000000000000000" pitchFamily="2" charset="0"/>
            </a:endParaRPr>
          </a:p>
          <a:p>
            <a:pPr marL="114300" indent="0">
              <a:buNone/>
            </a:pPr>
            <a:r>
              <a:rPr lang="en-US" sz="1400" b="0" i="0" dirty="0">
                <a:solidFill>
                  <a:srgbClr val="222222"/>
                </a:solidFill>
                <a:effectLst/>
                <a:latin typeface="Roboto" panose="02000000000000000000" pitchFamily="2" charset="0"/>
              </a:rPr>
              <a:t>With due regard, I want to notify you that my child (name of the student) is a student of class (class name), of your school. Due to some wellness issues, my boy/girl is hospitalized and is recommended to be in a doctor’s monitoring for two days. My family members are taking care of him/her in hospital, right now and we are not in a state to send him/her to school.</a:t>
            </a:r>
            <a:endParaRPr lang="en-US" sz="1400" b="0" i="0" dirty="0">
              <a:solidFill>
                <a:srgbClr val="222222"/>
              </a:solidFill>
              <a:effectLst/>
              <a:latin typeface="Roboto" panose="02000000000000000000" pitchFamily="2" charset="0"/>
            </a:endParaRPr>
          </a:p>
          <a:p>
            <a:pPr marL="114300" indent="0">
              <a:buNone/>
            </a:pPr>
            <a:r>
              <a:rPr lang="en-US" sz="1400" b="0" i="0" dirty="0">
                <a:solidFill>
                  <a:srgbClr val="222222"/>
                </a:solidFill>
                <a:effectLst/>
                <a:latin typeface="Roboto" panose="02000000000000000000" pitchFamily="2" charset="0"/>
              </a:rPr>
              <a:t>Hence, I beg you to please understand our position and grant my child leave for (mention number of days) from (start date) to (end-date). I am inserting a medical document from the doctor for your reference. I ensure you that he/she will attend the school daily going forward.</a:t>
            </a:r>
            <a:endParaRPr lang="en-US" sz="1400" b="0" i="0" dirty="0">
              <a:solidFill>
                <a:srgbClr val="222222"/>
              </a:solidFill>
              <a:effectLst/>
              <a:latin typeface="Roboto" panose="02000000000000000000" pitchFamily="2" charset="0"/>
            </a:endParaRPr>
          </a:p>
          <a:p>
            <a:pPr marL="114300" indent="0">
              <a:buNone/>
            </a:pPr>
            <a:endParaRPr lang="en-US" sz="1400" dirty="0">
              <a:solidFill>
                <a:srgbClr val="222222"/>
              </a:solidFill>
              <a:latin typeface="Roboto" panose="02000000000000000000" pitchFamily="2" charset="0"/>
            </a:endParaRPr>
          </a:p>
          <a:p>
            <a:pPr marL="114300" indent="0">
              <a:buNone/>
            </a:pPr>
            <a:r>
              <a:rPr lang="en-US" sz="1400" b="0" i="0" dirty="0">
                <a:solidFill>
                  <a:srgbClr val="222222"/>
                </a:solidFill>
                <a:effectLst/>
                <a:latin typeface="Roboto" panose="02000000000000000000" pitchFamily="2" charset="0"/>
              </a:rPr>
              <a:t>Thanking you</a:t>
            </a:r>
            <a:r>
              <a:rPr lang="en-IN" altLang="en-US" sz="1400" b="0" i="0" dirty="0">
                <a:solidFill>
                  <a:srgbClr val="222222"/>
                </a:solidFill>
                <a:effectLst/>
                <a:latin typeface="Roboto" panose="02000000000000000000" pitchFamily="2" charset="0"/>
              </a:rPr>
              <a:t>.</a:t>
            </a:r>
            <a:endParaRPr lang="en-IN" altLang="en-US" sz="1400" b="0" i="0" dirty="0">
              <a:solidFill>
                <a:srgbClr val="222222"/>
              </a:solidFill>
              <a:effectLst/>
              <a:latin typeface="Roboto" panose="02000000000000000000" pitchFamily="2" charset="0"/>
            </a:endParaRPr>
          </a:p>
          <a:p>
            <a:pPr marL="114300" indent="0">
              <a:buNone/>
            </a:pPr>
            <a:endParaRPr lang="en-US" sz="1400" b="0" i="0" dirty="0">
              <a:solidFill>
                <a:srgbClr val="222222"/>
              </a:solidFill>
              <a:effectLst/>
              <a:latin typeface="Roboto" panose="02000000000000000000" pitchFamily="2" charset="0"/>
            </a:endParaRPr>
          </a:p>
          <a:p>
            <a:pPr marL="114300" indent="0">
              <a:buNone/>
            </a:pPr>
            <a:r>
              <a:rPr lang="en-US" sz="1400" b="0" i="0" dirty="0">
                <a:solidFill>
                  <a:srgbClr val="222222"/>
                </a:solidFill>
                <a:effectLst/>
                <a:latin typeface="Roboto" panose="02000000000000000000" pitchFamily="2" charset="0"/>
              </a:rPr>
              <a:t>Yours sincerely</a:t>
            </a:r>
            <a:br>
              <a:rPr lang="en-US" sz="1400" b="0" i="0" dirty="0">
                <a:solidFill>
                  <a:srgbClr val="222222"/>
                </a:solidFill>
                <a:effectLst/>
                <a:latin typeface="Roboto" panose="02000000000000000000" pitchFamily="2" charset="0"/>
              </a:rPr>
            </a:br>
            <a:r>
              <a:rPr lang="en-US" sz="1400" b="0" i="0" dirty="0">
                <a:solidFill>
                  <a:srgbClr val="222222"/>
                </a:solidFill>
                <a:effectLst/>
                <a:latin typeface="Roboto" panose="02000000000000000000" pitchFamily="2" charset="0"/>
              </a:rPr>
              <a:t>(Name of the Parent),</a:t>
            </a:r>
            <a:br>
              <a:rPr lang="en-US" sz="1400" b="0" i="0" dirty="0">
                <a:solidFill>
                  <a:srgbClr val="222222"/>
                </a:solidFill>
                <a:effectLst/>
                <a:latin typeface="Roboto" panose="02000000000000000000" pitchFamily="2" charset="0"/>
              </a:rPr>
            </a:br>
            <a:r>
              <a:rPr lang="en-US" sz="1400" b="0" i="0" dirty="0">
                <a:solidFill>
                  <a:srgbClr val="222222"/>
                </a:solidFill>
                <a:effectLst/>
                <a:latin typeface="Roboto" panose="02000000000000000000" pitchFamily="2" charset="0"/>
              </a:rPr>
              <a:t>(Signature).</a:t>
            </a:r>
            <a:endParaRPr lang="en-US" sz="1400" b="0" i="0" dirty="0">
              <a:solidFill>
                <a:srgbClr val="222222"/>
              </a:solidFill>
              <a:effectLst/>
              <a:latin typeface="Roboto" panose="02000000000000000000" pitchFamily="2" charset="0"/>
            </a:endParaRPr>
          </a:p>
          <a:p>
            <a:pPr marL="114300" indent="0" algn="l">
              <a:buNone/>
            </a:pPr>
            <a:endParaRPr lang="en-US" sz="1200" b="0" i="0" dirty="0">
              <a:solidFill>
                <a:srgbClr val="222222"/>
              </a:solidFill>
              <a:effectLst/>
              <a:latin typeface="Roboto" panose="02000000000000000000" pitchFamily="2" charset="0"/>
            </a:endParaRPr>
          </a:p>
          <a:p>
            <a:pPr marL="114300" indent="0">
              <a:buNone/>
            </a:pPr>
            <a:endParaRPr lang="en-IN" dirty="0"/>
          </a:p>
        </p:txBody>
      </p:sp>
      <p:pic>
        <p:nvPicPr>
          <p:cNvPr id="4" name="Google Shape;63;p2"/>
          <p:cNvPicPr preferRelativeResize="0"/>
          <p:nvPr/>
        </p:nvPicPr>
        <p:blipFill rotWithShape="1">
          <a:blip r:embed="rId1"/>
          <a:srcRect/>
          <a:stretch>
            <a:fillRect/>
          </a:stretch>
        </p:blipFill>
        <p:spPr>
          <a:xfrm>
            <a:off x="6847205" y="325755"/>
            <a:ext cx="1651635" cy="25590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4"/>
          <p:cNvPicPr preferRelativeResize="0"/>
          <p:nvPr/>
        </p:nvPicPr>
        <p:blipFill rotWithShape="1">
          <a:blip r:embed="rId1"/>
          <a:srcRect/>
          <a:stretch>
            <a:fillRect/>
          </a:stretch>
        </p:blipFill>
        <p:spPr>
          <a:xfrm>
            <a:off x="7787575" y="4378875"/>
            <a:ext cx="1232526" cy="611875"/>
          </a:xfrm>
          <a:prstGeom prst="rect">
            <a:avLst/>
          </a:prstGeom>
          <a:noFill/>
          <a:ln>
            <a:noFill/>
          </a:ln>
        </p:spPr>
      </p:pic>
      <p:sp>
        <p:nvSpPr>
          <p:cNvPr id="78" name="Google Shape;78;p4"/>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000000"/>
                </a:solidFill>
                <a:latin typeface="Arial" panose="020B0604020202020204"/>
                <a:ea typeface="Arial" panose="020B0604020202020204"/>
                <a:cs typeface="Arial" panose="020B0604020202020204"/>
                <a:sym typeface="Arial" panose="020B0604020202020204"/>
              </a:rPr>
              <a:t>THANK YOU</a:t>
            </a:r>
            <a:endParaRPr sz="4000"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dirty="0">
                <a:solidFill>
                  <a:srgbClr val="FF0000"/>
                </a:solidFill>
                <a:latin typeface="Arial" panose="020B0604020202020204"/>
                <a:ea typeface="Arial" panose="020B0604020202020204"/>
                <a:cs typeface="Arial" panose="020B0604020202020204"/>
                <a:sym typeface="Arial" panose="020B0604020202020204"/>
              </a:rPr>
              <a:t>ODM EDUCATIONAL GROUP</a:t>
            </a:r>
            <a:endParaRPr sz="4000" b="1" i="0" u="none" strike="noStrike" cap="none" dirty="0">
              <a:solidFill>
                <a:srgbClr val="FF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transition>
    <p:wheel spokes="4"/>
  </p:transition>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3259</Words>
  <Application>WPS Presentation</Application>
  <PresentationFormat>On-screen Show (16:9)</PresentationFormat>
  <Paragraphs>56</Paragraphs>
  <Slides>6</Slides>
  <Notes>2</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6</vt:i4>
      </vt:variant>
    </vt:vector>
  </HeadingPairs>
  <TitlesOfParts>
    <vt:vector size="19" baseType="lpstr">
      <vt:lpstr>Arial</vt:lpstr>
      <vt:lpstr>SimSun</vt:lpstr>
      <vt:lpstr>Wingdings</vt:lpstr>
      <vt:lpstr>Arial</vt:lpstr>
      <vt:lpstr>Calibri</vt:lpstr>
      <vt:lpstr>Raleway</vt:lpstr>
      <vt:lpstr>Segoe Print</vt:lpstr>
      <vt:lpstr>Calibri</vt:lpstr>
      <vt:lpstr>Roboto</vt:lpstr>
      <vt:lpstr>Verdana</vt:lpstr>
      <vt:lpstr>Microsoft YaHei</vt:lpstr>
      <vt:lpstr>Arial Unicode MS</vt:lpstr>
      <vt:lpstr>Simple Light</vt:lpstr>
      <vt:lpstr>PowerPoint 演示文稿</vt:lpstr>
      <vt:lpstr>Read the given extracts and answer the questions that follow:</vt:lpstr>
      <vt:lpstr>				Health and Fitness 					By Udit As said, ” Respect your body, its the only one you get.” One should always prioritize his or her health. The word health Implies the state of being free from illness and gives the idea of being well. Health and Fitness both go hand in hand. Being healthy has a lot of advantages, and there are ways of being healthy and fit in simple terms being healthy and fit means taking good care of the body. A healthy mind endures only in a fit and healthy body. A happy mind and a fit body help you maintain the energy to achieve success in life. All of us must aim high to achieve wholesome health.  We live in a world where our life is stressful. We have to go to schools, prepare for exams, tuitions, etc. And for maintaining this daily routine, we need a healthy mind and focused mind. As time goes on, we have changed, our lifestyle has changed, and we are more prone to eating junk rather than eating healthy home food.  Unhealthy eating can be harmful and can lead to different illnesses. We should eat good nutritious food which is rich in proteins and vitamins. It will help in body growth, give energy, and boost our immune system. Healthy food habits help in preventing various illnesses. Having organic or food containing fiber helps in cleaning the inner body. Pulses, fruits. Vegetables should be a daily diet for a healthy body. Daily exercises are also essential. Playing various outdoor games helps the body to maintain fitness. Regular morning walk to keep you fresh as well as fit. Drinking water is also an important part of having a fit and healthy body </vt:lpstr>
      <vt:lpstr>LETTER TO OFFICIAL</vt:lpstr>
      <vt:lpstr>LEAVE APPLICATION</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Ankit Mishra</cp:lastModifiedBy>
  <cp:revision>241</cp:revision>
  <dcterms:created xsi:type="dcterms:W3CDTF">2021-09-21T04:32:00Z</dcterms:created>
  <dcterms:modified xsi:type="dcterms:W3CDTF">2021-09-21T07:19:53Z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42C7C26944FC4B32A727C2E447101687</vt:lpwstr>
  </property>
  <property fmtid="{D5CDD505-2E9C-101B-9397-08002B2CF9AE}" pid="3" name="KSOProductBuildVer">
    <vt:lpwstr>1033-11.2.0.10258</vt:lpwstr>
  </property>
</Properties>
</file>